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2.jpg" ContentType="image/jpeg"/>
  <Override PartName="/ppt/media/image73.jpg" ContentType="image/jpeg"/>
  <Override PartName="/ppt/notesSlides/notesSlide6.xml" ContentType="application/vnd.openxmlformats-officedocument.presentationml.notesSlide+xml"/>
  <Override PartName="/ppt/media/image78.jpg" ContentType="image/jpeg"/>
  <Override PartName="/ppt/media/image79.jpg" ContentType="image/jpeg"/>
  <Override PartName="/ppt/media/image80.jpg" ContentType="image/jpeg"/>
  <Override PartName="/ppt/media/image81.jpg" ContentType="image/jpeg"/>
  <Override PartName="/ppt/notesSlides/notesSlide7.xml" ContentType="application/vnd.openxmlformats-officedocument.presentationml.notesSlide+xml"/>
  <Override PartName="/ppt/media/image85.jpg" ContentType="image/jpeg"/>
  <Override PartName="/ppt/notesSlides/notesSlide8.xml" ContentType="application/vnd.openxmlformats-officedocument.presentationml.notesSlide+xml"/>
  <Override PartName="/ppt/media/image115.jpg" ContentType="image/jpeg"/>
  <Override PartName="/ppt/media/image116.jpg" ContentType="image/jpeg"/>
  <Override PartName="/ppt/media/image118.jpg" ContentType="image/jpeg"/>
  <Override PartName="/ppt/media/image120.jpg" ContentType="image/jpeg"/>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3020" r:id="rId3"/>
    <p:sldId id="875" r:id="rId4"/>
    <p:sldId id="490" r:id="rId5"/>
    <p:sldId id="1009" r:id="rId6"/>
    <p:sldId id="1003" r:id="rId7"/>
    <p:sldId id="274" r:id="rId8"/>
    <p:sldId id="1008" r:id="rId9"/>
    <p:sldId id="636" r:id="rId10"/>
    <p:sldId id="435" r:id="rId11"/>
    <p:sldId id="309" r:id="rId12"/>
    <p:sldId id="640" r:id="rId13"/>
    <p:sldId id="3039" r:id="rId14"/>
    <p:sldId id="3064" r:id="rId15"/>
    <p:sldId id="3032" r:id="rId16"/>
    <p:sldId id="3062" r:id="rId17"/>
    <p:sldId id="1007" r:id="rId18"/>
    <p:sldId id="3023" r:id="rId19"/>
    <p:sldId id="3044" r:id="rId20"/>
    <p:sldId id="3036" r:id="rId21"/>
    <p:sldId id="3040" r:id="rId22"/>
    <p:sldId id="3038" r:id="rId23"/>
    <p:sldId id="3024" r:id="rId24"/>
    <p:sldId id="454" r:id="rId25"/>
    <p:sldId id="3027" r:id="rId26"/>
    <p:sldId id="3061" r:id="rId27"/>
    <p:sldId id="350" r:id="rId28"/>
    <p:sldId id="1004" r:id="rId29"/>
    <p:sldId id="366" r:id="rId30"/>
    <p:sldId id="3052" r:id="rId31"/>
    <p:sldId id="395" r:id="rId32"/>
    <p:sldId id="1015" r:id="rId33"/>
    <p:sldId id="1011" r:id="rId34"/>
    <p:sldId id="1013" r:id="rId35"/>
    <p:sldId id="1012" r:id="rId36"/>
    <p:sldId id="3063" r:id="rId37"/>
    <p:sldId id="3054" r:id="rId38"/>
    <p:sldId id="3034" r:id="rId39"/>
    <p:sldId id="3065" r:id="rId40"/>
    <p:sldId id="3031" r:id="rId41"/>
    <p:sldId id="3029" r:id="rId42"/>
    <p:sldId id="3030" r:id="rId43"/>
    <p:sldId id="403" r:id="rId44"/>
    <p:sldId id="256" r:id="rId45"/>
    <p:sldId id="3066" r:id="rId46"/>
    <p:sldId id="972" r:id="rId47"/>
    <p:sldId id="678" r:id="rId48"/>
    <p:sldId id="392" r:id="rId49"/>
    <p:sldId id="3060" r:id="rId50"/>
    <p:sldId id="3058" r:id="rId51"/>
    <p:sldId id="1006" r:id="rId52"/>
    <p:sldId id="1005" r:id="rId53"/>
    <p:sldId id="3042" r:id="rId54"/>
    <p:sldId id="480" r:id="rId55"/>
    <p:sldId id="3041" r:id="rId56"/>
    <p:sldId id="393" r:id="rId5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3020"/>
            <p14:sldId id="875"/>
            <p14:sldId id="490"/>
          </p14:sldIdLst>
        </p14:section>
        <p14:section name="タイトルなしのセクション" id="{2222DC94-E039-4F92-8293-E592BEC64C49}">
          <p14:sldIdLst>
            <p14:sldId id="1009"/>
            <p14:sldId id="1003"/>
            <p14:sldId id="274"/>
            <p14:sldId id="1008"/>
            <p14:sldId id="636"/>
            <p14:sldId id="435"/>
            <p14:sldId id="309"/>
            <p14:sldId id="640"/>
            <p14:sldId id="3039"/>
            <p14:sldId id="3064"/>
            <p14:sldId id="3032"/>
            <p14:sldId id="3062"/>
            <p14:sldId id="1007"/>
            <p14:sldId id="3023"/>
            <p14:sldId id="3044"/>
            <p14:sldId id="3036"/>
            <p14:sldId id="3040"/>
            <p14:sldId id="3038"/>
            <p14:sldId id="3024"/>
            <p14:sldId id="454"/>
            <p14:sldId id="3027"/>
            <p14:sldId id="3061"/>
            <p14:sldId id="350"/>
            <p14:sldId id="1004"/>
            <p14:sldId id="366"/>
            <p14:sldId id="3052"/>
            <p14:sldId id="395"/>
            <p14:sldId id="1015"/>
            <p14:sldId id="1011"/>
            <p14:sldId id="1013"/>
            <p14:sldId id="1012"/>
            <p14:sldId id="3063"/>
            <p14:sldId id="3054"/>
            <p14:sldId id="3034"/>
            <p14:sldId id="3065"/>
            <p14:sldId id="3031"/>
            <p14:sldId id="3029"/>
            <p14:sldId id="3030"/>
            <p14:sldId id="403"/>
            <p14:sldId id="256"/>
            <p14:sldId id="3066"/>
            <p14:sldId id="972"/>
            <p14:sldId id="678"/>
            <p14:sldId id="392"/>
            <p14:sldId id="3060"/>
            <p14:sldId id="3058"/>
            <p14:sldId id="1006"/>
            <p14:sldId id="1005"/>
            <p14:sldId id="3042"/>
            <p14:sldId id="480"/>
            <p14:sldId id="3041"/>
            <p14:sldId id="393"/>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3" autoAdjust="0"/>
    <p:restoredTop sz="96344" autoAdjust="0"/>
  </p:normalViewPr>
  <p:slideViewPr>
    <p:cSldViewPr snapToGrid="0" showGuides="1">
      <p:cViewPr varScale="1">
        <p:scale>
          <a:sx n="106" d="100"/>
          <a:sy n="106" d="100"/>
        </p:scale>
        <p:origin x="144" y="246"/>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41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2023/11/27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a:t>
            </a:fld>
            <a:endParaRPr kumimoji="1" lang="ja-JP" altLang="en-US"/>
          </a:p>
        </p:txBody>
      </p:sp>
    </p:spTree>
    <p:extLst>
      <p:ext uri="{BB962C8B-B14F-4D97-AF65-F5344CB8AC3E}">
        <p14:creationId xmlns:p14="http://schemas.microsoft.com/office/powerpoint/2010/main" val="72201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effectLst/>
                <a:latin typeface="BIZ UDP明朝 Medium" panose="02020500000000000000" pitchFamily="18" charset="-128"/>
                <a:ea typeface="BIZ UDP明朝 Medium" panose="02020500000000000000" pitchFamily="18" charset="-128"/>
              </a:rPr>
              <a:t>物理的な細胞外基質（</a:t>
            </a:r>
            <a:r>
              <a:rPr lang="en-US" altLang="ja-JP" b="0" i="0" dirty="0">
                <a:effectLst/>
                <a:latin typeface="BIZ UDP明朝 Medium" panose="02020500000000000000" pitchFamily="18" charset="-128"/>
                <a:ea typeface="BIZ UDP明朝 Medium" panose="02020500000000000000" pitchFamily="18" charset="-128"/>
              </a:rPr>
              <a:t>Extracellular Matrix; ECM</a:t>
            </a:r>
            <a:r>
              <a:rPr lang="ja-JP" altLang="en-US" b="0" i="0" dirty="0">
                <a:effectLst/>
                <a:latin typeface="BIZ UDP明朝 Medium" panose="02020500000000000000" pitchFamily="18" charset="-128"/>
                <a:ea typeface="BIZ UDP明朝 Medium" panose="02020500000000000000" pitchFamily="18" charset="-128"/>
              </a:rPr>
              <a:t>）や生化学的なシグナル（増殖因子や阻害剤等）の暴露により自己組織化し、高度な自己複製能を有します。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また、生体組織に似た構造だけでなく、それに類似した機能も長期間にわたり維持することができます。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そのため、従来の培養モデル（</a:t>
            </a:r>
            <a:r>
              <a:rPr lang="en-US" altLang="ja-JP" b="0" i="0" dirty="0">
                <a:effectLst/>
                <a:latin typeface="BIZ UDP明朝 Medium" panose="02020500000000000000" pitchFamily="18" charset="-128"/>
                <a:ea typeface="BIZ UDP明朝 Medium" panose="02020500000000000000" pitchFamily="18" charset="-128"/>
              </a:rPr>
              <a:t>2</a:t>
            </a:r>
            <a:r>
              <a:rPr lang="ja-JP" altLang="en-US" b="0" i="0" dirty="0">
                <a:effectLst/>
                <a:latin typeface="BIZ UDP明朝 Medium" panose="02020500000000000000" pitchFamily="18" charset="-128"/>
                <a:ea typeface="BIZ UDP明朝 Medium" panose="02020500000000000000" pitchFamily="18" charset="-128"/>
              </a:rPr>
              <a:t>次元培養法、スフェロイド等他の</a:t>
            </a:r>
            <a:r>
              <a:rPr lang="en-US" altLang="ja-JP" b="0" i="0" dirty="0">
                <a:effectLst/>
                <a:latin typeface="BIZ UDP明朝 Medium" panose="02020500000000000000" pitchFamily="18" charset="-128"/>
                <a:ea typeface="BIZ UDP明朝 Medium" panose="02020500000000000000" pitchFamily="18" charset="-128"/>
              </a:rPr>
              <a:t>3</a:t>
            </a:r>
            <a:r>
              <a:rPr lang="ja-JP" altLang="en-US" b="0" i="0" dirty="0">
                <a:effectLst/>
                <a:latin typeface="BIZ UDP明朝 Medium" panose="02020500000000000000" pitchFamily="18" charset="-128"/>
                <a:ea typeface="BIZ UDP明朝 Medium" panose="02020500000000000000" pitchFamily="18" charset="-128"/>
              </a:rPr>
              <a:t>次元培養法、動物モデル）の弱点を克服できるとされており、次世代培養法として大いに期待されています。</a:t>
            </a:r>
            <a:endParaRPr lang="en-US" altLang="ja-JP" b="0" i="0" dirty="0">
              <a:effectLst/>
              <a:latin typeface="BIZ UDP明朝 Medium" panose="02020500000000000000" pitchFamily="18" charset="-128"/>
              <a:ea typeface="BIZ UDP明朝 Medium" panose="02020500000000000000" pitchFamily="18" charset="-128"/>
            </a:endParaRPr>
          </a:p>
          <a:p>
            <a:pPr algn="l"/>
            <a:r>
              <a:rPr lang="ja-JP" altLang="en-US" b="0" i="0" dirty="0">
                <a:effectLst/>
                <a:latin typeface="BIZ UDP明朝 Medium" panose="02020500000000000000" pitchFamily="18" charset="-128"/>
                <a:ea typeface="BIZ UDP明朝 Medium" panose="02020500000000000000" pitchFamily="18" charset="-128"/>
              </a:rPr>
              <a:t>オルガノイド培養が主に応用されている分野は次の通り。　</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発生生物学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病理学</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薬物の有効性・毒性試験</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再生医療</a:t>
            </a:r>
          </a:p>
          <a:p>
            <a:pPr algn="l">
              <a:buFont typeface="Arial" panose="020B0604020202020204" pitchFamily="34" charset="0"/>
              <a:buChar char="•"/>
            </a:pPr>
            <a:r>
              <a:rPr lang="ja-JP" altLang="en-US" b="0" i="0" dirty="0">
                <a:effectLst/>
                <a:latin typeface="BIZ UDP明朝 Medium" panose="02020500000000000000" pitchFamily="18" charset="-128"/>
                <a:ea typeface="BIZ UDP明朝 Medium" panose="02020500000000000000" pitchFamily="18" charset="-128"/>
              </a:rPr>
              <a:t>個別化医療</a:t>
            </a:r>
          </a:p>
          <a:p>
            <a:pPr algn="l"/>
            <a:r>
              <a:rPr lang="ja-JP" altLang="en-US" b="0" i="0" dirty="0">
                <a:effectLst/>
                <a:latin typeface="BIZ UDP明朝 Medium" panose="02020500000000000000" pitchFamily="18" charset="-128"/>
                <a:ea typeface="BIZ UDP明朝 Medium" panose="02020500000000000000" pitchFamily="18" charset="-128"/>
              </a:rPr>
              <a:t>オルガノイドは、検体から採取した初代細胞（ヒト幹細胞 </a:t>
            </a:r>
            <a:r>
              <a:rPr lang="en-US" altLang="ja-JP" b="0" i="0" dirty="0">
                <a:effectLst/>
                <a:latin typeface="BIZ UDP明朝 Medium" panose="02020500000000000000" pitchFamily="18" charset="-128"/>
                <a:ea typeface="BIZ UDP明朝 Medium" panose="02020500000000000000" pitchFamily="18" charset="-128"/>
              </a:rPr>
              <a:t>- </a:t>
            </a:r>
            <a:r>
              <a:rPr lang="en-US" altLang="ja-JP" b="0" i="0" dirty="0" err="1">
                <a:effectLst/>
                <a:latin typeface="BIZ UDP明朝 Medium" panose="02020500000000000000" pitchFamily="18" charset="-128"/>
                <a:ea typeface="BIZ UDP明朝 Medium" panose="02020500000000000000" pitchFamily="18" charset="-128"/>
              </a:rPr>
              <a:t>hAdSCs</a:t>
            </a:r>
            <a:r>
              <a:rPr lang="ja-JP" altLang="en-US" b="0" i="0" dirty="0">
                <a:effectLst/>
                <a:latin typeface="BIZ UDP明朝 Medium" panose="02020500000000000000" pitchFamily="18" charset="-128"/>
                <a:ea typeface="BIZ UDP明朝 Medium" panose="02020500000000000000" pitchFamily="18" charset="-128"/>
              </a:rPr>
              <a:t>）または多能性幹細胞（</a:t>
            </a:r>
            <a:r>
              <a:rPr lang="en-US" altLang="ja-JP" b="0" i="0" dirty="0" err="1">
                <a:effectLst/>
                <a:latin typeface="BIZ UDP明朝 Medium" panose="02020500000000000000" pitchFamily="18" charset="-128"/>
                <a:ea typeface="BIZ UDP明朝 Medium" panose="02020500000000000000" pitchFamily="18" charset="-128"/>
              </a:rPr>
              <a:t>hPSCs</a:t>
            </a:r>
            <a:r>
              <a:rPr lang="en-US" altLang="ja-JP" b="0" i="0" dirty="0">
                <a:effectLst/>
                <a:latin typeface="BIZ UDP明朝 Medium" panose="02020500000000000000" pitchFamily="18" charset="-128"/>
                <a:ea typeface="BIZ UDP明朝 Medium" panose="02020500000000000000" pitchFamily="18" charset="-128"/>
              </a:rPr>
              <a:t> – </a:t>
            </a:r>
            <a:r>
              <a:rPr lang="ja-JP" altLang="en-US" b="0" i="0" dirty="0">
                <a:effectLst/>
                <a:latin typeface="BIZ UDP明朝 Medium" panose="02020500000000000000" pitchFamily="18" charset="-128"/>
                <a:ea typeface="BIZ UDP明朝 Medium" panose="02020500000000000000" pitchFamily="18" charset="-128"/>
              </a:rPr>
              <a:t>ヒト誘導多能性幹細胞やヒト胚性幹細胞等）を人工細胞外マトリックスの中に包埋し、由来組織に応じたシグナル分子（低分子やタンパク質等）を投与することで樹立されます。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14</a:t>
            </a:fld>
            <a:endParaRPr kumimoji="1" lang="ja-JP" altLang="en-US"/>
          </a:p>
        </p:txBody>
      </p:sp>
    </p:spTree>
    <p:extLst>
      <p:ext uri="{BB962C8B-B14F-4D97-AF65-F5344CB8AC3E}">
        <p14:creationId xmlns:p14="http://schemas.microsoft.com/office/powerpoint/2010/main" val="2836932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23</a:t>
            </a:fld>
            <a:endParaRPr kumimoji="1" lang="ja-JP" altLang="en-US"/>
          </a:p>
        </p:txBody>
      </p:sp>
    </p:spTree>
    <p:extLst>
      <p:ext uri="{BB962C8B-B14F-4D97-AF65-F5344CB8AC3E}">
        <p14:creationId xmlns:p14="http://schemas.microsoft.com/office/powerpoint/2010/main" val="289822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エピソード記憶を有効に人工知能に取り組んだ例が、</a:t>
            </a:r>
            <a:r>
              <a:rPr lang="en-US" altLang="ja-JP" b="1" dirty="0"/>
              <a:t>DQN (Deep Q-Network)</a:t>
            </a:r>
            <a:r>
              <a:rPr lang="ja-JP" altLang="en-US" dirty="0"/>
              <a:t>です。</a:t>
            </a:r>
            <a:r>
              <a:rPr lang="en-US" altLang="ja-JP" dirty="0" err="1"/>
              <a:t>DeepMind</a:t>
            </a:r>
            <a:r>
              <a:rPr lang="ja-JP" altLang="en-US" dirty="0"/>
              <a:t>発のブレイクスルーを起こした人工知能で、特徴となっているのは</a:t>
            </a:r>
            <a:r>
              <a:rPr lang="ja-JP" altLang="en-US" b="1" dirty="0"/>
              <a:t>深層学習（</a:t>
            </a:r>
            <a:r>
              <a:rPr lang="en-US" altLang="ja-JP" b="1" dirty="0"/>
              <a:t>Deep Learning</a:t>
            </a:r>
            <a:r>
              <a:rPr lang="ja-JP" altLang="en-US" b="1" dirty="0"/>
              <a:t>） </a:t>
            </a:r>
            <a:r>
              <a:rPr lang="en-US" altLang="ja-JP" b="1" dirty="0"/>
              <a:t>+ </a:t>
            </a:r>
            <a:r>
              <a:rPr lang="ja-JP" altLang="en-US" b="1" dirty="0"/>
              <a:t>強化学習（</a:t>
            </a:r>
            <a:r>
              <a:rPr lang="en-US" altLang="ja-JP" b="1" dirty="0"/>
              <a:t>Reinforcement Learning</a:t>
            </a:r>
            <a:r>
              <a:rPr lang="ja-JP" altLang="en-US" b="1" dirty="0"/>
              <a:t>）</a:t>
            </a:r>
            <a:r>
              <a:rPr lang="ja-JP" altLang="en-US" dirty="0"/>
              <a:t>という組み合わせです。</a:t>
            </a:r>
            <a:r>
              <a:rPr lang="en-US" altLang="ja-JP" dirty="0"/>
              <a:t>Atari 2600 video games</a:t>
            </a:r>
            <a:r>
              <a:rPr lang="ja-JP" altLang="en-US" dirty="0"/>
              <a:t>というインベーダーなどの古典的なビデオゲームを、画像のピクセル情報のみをインプットに</a:t>
            </a:r>
            <a:r>
              <a:rPr lang="en-US" altLang="ja-JP" dirty="0"/>
              <a:t>0</a:t>
            </a:r>
            <a:r>
              <a:rPr lang="ja-JP" altLang="en-US" dirty="0"/>
              <a:t>から学習していき、人間を越えるパフォーマンスを出した話 </a:t>
            </a:r>
            <a:r>
              <a:rPr lang="en-US" altLang="ja-JP" dirty="0"/>
              <a:t>(</a:t>
            </a:r>
            <a:r>
              <a:rPr lang="en-US" altLang="ja-JP" baseline="30000" dirty="0"/>
              <a:t>5</a:t>
            </a:r>
            <a:r>
              <a:rPr lang="en-US" altLang="ja-JP" dirty="0"/>
              <a:t>Mnih et al., 2015)</a:t>
            </a:r>
            <a:r>
              <a:rPr lang="ja-JP" altLang="en-US" dirty="0"/>
              <a:t>は有名ですが、そのパフォーマンスの</a:t>
            </a:r>
            <a:r>
              <a:rPr lang="en-US" altLang="ja-JP" dirty="0"/>
              <a:t>1</a:t>
            </a:r>
            <a:r>
              <a:rPr lang="ja-JP" altLang="en-US" dirty="0" err="1"/>
              <a:t>つの</a:t>
            </a:r>
            <a:r>
              <a:rPr lang="ja-JP" altLang="en-US" dirty="0"/>
              <a:t>カギは、</a:t>
            </a:r>
            <a:r>
              <a:rPr lang="en-US" altLang="ja-JP" dirty="0"/>
              <a:t>"experience-replay"</a:t>
            </a:r>
            <a:r>
              <a:rPr lang="ja-JP" altLang="en-US" dirty="0"/>
              <a:t>という、ネットワークがトレーニングデータの一部を保管し、オフラインで繰り返し再生することで、過去の成功と失敗を学びなおす仕組みにあります。この仕組みにより、人工知能はデータをより効率的に使い、学習することができます。この記憶を繰り返し再生する仕組みは、人間の場合睡眠中に特に起きます。</a:t>
            </a:r>
          </a:p>
          <a:p>
            <a:r>
              <a:rPr lang="ja-JP" altLang="en-US" dirty="0"/>
              <a:t>　人の場合、脳の中で記憶が繰り返し再生されることで長期にわたって保存されるのですが、もちろんその利点は</a:t>
            </a:r>
            <a:r>
              <a:rPr lang="en-US" altLang="ja-JP" b="1" dirty="0"/>
              <a:t>Episodic control</a:t>
            </a:r>
            <a:r>
              <a:rPr lang="ja-JP" altLang="en-US" b="1" dirty="0"/>
              <a:t>（エピソード的コントロール）</a:t>
            </a:r>
            <a:r>
              <a:rPr lang="ja-JP" altLang="en-US" dirty="0"/>
              <a:t>にあります。要は、新しい状況を目の前にしたとき、過去の似た状況を参照し、次の行動の手掛かりにすることです。</a:t>
            </a:r>
            <a:r>
              <a:rPr lang="en-US" altLang="ja-JP" dirty="0"/>
              <a:t>DQN</a:t>
            </a:r>
            <a:r>
              <a:rPr lang="ja-JP" altLang="en-US" dirty="0"/>
              <a:t>は「エピソード記憶」を持っているので、例えば取り組んでいるビデオゲームで新しい場面に直面した時、過去の似た状況を参照し、次の一手を選択することができます。</a:t>
            </a:r>
          </a:p>
          <a:p>
            <a:r>
              <a:rPr lang="ja-JP" altLang="en-US" dirty="0"/>
              <a:t>　具体的には、トレーニングの中で経験してきた場面 </a:t>
            </a:r>
            <a:r>
              <a:rPr lang="en-US" altLang="ja-JP" dirty="0"/>
              <a:t>(states)</a:t>
            </a:r>
            <a:r>
              <a:rPr lang="ja-JP" altLang="en-US" dirty="0"/>
              <a:t>と、その場面で可能な行動 </a:t>
            </a:r>
            <a:r>
              <a:rPr lang="en-US" altLang="ja-JP" dirty="0"/>
              <a:t>(action)</a:t>
            </a:r>
            <a:r>
              <a:rPr lang="ja-JP" altLang="en-US" dirty="0"/>
              <a:t>を取った時に対応する最大の報酬値 </a:t>
            </a:r>
            <a:r>
              <a:rPr lang="en-US" altLang="ja-JP" dirty="0"/>
              <a:t>(Q-value)</a:t>
            </a:r>
            <a:r>
              <a:rPr lang="ja-JP" altLang="en-US" dirty="0"/>
              <a:t>を、記憶として</a:t>
            </a:r>
            <a:r>
              <a:rPr lang="en-US" altLang="ja-JP" dirty="0"/>
              <a:t>DQN</a:t>
            </a:r>
            <a:r>
              <a:rPr lang="ja-JP" altLang="en-US" dirty="0"/>
              <a:t>は持っています。新しい場面に直面した時、過去の近い場面 </a:t>
            </a:r>
            <a:r>
              <a:rPr lang="en-US" altLang="ja-JP" dirty="0"/>
              <a:t>(k-means)</a:t>
            </a:r>
            <a:r>
              <a:rPr lang="ja-JP" altLang="en-US" dirty="0"/>
              <a:t>で可能な行動の選択肢それぞれの</a:t>
            </a:r>
            <a:r>
              <a:rPr lang="en-US" altLang="ja-JP" dirty="0"/>
              <a:t>Q-value</a:t>
            </a:r>
            <a:r>
              <a:rPr lang="ja-JP" altLang="en-US" dirty="0"/>
              <a:t>を計算し、最も利益の大きいと思われる行動をします。</a:t>
            </a:r>
            <a:r>
              <a:rPr lang="en-US" altLang="ja-JP" dirty="0"/>
              <a:t>DQN</a:t>
            </a:r>
            <a:r>
              <a:rPr lang="ja-JP" altLang="en-US" dirty="0"/>
              <a:t>が示したように、こうしたエピソード記憶的なものを持つ人工知能には、既存の人工知能をはるかに超えたパフォーマンスが期待できます。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27</a:t>
            </a:fld>
            <a:endParaRPr kumimoji="1" lang="ja-JP" altLang="en-US"/>
          </a:p>
        </p:txBody>
      </p:sp>
    </p:spTree>
    <p:extLst>
      <p:ext uri="{BB962C8B-B14F-4D97-AF65-F5344CB8AC3E}">
        <p14:creationId xmlns:p14="http://schemas.microsoft.com/office/powerpoint/2010/main" val="3090991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29</a:t>
            </a:fld>
            <a:endParaRPr kumimoji="1" lang="ja-JP" altLang="en-US"/>
          </a:p>
        </p:txBody>
      </p:sp>
    </p:spTree>
    <p:extLst>
      <p:ext uri="{BB962C8B-B14F-4D97-AF65-F5344CB8AC3E}">
        <p14:creationId xmlns:p14="http://schemas.microsoft.com/office/powerpoint/2010/main" val="1575305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脊髄損傷は、重篤な運動障害あるいは脚の完全麻痺にさえつながる。</a:t>
            </a:r>
            <a:endParaRPr lang="en-US" altLang="ja-JP" dirty="0"/>
          </a:p>
          <a:p>
            <a:r>
              <a:rPr lang="ja-JP" altLang="en-US" dirty="0"/>
              <a:t>脊髄刺激による標的化ニューロテクノロジーについて報告する。この技術により、</a:t>
            </a:r>
            <a:r>
              <a:rPr lang="en-US" altLang="ja-JP" dirty="0"/>
              <a:t>4</a:t>
            </a:r>
            <a:r>
              <a:rPr lang="ja-JP" altLang="en-US" dirty="0"/>
              <a:t>年以上前に脊髄を損傷し、長期に及ぶ広範なリハビリテーションにもかかわらず永続的な運動障害や完全麻痺を示す複数の患者において、歩行の随意制御が可能になった。</a:t>
            </a:r>
            <a:endParaRPr lang="en-US" altLang="ja-JP" dirty="0"/>
          </a:p>
          <a:p>
            <a:r>
              <a:rPr lang="ja-JP" altLang="en-US" dirty="0"/>
              <a:t>リアルタイムのトリガー機能を持つ埋め込み型のパルス発生器を用いて、意図する動作にタイミングを合わせ、腰仙髄へ空間選択的な一連の刺激を送った。この時空間的刺激によって、</a:t>
            </a:r>
            <a:r>
              <a:rPr lang="en-US" altLang="ja-JP" dirty="0"/>
              <a:t>1</a:t>
            </a:r>
            <a:r>
              <a:rPr lang="ja-JP" altLang="en-US" dirty="0"/>
              <a:t>週間以内に、床上歩行において麻痺していた筋肉の適応制御が再確立された。運動能力は、リハビリテーションによって改善した。数か月後、被験者は麻痺していた筋肉の随意制御能を刺激なしでも取り戻し、時空間的刺激を受けている間は屋外での歩行や三輪自転車走行が可能になった。以上の結果は、神経学的な回復を改善し、脊髄損傷後の日常生活での動作を支えるための技術的枠組みを確立する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31</a:t>
            </a:fld>
            <a:endParaRPr kumimoji="1" lang="ja-JP" altLang="en-US"/>
          </a:p>
        </p:txBody>
      </p:sp>
    </p:spTree>
    <p:extLst>
      <p:ext uri="{BB962C8B-B14F-4D97-AF65-F5344CB8AC3E}">
        <p14:creationId xmlns:p14="http://schemas.microsoft.com/office/powerpoint/2010/main" val="2747088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43</a:t>
            </a:fld>
            <a:endParaRPr kumimoji="1" lang="ja-JP" altLang="en-US"/>
          </a:p>
        </p:txBody>
      </p:sp>
    </p:spTree>
    <p:extLst>
      <p:ext uri="{BB962C8B-B14F-4D97-AF65-F5344CB8AC3E}">
        <p14:creationId xmlns:p14="http://schemas.microsoft.com/office/powerpoint/2010/main" val="3838582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54</a:t>
            </a:fld>
            <a:endParaRPr kumimoji="1" lang="ja-JP" altLang="en-US"/>
          </a:p>
        </p:txBody>
      </p:sp>
    </p:spTree>
    <p:extLst>
      <p:ext uri="{BB962C8B-B14F-4D97-AF65-F5344CB8AC3E}">
        <p14:creationId xmlns:p14="http://schemas.microsoft.com/office/powerpoint/2010/main" val="399012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2023/11/27</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231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Ver.2">
    <p:spTree>
      <p:nvGrpSpPr>
        <p:cNvPr id="1" name=""/>
        <p:cNvGrpSpPr/>
        <p:nvPr/>
      </p:nvGrpSpPr>
      <p:grpSpPr>
        <a:xfrm>
          <a:off x="0" y="0"/>
          <a:ext cx="0" cy="0"/>
          <a:chOff x="0" y="0"/>
          <a:chExt cx="0" cy="0"/>
        </a:xfrm>
      </p:grpSpPr>
      <p:sp>
        <p:nvSpPr>
          <p:cNvPr id="11" name="テキスト プレースホルダー 10"/>
          <p:cNvSpPr>
            <a:spLocks noGrp="1"/>
          </p:cNvSpPr>
          <p:nvPr>
            <p:ph type="body" sz="quarter" idx="11"/>
          </p:nvPr>
        </p:nvSpPr>
        <p:spPr>
          <a:xfrm>
            <a:off x="979776" y="1646545"/>
            <a:ext cx="10320000" cy="4176000"/>
          </a:xfrm>
          <a:prstGeom prst="rect">
            <a:avLst/>
          </a:prstGeom>
        </p:spPr>
        <p:txBody>
          <a:bodyPr vert="horz" lIns="0" tIns="0" rIns="0" bIns="0" anchor="t" anchorCtr="0"/>
          <a:lstStyle>
            <a:lvl1pPr marL="0" indent="0">
              <a:lnSpc>
                <a:spcPct val="100000"/>
              </a:lnSpc>
              <a:spcBef>
                <a:spcPts val="0"/>
              </a:spcBef>
              <a:buNone/>
              <a:defRPr sz="1400" baseline="0">
                <a:latin typeface="Meiryo UI" panose="020B0604030504040204" pitchFamily="50" charset="-128"/>
                <a:ea typeface="Meiryo UI" panose="020B0604030504040204" pitchFamily="50" charset="-128"/>
              </a:defRPr>
            </a:lvl1pPr>
          </a:lstStyle>
          <a:p>
            <a:pPr lvl="0"/>
            <a:r>
              <a:rPr lang="ja-JP" altLang="en-US" dirty="0"/>
              <a:t>マスター テキストの書式設定</a:t>
            </a:r>
          </a:p>
        </p:txBody>
      </p:sp>
      <p:sp>
        <p:nvSpPr>
          <p:cNvPr id="14" name="テキスト プレースホルダー 10"/>
          <p:cNvSpPr>
            <a:spLocks noGrp="1"/>
          </p:cNvSpPr>
          <p:nvPr>
            <p:ph type="body" sz="quarter" idx="12"/>
          </p:nvPr>
        </p:nvSpPr>
        <p:spPr>
          <a:xfrm>
            <a:off x="936000" y="582828"/>
            <a:ext cx="10320000" cy="468000"/>
          </a:xfrm>
          <a:prstGeom prst="rect">
            <a:avLst/>
          </a:prstGeom>
        </p:spPr>
        <p:txBody>
          <a:bodyPr vert="horz" lIns="0" tIns="0" rIns="0" bIns="0" spcCol="0" anchor="t" anchorCtr="0"/>
          <a:lstStyle>
            <a:lvl1pPr marL="0" indent="0">
              <a:lnSpc>
                <a:spcPct val="100000"/>
              </a:lnSpc>
              <a:spcBef>
                <a:spcPts val="0"/>
              </a:spcBef>
              <a:spcAft>
                <a:spcPts val="0"/>
              </a:spcAft>
              <a:buNone/>
              <a:defRPr sz="2000" baseline="0">
                <a:latin typeface="Meiryo UI" panose="020B0604030504040204" pitchFamily="50" charset="-128"/>
                <a:ea typeface="Meiryo UI" panose="020B0604030504040204" pitchFamily="50" charset="-128"/>
              </a:defRPr>
            </a:lvl1pPr>
          </a:lstStyle>
          <a:p>
            <a:pPr lvl="0"/>
            <a:r>
              <a:rPr lang="ja-JP" altLang="en-US" dirty="0"/>
              <a:t>マスター テキストの書式設定</a:t>
            </a:r>
          </a:p>
        </p:txBody>
      </p:sp>
      <p:sp>
        <p:nvSpPr>
          <p:cNvPr id="6" name="スライド番号プレースホルダー 4"/>
          <p:cNvSpPr>
            <a:spLocks noGrp="1"/>
          </p:cNvSpPr>
          <p:nvPr>
            <p:ph type="sldNum" sz="quarter" idx="13"/>
          </p:nvPr>
        </p:nvSpPr>
        <p:spPr>
          <a:xfrm>
            <a:off x="4635500" y="6491289"/>
            <a:ext cx="2844800" cy="365125"/>
          </a:xfrm>
          <a:prstGeom prst="rect">
            <a:avLst/>
          </a:prstGeom>
        </p:spPr>
        <p:txBody>
          <a:bodyPr anchor="b" anchorCtr="1"/>
          <a:lstStyle>
            <a:lvl1pPr>
              <a:defRPr sz="1400" b="1" baseline="0">
                <a:latin typeface="Meiryo UI" panose="020B0604030504040204" pitchFamily="50" charset="-128"/>
                <a:ea typeface="Meiryo UI" panose="020B0604030504040204" pitchFamily="50" charset="-128"/>
                <a:cs typeface="Meiryo UI" panose="020B0604030504040204" pitchFamily="50" charset="-128"/>
              </a:defRPr>
            </a:lvl1pPr>
          </a:lstStyle>
          <a:p>
            <a:pPr>
              <a:defRPr/>
            </a:pPr>
            <a:fld id="{005659AC-DE34-47B6-8AF0-9A892887FFEF}" type="slidenum">
              <a:rPr lang="ja-JP" altLang="en-US"/>
              <a:pPr>
                <a:defRPr/>
              </a:pPr>
              <a:t>‹#›</a:t>
            </a:fld>
            <a:endParaRPr lang="ja-JP" altLang="en-US" dirty="0"/>
          </a:p>
        </p:txBody>
      </p:sp>
    </p:spTree>
    <p:extLst>
      <p:ext uri="{BB962C8B-B14F-4D97-AF65-F5344CB8AC3E}">
        <p14:creationId xmlns:p14="http://schemas.microsoft.com/office/powerpoint/2010/main" val="294624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wmf"/><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jpeg"/></Relationships>
</file>

<file path=ppt/slides/_rels/slide11.xml.rels><?xml version="1.0" encoding="UTF-8" standalone="yes"?>
<Relationships xmlns="http://schemas.openxmlformats.org/package/2006/relationships"><Relationship Id="rId3" Type="http://schemas.openxmlformats.org/officeDocument/2006/relationships/hyperlink" Target="https://gendai.ismedia.jp/articles/-/55034?page=2" TargetMode="External"/><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hyperlink" Target="https://www.delta.tudelft.nl/article/te-mooi-om-waar-te-zijn" TargetMode="External"/><Relationship Id="rId5" Type="http://schemas.openxmlformats.org/officeDocument/2006/relationships/image" Target="../media/image45.jpe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i.org/10.1101/2023.11.15.566339" TargetMode="Externa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hyperlink" Target="https://www.biorxiv.org/content/10.1101/2023.02.28.530502v1.full.pdf" TargetMode="External"/><Relationship Id="rId7" Type="http://schemas.openxmlformats.org/officeDocument/2006/relationships/hyperlink" Target="https://nazology.net/archives/tag/%e5%8f%97%e5%ae%b9%e4%bd%93"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nazology.net/archives/tag/%e9%81%ba%e4%bc%9d%e5%ad%90" TargetMode="External"/><Relationship Id="rId5" Type="http://schemas.openxmlformats.org/officeDocument/2006/relationships/image" Target="../media/image52.jpe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jpe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s://people.miami.edu/profile/6309a3154a6392301c93bd0af96425b6" TargetMode="Externa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8.png"/><Relationship Id="rId7" Type="http://schemas.openxmlformats.org/officeDocument/2006/relationships/image" Target="../media/image72.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5.png"/><Relationship Id="rId7" Type="http://schemas.openxmlformats.org/officeDocument/2006/relationships/image" Target="../media/image79.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5.jp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1.xml"/><Relationship Id="rId5" Type="http://schemas.openxmlformats.org/officeDocument/2006/relationships/image" Target="../media/image88.jpeg"/><Relationship Id="rId4" Type="http://schemas.openxmlformats.org/officeDocument/2006/relationships/hyperlink" Target="https://people.miami.edu/profile/6309a3154a6392301c93bd0af96425b6"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jpg"/><Relationship Id="rId7" Type="http://schemas.openxmlformats.org/officeDocument/2006/relationships/image" Target="../media/image95.jpg"/><Relationship Id="rId2" Type="http://schemas.openxmlformats.org/officeDocument/2006/relationships/image" Target="../media/image90.jpg"/><Relationship Id="rId1" Type="http://schemas.openxmlformats.org/officeDocument/2006/relationships/slideLayout" Target="../slideLayouts/slideLayout1.xml"/><Relationship Id="rId6" Type="http://schemas.openxmlformats.org/officeDocument/2006/relationships/image" Target="../media/image94.jp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jp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1.xml"/><Relationship Id="rId5" Type="http://schemas.openxmlformats.org/officeDocument/2006/relationships/image" Target="../media/image102.jpeg"/><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 Id="rId4" Type="http://schemas.openxmlformats.org/officeDocument/2006/relationships/hyperlink" Target="https://t.me/TruhaBarselona"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state.gov/wp-content/uploads/2023/11/ISAB-Report-on-AI-and-Associated-Technologies_11172023-Accessible.pdf" TargetMode="External"/><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 Id="rId5" Type="http://schemas.openxmlformats.org/officeDocument/2006/relationships/image" Target="../media/image113.jpeg"/><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jpg"/><Relationship Id="rId4" Type="http://schemas.openxmlformats.org/officeDocument/2006/relationships/image" Target="../media/image1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png"/><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1.jpeg"/></Relationships>
</file>

<file path=ppt/slides/_rels/slide49.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29.png"/><Relationship Id="rId3" Type="http://schemas.openxmlformats.org/officeDocument/2006/relationships/image" Target="../media/image7.jpg"/><Relationship Id="rId21" Type="http://schemas.openxmlformats.org/officeDocument/2006/relationships/image" Target="../media/image25.jp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8.png"/><Relationship Id="rId2" Type="http://schemas.openxmlformats.org/officeDocument/2006/relationships/image" Target="../media/image6.jp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7.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hyperlink" Target="http://www.bioeconomycapital.com/bioeconomy-dashboard" TargetMode="External"/><Relationship Id="rId2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6612" y="0"/>
            <a:ext cx="12185388" cy="6857999"/>
            <a:chOff x="4882" y="0"/>
            <a:chExt cx="8999538"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882" y="1713868"/>
              <a:ext cx="8994656" cy="2667125"/>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a:t>
              </a:r>
              <a:r>
                <a:rPr lang="en-US" altLang="ja-JP" sz="5079" dirty="0">
                  <a:solidFill>
                    <a:schemeClr val="bg1"/>
                  </a:solidFill>
                  <a:latin typeface="BIZ UDPゴシック" panose="020B0400000000000000" pitchFamily="50" charset="-128"/>
                  <a:ea typeface="BIZ UDPゴシック" panose="020B0400000000000000" pitchFamily="50" charset="-128"/>
                </a:rPr>
                <a:t>19</a:t>
              </a:r>
              <a:r>
                <a:rPr lang="ja-JP" altLang="en-US" sz="5079" dirty="0">
                  <a:solidFill>
                    <a:schemeClr val="bg1"/>
                  </a:solidFill>
                  <a:latin typeface="BIZ UDPゴシック" panose="020B0400000000000000" pitchFamily="50" charset="-128"/>
                  <a:ea typeface="BIZ UDPゴシック" panose="020B0400000000000000" pitchFamily="50" charset="-128"/>
                </a:rPr>
                <a:t>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88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新興技術の融合とリスク</a:t>
              </a:r>
              <a:endParaRPr lang="en-US" altLang="ja-JP" sz="138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endParaRPr lang="en-US" altLang="ja-JP" sz="105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5079"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ゲノム技術・人工知能・脳科学</a:t>
              </a:r>
              <a:r>
                <a:rPr lang="ja-JP" altLang="en-US" sz="48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ja-JP" altLang="en-US" sz="5079" dirty="0">
                <a:ln w="19050">
                  <a:solidFill>
                    <a:schemeClr val="bg1">
                      <a:lumMod val="95000"/>
                    </a:schemeClr>
                  </a:solidFill>
                </a:ln>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sp>
        <p:nvSpPr>
          <p:cNvPr id="2" name="四角形: 角を丸くする 1">
            <a:extLst>
              <a:ext uri="{FF2B5EF4-FFF2-40B4-BE49-F238E27FC236}">
                <a16:creationId xmlns:a16="http://schemas.microsoft.com/office/drawing/2014/main" id="{A63E7183-8AE0-E7BD-2F6E-7FEB56F1A4EB}"/>
              </a:ext>
            </a:extLst>
          </p:cNvPr>
          <p:cNvSpPr/>
          <p:nvPr/>
        </p:nvSpPr>
        <p:spPr>
          <a:xfrm>
            <a:off x="411235" y="304800"/>
            <a:ext cx="1653309" cy="436743"/>
          </a:xfrm>
          <a:prstGeom prst="roundRect">
            <a:avLst/>
          </a:prstGeom>
          <a:solidFill>
            <a:srgbClr val="C00000"/>
          </a:solidFill>
          <a:ln w="57150">
            <a:solidFill>
              <a:schemeClr val="bg1"/>
            </a:solidFill>
          </a:ln>
          <a:scene3d>
            <a:camera prst="orthographicFront"/>
            <a:lightRig rig="threePt" dir="t"/>
          </a:scene3d>
          <a:sp3d>
            <a:bevelT prst="relaxedInse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配布共有不可</a:t>
            </a:r>
          </a:p>
        </p:txBody>
      </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2"/>
          <a:stretch>
            <a:fillRect/>
          </a:stretch>
        </p:blipFill>
        <p:spPr>
          <a:xfrm>
            <a:off x="5820504" y="586024"/>
            <a:ext cx="2458792" cy="2183483"/>
          </a:xfrm>
          <a:prstGeom prst="rect">
            <a:avLst/>
          </a:prstGeom>
        </p:spPr>
      </p:pic>
      <p:pic>
        <p:nvPicPr>
          <p:cNvPr id="32" name="図 31"/>
          <p:cNvPicPr>
            <a:picLocks noChangeAspect="1"/>
          </p:cNvPicPr>
          <p:nvPr/>
        </p:nvPicPr>
        <p:blipFill>
          <a:blip r:embed="rId3"/>
          <a:stretch>
            <a:fillRect/>
          </a:stretch>
        </p:blipFill>
        <p:spPr>
          <a:xfrm>
            <a:off x="8758599" y="393815"/>
            <a:ext cx="2942976" cy="2304109"/>
          </a:xfrm>
          <a:prstGeom prst="rect">
            <a:avLst/>
          </a:prstGeom>
        </p:spPr>
      </p:pic>
      <p:pic>
        <p:nvPicPr>
          <p:cNvPr id="59" name="図 58"/>
          <p:cNvPicPr>
            <a:picLocks noChangeAspect="1"/>
          </p:cNvPicPr>
          <p:nvPr/>
        </p:nvPicPr>
        <p:blipFill>
          <a:blip r:embed="rId4"/>
          <a:stretch>
            <a:fillRect/>
          </a:stretch>
        </p:blipFill>
        <p:spPr>
          <a:xfrm>
            <a:off x="1186687" y="410420"/>
            <a:ext cx="961270" cy="1062943"/>
          </a:xfrm>
          <a:prstGeom prst="rect">
            <a:avLst/>
          </a:prstGeom>
        </p:spPr>
      </p:pic>
      <p:pic>
        <p:nvPicPr>
          <p:cNvPr id="60" name="図 59"/>
          <p:cNvPicPr>
            <a:picLocks noChangeAspect="1"/>
          </p:cNvPicPr>
          <p:nvPr/>
        </p:nvPicPr>
        <p:blipFill>
          <a:blip r:embed="rId5"/>
          <a:stretch>
            <a:fillRect/>
          </a:stretch>
        </p:blipFill>
        <p:spPr>
          <a:xfrm>
            <a:off x="99794" y="389417"/>
            <a:ext cx="1086893" cy="1059143"/>
          </a:xfrm>
          <a:prstGeom prst="rect">
            <a:avLst/>
          </a:prstGeom>
        </p:spPr>
      </p:pic>
      <p:pic>
        <p:nvPicPr>
          <p:cNvPr id="61" name="図 60"/>
          <p:cNvPicPr>
            <a:picLocks noChangeAspect="1"/>
          </p:cNvPicPr>
          <p:nvPr/>
        </p:nvPicPr>
        <p:blipFill>
          <a:blip r:embed="rId6"/>
          <a:stretch>
            <a:fillRect/>
          </a:stretch>
        </p:blipFill>
        <p:spPr>
          <a:xfrm>
            <a:off x="1198500" y="1821532"/>
            <a:ext cx="742061" cy="1130291"/>
          </a:xfrm>
          <a:prstGeom prst="rect">
            <a:avLst/>
          </a:prstGeom>
        </p:spPr>
      </p:pic>
      <p:pic>
        <p:nvPicPr>
          <p:cNvPr id="62" name="図 61"/>
          <p:cNvPicPr>
            <a:picLocks noChangeAspect="1"/>
          </p:cNvPicPr>
          <p:nvPr/>
        </p:nvPicPr>
        <p:blipFill>
          <a:blip r:embed="rId7"/>
          <a:stretch>
            <a:fillRect/>
          </a:stretch>
        </p:blipFill>
        <p:spPr>
          <a:xfrm>
            <a:off x="190633" y="1747034"/>
            <a:ext cx="912599" cy="1190575"/>
          </a:xfrm>
          <a:prstGeom prst="rect">
            <a:avLst/>
          </a:prstGeom>
        </p:spPr>
      </p:pic>
      <p:pic>
        <p:nvPicPr>
          <p:cNvPr id="50" name="Picture 3" descr="RNApoly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020" y="3532866"/>
            <a:ext cx="3263963" cy="33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00" descr="figure-01-02.jpg                                               0002D558projects                       B63F167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383103">
            <a:off x="968387" y="1120633"/>
            <a:ext cx="3298234" cy="1022284"/>
          </a:xfrm>
          <a:prstGeom prst="rect">
            <a:avLst/>
          </a:prstGeom>
          <a:noFill/>
          <a:extLst>
            <a:ext uri="{909E8E84-426E-40DD-AFC4-6F175D3DCCD1}">
              <a14:hiddenFill xmlns:a14="http://schemas.microsoft.com/office/drawing/2010/main">
                <a:solidFill>
                  <a:srgbClr val="FFFFFF"/>
                </a:solidFill>
              </a14:hiddenFill>
            </a:ext>
          </a:extLst>
        </p:spPr>
      </p:pic>
      <p:sp>
        <p:nvSpPr>
          <p:cNvPr id="7" name="二等辺三角形 6"/>
          <p:cNvSpPr/>
          <p:nvPr/>
        </p:nvSpPr>
        <p:spPr>
          <a:xfrm>
            <a:off x="7026956" y="2098173"/>
            <a:ext cx="3006291" cy="2193323"/>
          </a:xfrm>
          <a:prstGeom prst="triangle">
            <a:avLst/>
          </a:prstGeom>
          <a:solidFill>
            <a:schemeClr val="accent2">
              <a:lumMod val="75000"/>
            </a:schemeClr>
          </a:solidFill>
          <a:ln>
            <a:solidFill>
              <a:srgbClr val="C00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41514" y="3053779"/>
            <a:ext cx="1568918" cy="664143"/>
          </a:xfrm>
          <a:prstGeom prst="round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Meiryo UI" panose="020B0604030504040204" pitchFamily="50" charset="-128"/>
                <a:ea typeface="Meiryo UI" panose="020B0604030504040204" pitchFamily="50" charset="-128"/>
              </a:rPr>
              <a:t>DNA</a:t>
            </a:r>
          </a:p>
          <a:p>
            <a:pPr algn="ctr"/>
            <a:r>
              <a:rPr lang="ja-JP" altLang="en-US" b="1" dirty="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 name="角丸四角形 11"/>
          <p:cNvSpPr/>
          <p:nvPr/>
        </p:nvSpPr>
        <p:spPr>
          <a:xfrm>
            <a:off x="7811010" y="2382425"/>
            <a:ext cx="1470076" cy="596786"/>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13" name="角丸四角形 12"/>
          <p:cNvSpPr/>
          <p:nvPr/>
        </p:nvSpPr>
        <p:spPr>
          <a:xfrm>
            <a:off x="5273859" y="3079965"/>
            <a:ext cx="1644281" cy="623236"/>
          </a:xfrm>
          <a:prstGeom prst="roundRect">
            <a:avLst/>
          </a:prstGeom>
          <a:solidFill>
            <a:schemeClr val="accent4">
              <a:lumMod val="60000"/>
              <a:lumOff val="40000"/>
            </a:schemeClr>
          </a:solidFill>
          <a:ln w="1905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5" name="右矢印 14"/>
          <p:cNvSpPr/>
          <p:nvPr/>
        </p:nvSpPr>
        <p:spPr>
          <a:xfrm>
            <a:off x="7011334" y="3248887"/>
            <a:ext cx="530994"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9515784" y="3245664"/>
            <a:ext cx="890485"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2182762" y="312633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2893017" y="3063717"/>
            <a:ext cx="1568918" cy="664143"/>
          </a:xfrm>
          <a:prstGeom prst="round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6" name="正方形/長方形 5"/>
          <p:cNvSpPr/>
          <p:nvPr/>
        </p:nvSpPr>
        <p:spPr>
          <a:xfrm>
            <a:off x="2994220" y="3395788"/>
            <a:ext cx="1359668" cy="276999"/>
          </a:xfrm>
          <a:prstGeom prst="rect">
            <a:avLst/>
          </a:prstGeom>
        </p:spPr>
        <p:txBody>
          <a:bodyPr wrap="none">
            <a:spAutoFit/>
          </a:bodyPr>
          <a:lstStyle/>
          <a:p>
            <a:pPr algn="ctr"/>
            <a:r>
              <a:rPr lang="en-US" altLang="ja-JP" sz="1200" dirty="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2150384" y="3217450"/>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転写</a:t>
            </a:r>
          </a:p>
        </p:txBody>
      </p:sp>
      <p:sp>
        <p:nvSpPr>
          <p:cNvPr id="55" name="右矢印 54"/>
          <p:cNvSpPr/>
          <p:nvPr/>
        </p:nvSpPr>
        <p:spPr>
          <a:xfrm>
            <a:off x="4530775" y="313288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4498397" y="3214061"/>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翻訳</a:t>
            </a:r>
          </a:p>
        </p:txBody>
      </p:sp>
      <p:sp>
        <p:nvSpPr>
          <p:cNvPr id="66" name="テキスト ボックス 65"/>
          <p:cNvSpPr txBox="1"/>
          <p:nvPr/>
        </p:nvSpPr>
        <p:spPr>
          <a:xfrm>
            <a:off x="508446" y="124175"/>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プリン塩基</a:t>
            </a:r>
          </a:p>
        </p:txBody>
      </p:sp>
      <p:sp>
        <p:nvSpPr>
          <p:cNvPr id="67" name="テキスト ボックス 66"/>
          <p:cNvSpPr txBox="1"/>
          <p:nvPr/>
        </p:nvSpPr>
        <p:spPr>
          <a:xfrm>
            <a:off x="535356" y="1585638"/>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ぴリミジン塩基</a:t>
            </a:r>
          </a:p>
        </p:txBody>
      </p:sp>
      <p:pic>
        <p:nvPicPr>
          <p:cNvPr id="31" name="図 30"/>
          <p:cNvPicPr>
            <a:picLocks noChangeAspect="1"/>
          </p:cNvPicPr>
          <p:nvPr/>
        </p:nvPicPr>
        <p:blipFill>
          <a:blip r:embed="rId10"/>
          <a:stretch>
            <a:fillRect/>
          </a:stretch>
        </p:blipFill>
        <p:spPr>
          <a:xfrm>
            <a:off x="4525919" y="0"/>
            <a:ext cx="854378" cy="3077093"/>
          </a:xfrm>
          <a:prstGeom prst="rect">
            <a:avLst/>
          </a:prstGeom>
        </p:spPr>
      </p:pic>
      <p:sp>
        <p:nvSpPr>
          <p:cNvPr id="33" name="テキスト ボックス 32"/>
          <p:cNvSpPr txBox="1"/>
          <p:nvPr/>
        </p:nvSpPr>
        <p:spPr>
          <a:xfrm>
            <a:off x="8365858" y="102732"/>
            <a:ext cx="3548268"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糖鎖の働きにより成熟したタンパク質へ</a:t>
            </a:r>
          </a:p>
        </p:txBody>
      </p:sp>
      <p:sp>
        <p:nvSpPr>
          <p:cNvPr id="34" name="テキスト ボックス 33"/>
          <p:cNvSpPr txBox="1"/>
          <p:nvPr/>
        </p:nvSpPr>
        <p:spPr>
          <a:xfrm rot="2061295">
            <a:off x="10783542" y="1522765"/>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5" name="テキスト ボックス 34"/>
          <p:cNvSpPr txBox="1"/>
          <p:nvPr/>
        </p:nvSpPr>
        <p:spPr>
          <a:xfrm>
            <a:off x="8758891" y="1634821"/>
            <a:ext cx="1006401" cy="646331"/>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a:t>
            </a:r>
            <a:endParaRPr lang="en-US" altLang="ja-JP" b="1" dirty="0">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糖鎖</a:t>
            </a:r>
          </a:p>
        </p:txBody>
      </p:sp>
      <p:sp>
        <p:nvSpPr>
          <p:cNvPr id="36" name="テキスト ボックス 35"/>
          <p:cNvSpPr txBox="1"/>
          <p:nvPr/>
        </p:nvSpPr>
        <p:spPr>
          <a:xfrm>
            <a:off x="9587008" y="685639"/>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7" name="テキスト ボックス 36"/>
          <p:cNvSpPr txBox="1"/>
          <p:nvPr/>
        </p:nvSpPr>
        <p:spPr>
          <a:xfrm>
            <a:off x="3460454" y="1949287"/>
            <a:ext cx="1596843" cy="523220"/>
          </a:xfrm>
          <a:prstGeom prst="rect">
            <a:avLst/>
          </a:prstGeom>
          <a:noFill/>
        </p:spPr>
        <p:txBody>
          <a:bodyPr wrap="square" rtlCol="0">
            <a:spAutoFit/>
          </a:bodyPr>
          <a:lstStyle/>
          <a:p>
            <a:pPr algn="r"/>
            <a:r>
              <a:rPr kumimoji="1" lang="en-US" altLang="ja-JP" sz="2800" b="1" dirty="0">
                <a:solidFill>
                  <a:schemeClr val="accent2">
                    <a:lumMod val="50000"/>
                  </a:schemeClr>
                </a:solidFill>
                <a:latin typeface="Meiryo UI" panose="020B0604030504040204" pitchFamily="50" charset="-128"/>
                <a:ea typeface="Meiryo UI" panose="020B0604030504040204" pitchFamily="50" charset="-128"/>
              </a:rPr>
              <a:t>RNA</a:t>
            </a:r>
            <a:r>
              <a:rPr kumimoji="1" lang="ja-JP" altLang="en-US" sz="2800" b="1" dirty="0">
                <a:latin typeface="Meiryo UI" panose="020B0604030504040204" pitchFamily="50" charset="-128"/>
                <a:ea typeface="Meiryo UI" panose="020B0604030504040204" pitchFamily="50" charset="-128"/>
              </a:rPr>
              <a:t>→</a:t>
            </a:r>
          </a:p>
        </p:txBody>
      </p:sp>
      <p:sp>
        <p:nvSpPr>
          <p:cNvPr id="38" name="テキスト ボックス 37"/>
          <p:cNvSpPr txBox="1"/>
          <p:nvPr/>
        </p:nvSpPr>
        <p:spPr>
          <a:xfrm>
            <a:off x="3819554" y="987907"/>
            <a:ext cx="831343" cy="95410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アデニン</a:t>
            </a:r>
            <a:endParaRPr kumimoji="1"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グアニン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シトシン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solidFill>
                  <a:srgbClr val="FF0000"/>
                </a:solidFill>
                <a:latin typeface="Meiryo UI" panose="020B0604030504040204" pitchFamily="50" charset="-128"/>
                <a:ea typeface="Meiryo UI" panose="020B0604030504040204" pitchFamily="50" charset="-128"/>
              </a:rPr>
              <a:t>ウラシル</a:t>
            </a:r>
            <a:endParaRPr kumimoji="1" lang="en-US" altLang="ja-JP" sz="1400" b="1" dirty="0">
              <a:solidFill>
                <a:srgbClr val="FF0000"/>
              </a:solidFill>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5640267" y="99083"/>
            <a:ext cx="2540053"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生まれたてのタンパク質</a:t>
            </a:r>
          </a:p>
        </p:txBody>
      </p:sp>
      <p:sp>
        <p:nvSpPr>
          <p:cNvPr id="40" name="テキスト ボックス 39"/>
          <p:cNvSpPr txBox="1"/>
          <p:nvPr/>
        </p:nvSpPr>
        <p:spPr>
          <a:xfrm>
            <a:off x="4804782" y="2626773"/>
            <a:ext cx="2693890" cy="461665"/>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20</a:t>
            </a:r>
            <a:r>
              <a:rPr kumimoji="1" lang="ja-JP" altLang="en-US" sz="1200" dirty="0">
                <a:latin typeface="Meiryo UI" panose="020B0604030504040204" pitchFamily="50" charset="-128"/>
                <a:ea typeface="Meiryo UI" panose="020B0604030504040204" pitchFamily="50" charset="-128"/>
              </a:rPr>
              <a:t>のアミノ酸から</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細胞内のリボソームで生合成される</a:t>
            </a:r>
            <a:endParaRPr kumimoji="1" lang="en-US" altLang="ja-JP" sz="1200" dirty="0">
              <a:latin typeface="Meiryo UI" panose="020B0604030504040204" pitchFamily="50" charset="-128"/>
              <a:ea typeface="Meiryo UI" panose="020B0604030504040204" pitchFamily="50" charset="-128"/>
            </a:endParaRPr>
          </a:p>
        </p:txBody>
      </p:sp>
      <p:sp>
        <p:nvSpPr>
          <p:cNvPr id="42" name="右矢印 41"/>
          <p:cNvSpPr/>
          <p:nvPr/>
        </p:nvSpPr>
        <p:spPr>
          <a:xfrm>
            <a:off x="5380297" y="1365099"/>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8239540" y="1359093"/>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p:cNvSpPr/>
          <p:nvPr/>
        </p:nvSpPr>
        <p:spPr>
          <a:xfrm>
            <a:off x="3263303" y="1365965"/>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吹き出し 44"/>
          <p:cNvSpPr/>
          <p:nvPr/>
        </p:nvSpPr>
        <p:spPr>
          <a:xfrm>
            <a:off x="4075044" y="4501452"/>
            <a:ext cx="1817650" cy="2030145"/>
          </a:xfrm>
          <a:prstGeom prst="wedgeRoundRectCallout">
            <a:avLst>
              <a:gd name="adj1" fmla="val -72199"/>
              <a:gd name="adj2" fmla="val -8545"/>
              <a:gd name="adj3" fmla="val 1666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ポリメラーゼ</a:t>
            </a:r>
            <a:r>
              <a:rPr lang="ja-JP" altLang="en-US" sz="1200" dirty="0">
                <a:solidFill>
                  <a:schemeClr val="tx1"/>
                </a:solidFill>
                <a:latin typeface="Meiryo UI" panose="020B0604030504040204" pitchFamily="50" charset="-128"/>
                <a:ea typeface="Meiryo UI" panose="020B0604030504040204" pitchFamily="50" charset="-128"/>
              </a:rPr>
              <a:t>は、</a:t>
            </a:r>
            <a:r>
              <a:rPr lang="en-US" altLang="ja-JP" sz="1200" dirty="0">
                <a:solidFill>
                  <a:schemeClr val="tx1"/>
                </a:solidFill>
                <a:latin typeface="Meiryo UI" panose="020B0604030504040204" pitchFamily="50" charset="-128"/>
                <a:ea typeface="Meiryo UI" panose="020B0604030504040204" pitchFamily="50" charset="-128"/>
              </a:rPr>
              <a:t>DNA</a:t>
            </a:r>
            <a:r>
              <a:rPr lang="ja-JP" altLang="en-US" sz="1200" dirty="0">
                <a:solidFill>
                  <a:schemeClr val="tx1"/>
                </a:solidFill>
                <a:latin typeface="Meiryo UI" panose="020B0604030504040204" pitchFamily="50" charset="-128"/>
                <a:ea typeface="Meiryo UI" panose="020B0604030504040204" pitchFamily="50" charset="-128"/>
              </a:rPr>
              <a:t>の二重ラセンをほどきながら、二本鎖のうち鋳型となる鎖の塩基の配列を読んで、これと相補的な塩基をもったヌクレオチドを取り込み結合し「</a:t>
            </a:r>
            <a:r>
              <a:rPr lang="ja-JP" altLang="en-US" sz="1200" b="1" dirty="0">
                <a:solidFill>
                  <a:schemeClr val="tx1"/>
                </a:solidFill>
                <a:latin typeface="Meiryo UI" panose="020B0604030504040204" pitchFamily="50" charset="-128"/>
                <a:ea typeface="Meiryo UI" panose="020B0604030504040204" pitchFamily="50" charset="-128"/>
              </a:rPr>
              <a:t>メッセンジャー</a:t>
            </a:r>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a:t>
            </a:r>
            <a:r>
              <a:rPr lang="en-US" altLang="ja-JP" sz="1200" b="1" dirty="0">
                <a:solidFill>
                  <a:schemeClr val="tx1"/>
                </a:solidFill>
                <a:latin typeface="Meiryo UI" panose="020B0604030504040204" pitchFamily="50" charset="-128"/>
                <a:ea typeface="Meiryo UI" panose="020B0604030504040204" pitchFamily="50" charset="-128"/>
              </a:rPr>
              <a:t>mRNA</a:t>
            </a:r>
            <a:r>
              <a:rPr lang="ja-JP" altLang="en-US" sz="1200" b="1"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を合成。</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3926648" y="4134025"/>
            <a:ext cx="2168984" cy="369332"/>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RNA</a:t>
            </a:r>
            <a:r>
              <a:rPr kumimoji="1" lang="ja-JP" altLang="en-US" b="1" dirty="0">
                <a:latin typeface="Meiryo UI" panose="020B0604030504040204" pitchFamily="50" charset="-128"/>
                <a:ea typeface="Meiryo UI" panose="020B0604030504040204" pitchFamily="50" charset="-128"/>
              </a:rPr>
              <a:t>ポリメラーゼ</a:t>
            </a:r>
          </a:p>
        </p:txBody>
      </p:sp>
      <p:sp>
        <p:nvSpPr>
          <p:cNvPr id="48" name="角丸四角形 47"/>
          <p:cNvSpPr/>
          <p:nvPr/>
        </p:nvSpPr>
        <p:spPr>
          <a:xfrm>
            <a:off x="7581370" y="3750844"/>
            <a:ext cx="1901792" cy="445119"/>
          </a:xfrm>
          <a:prstGeom prst="roundRect">
            <a:avLst/>
          </a:prstGeom>
          <a:solidFill>
            <a:srgbClr val="002060"/>
          </a:solidFill>
          <a:ln>
            <a:solidFill>
              <a:schemeClr val="bg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Meiryo UI" panose="020B0604030504040204" pitchFamily="50" charset="-128"/>
                <a:ea typeface="Meiryo UI" panose="020B0604030504040204" pitchFamily="50" charset="-128"/>
              </a:rPr>
              <a:t>★糖鎖修飾★</a:t>
            </a:r>
          </a:p>
        </p:txBody>
      </p:sp>
      <p:sp>
        <p:nvSpPr>
          <p:cNvPr id="51" name="角丸四角形 50"/>
          <p:cNvSpPr/>
          <p:nvPr/>
        </p:nvSpPr>
        <p:spPr>
          <a:xfrm>
            <a:off x="6340509" y="5279196"/>
            <a:ext cx="2132282" cy="557204"/>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糖鎖の効用</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52" name="角丸四角形 51"/>
          <p:cNvSpPr/>
          <p:nvPr/>
        </p:nvSpPr>
        <p:spPr>
          <a:xfrm>
            <a:off x="7581370" y="3053759"/>
            <a:ext cx="1901791" cy="623236"/>
          </a:xfrm>
          <a:prstGeom prst="roundRect">
            <a:avLst/>
          </a:prstGeom>
          <a:solidFill>
            <a:srgbClr val="FFFF00"/>
          </a:solidFill>
          <a:effectLst>
            <a:glow rad="228600">
              <a:schemeClr val="accent4">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en-US" altLang="ja-JP" b="1" dirty="0">
              <a:solidFill>
                <a:schemeClr val="tx1"/>
              </a:solidFill>
              <a:latin typeface="Meiryo UI" panose="020B0604030504040204" pitchFamily="50" charset="-128"/>
              <a:ea typeface="Meiryo UI" panose="020B0604030504040204" pitchFamily="50" charset="-128"/>
            </a:endParaRPr>
          </a:p>
          <a:p>
            <a:pPr algn="ctr"/>
            <a:r>
              <a:rPr kumimoji="1" lang="ja-JP" altLang="en-US" b="1" dirty="0">
                <a:solidFill>
                  <a:schemeClr val="tx1"/>
                </a:solidFill>
                <a:latin typeface="Meiryo UI" panose="020B0604030504040204" pitchFamily="50" charset="-128"/>
                <a:ea typeface="Meiryo UI" panose="020B0604030504040204" pitchFamily="50" charset="-128"/>
              </a:rPr>
              <a:t>翻訳後修飾</a:t>
            </a:r>
          </a:p>
        </p:txBody>
      </p:sp>
      <p:sp>
        <p:nvSpPr>
          <p:cNvPr id="54" name="テキスト ボックス 53"/>
          <p:cNvSpPr txBox="1"/>
          <p:nvPr/>
        </p:nvSpPr>
        <p:spPr>
          <a:xfrm>
            <a:off x="6232489" y="4363079"/>
            <a:ext cx="5883309" cy="646331"/>
          </a:xfrm>
          <a:prstGeom prst="rect">
            <a:avLst/>
          </a:prstGeom>
          <a:noFill/>
        </p:spPr>
        <p:txBody>
          <a:bodyPr wrap="square" rtlCol="0">
            <a:spAutoFit/>
          </a:bodyPr>
          <a:lstStyle/>
          <a:p>
            <a:pPr algn="ctr"/>
            <a:r>
              <a:rPr kumimoji="1" lang="ja-JP" altLang="en-US" b="1" u="sng" dirty="0">
                <a:solidFill>
                  <a:srgbClr val="C00000"/>
                </a:solidFill>
                <a:latin typeface="Meiryo UI" panose="020B0604030504040204" pitchFamily="50" charset="-128"/>
                <a:ea typeface="Meiryo UI" panose="020B0604030504040204" pitchFamily="50" charset="-128"/>
              </a:rPr>
              <a:t>生まれたてのタンパク質に糖鎖が付くことで・・・</a:t>
            </a:r>
            <a:endParaRPr kumimoji="1" lang="en-US" altLang="ja-JP" b="1" u="sng" dirty="0">
              <a:solidFill>
                <a:srgbClr val="C00000"/>
              </a:solidFill>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タンパク質の</a:t>
            </a:r>
            <a:r>
              <a:rPr lang="ja-JP" altLang="en-US" b="1" dirty="0">
                <a:latin typeface="Meiryo UI" panose="020B0604030504040204" pitchFamily="50" charset="-128"/>
                <a:ea typeface="Meiryo UI" panose="020B0604030504040204" pitchFamily="50" charset="-128"/>
              </a:rPr>
              <a:t>構造が変化し、圧倒的な多様性が生まれる！</a:t>
            </a:r>
            <a:endParaRPr kumimoji="1" lang="ja-JP" altLang="en-US" b="1" dirty="0">
              <a:latin typeface="Meiryo UI" panose="020B0604030504040204" pitchFamily="50" charset="-128"/>
              <a:ea typeface="Meiryo UI" panose="020B0604030504040204" pitchFamily="50" charset="-128"/>
            </a:endParaRPr>
          </a:p>
        </p:txBody>
      </p:sp>
      <p:sp>
        <p:nvSpPr>
          <p:cNvPr id="57" name="テキスト ボックス 56"/>
          <p:cNvSpPr txBox="1"/>
          <p:nvPr/>
        </p:nvSpPr>
        <p:spPr>
          <a:xfrm>
            <a:off x="8488015" y="4974920"/>
            <a:ext cx="3209426" cy="1846659"/>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１．タンパク質の物性改良</a:t>
            </a:r>
            <a:endParaRPr kumimoji="1"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２．タンパク質の品質管理</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３．タンパク質の保護</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４．細胞の種類の識別</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５．ウィルス感染の入り口</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６．細胞間の情報伝達のアンテナ</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７．薬を体内に運ぶ（</a:t>
            </a:r>
            <a:r>
              <a:rPr lang="en-US" altLang="ja-JP" sz="1600" b="1" dirty="0">
                <a:latin typeface="Meiryo UI" panose="020B0604030504040204" pitchFamily="50" charset="-128"/>
                <a:ea typeface="Meiryo UI" panose="020B0604030504040204" pitchFamily="50" charset="-128"/>
              </a:rPr>
              <a:t>DSS</a:t>
            </a:r>
            <a:r>
              <a:rPr lang="ja-JP" altLang="en-US"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10092728" y="2700211"/>
            <a:ext cx="1862704" cy="1569660"/>
          </a:xfrm>
          <a:prstGeom prst="rect">
            <a:avLst/>
          </a:prstGeom>
          <a:noFill/>
        </p:spPr>
        <p:txBody>
          <a:bodyPr wrap="square" rtlCol="0">
            <a:spAutoFit/>
          </a:bodyPr>
          <a:lstStyle/>
          <a:p>
            <a:pPr algn="ctr"/>
            <a:r>
              <a:rPr lang="ja-JP" altLang="en-US" sz="2400" b="1" u="sng" dirty="0">
                <a:latin typeface="Meiryo UI" panose="020B0604030504040204" pitchFamily="50" charset="-128"/>
                <a:ea typeface="Meiryo UI" panose="020B0604030504040204" pitchFamily="50" charset="-128"/>
              </a:rPr>
              <a:t>再生</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細胞死</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分化・代謝</a:t>
            </a:r>
            <a:endParaRPr lang="en-US" altLang="ja-JP" sz="2400" b="1" u="sng" dirty="0">
              <a:latin typeface="Meiryo UI" panose="020B0604030504040204" pitchFamily="50" charset="-128"/>
              <a:ea typeface="Meiryo UI" panose="020B0604030504040204" pitchFamily="50" charset="-128"/>
            </a:endParaRPr>
          </a:p>
          <a:p>
            <a:pPr algn="ctr"/>
            <a:r>
              <a:rPr kumimoji="1" lang="ja-JP" altLang="en-US" sz="2400" b="1" u="sng" dirty="0">
                <a:latin typeface="Meiryo UI" panose="020B0604030504040204" pitchFamily="50" charset="-128"/>
                <a:ea typeface="Meiryo UI" panose="020B0604030504040204" pitchFamily="50" charset="-128"/>
              </a:rPr>
              <a:t>細胞</a:t>
            </a:r>
            <a:r>
              <a:rPr lang="ja-JP" altLang="en-US" sz="2400" b="1" u="sng" dirty="0">
                <a:latin typeface="Meiryo UI" panose="020B0604030504040204" pitchFamily="50" charset="-128"/>
                <a:ea typeface="Meiryo UI" panose="020B0604030504040204" pitchFamily="50" charset="-128"/>
              </a:rPr>
              <a:t>の増殖</a:t>
            </a:r>
            <a:endParaRPr kumimoji="1" lang="ja-JP" altLang="en-US" sz="2400" b="1" u="sng" dirty="0">
              <a:latin typeface="Meiryo UI" panose="020B0604030504040204" pitchFamily="50" charset="-128"/>
              <a:ea typeface="Meiryo UI" panose="020B0604030504040204" pitchFamily="50" charset="-128"/>
            </a:endParaRPr>
          </a:p>
        </p:txBody>
      </p:sp>
      <p:pic>
        <p:nvPicPr>
          <p:cNvPr id="69" name="Picture 9" descr="MCj0424466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10293" y="5898249"/>
            <a:ext cx="979150" cy="84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02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ox(in)">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テキスト プレースホルダー 2"/>
          <p:cNvSpPr>
            <a:spLocks noGrp="1"/>
          </p:cNvSpPr>
          <p:nvPr>
            <p:ph type="body" sz="quarter" idx="12"/>
          </p:nvPr>
        </p:nvSpPr>
        <p:spPr bwMode="auto">
          <a:xfrm>
            <a:off x="202815" y="588102"/>
            <a:ext cx="5891212"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p>
            <a:pPr algn="ctr">
              <a:spcBef>
                <a:spcPct val="0"/>
              </a:spcBef>
              <a:spcAft>
                <a:spcPct val="0"/>
              </a:spcAft>
            </a:pPr>
            <a:r>
              <a:rPr lang="ja-JP" altLang="en-US" sz="2800" b="1" dirty="0">
                <a:solidFill>
                  <a:srgbClr val="C00000"/>
                </a:solidFill>
                <a:latin typeface="UD デジタル 教科書体 NP-B" panose="02020700000000000000" pitchFamily="18" charset="-128"/>
                <a:ea typeface="UD デジタル 教科書体 NP-B" panose="02020700000000000000" pitchFamily="18" charset="-128"/>
              </a:rPr>
              <a:t>人工の細胞膜</a:t>
            </a:r>
            <a:r>
              <a:rPr lang="ja-JP" altLang="en-US" sz="2800" dirty="0">
                <a:latin typeface="UD デジタル 教科書体 NP-B" panose="02020700000000000000" pitchFamily="18" charset="-128"/>
                <a:ea typeface="UD デジタル 教科書体 NP-B" panose="02020700000000000000" pitchFamily="18" charset="-128"/>
              </a:rPr>
              <a:t>は自宅で作れる</a:t>
            </a:r>
          </a:p>
        </p:txBody>
      </p:sp>
      <p:sp>
        <p:nvSpPr>
          <p:cNvPr id="62469" name="テキスト ボックス 2"/>
          <p:cNvSpPr txBox="1">
            <a:spLocks noChangeArrowheads="1"/>
          </p:cNvSpPr>
          <p:nvPr/>
        </p:nvSpPr>
        <p:spPr bwMode="auto">
          <a:xfrm>
            <a:off x="548353" y="3786278"/>
            <a:ext cx="5068888"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1200" dirty="0">
                <a:latin typeface="Meiryo UI" panose="020B0604030504040204" pitchFamily="50" charset="-128"/>
                <a:ea typeface="Meiryo UI" panose="020B0604030504040204" pitchFamily="50" charset="-128"/>
              </a:rPr>
              <a:t>①</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鶏卵</a:t>
            </a:r>
          </a:p>
          <a:p>
            <a:pPr>
              <a:lnSpc>
                <a:spcPct val="150000"/>
              </a:lnSpc>
            </a:pPr>
            <a:r>
              <a:rPr lang="ja-JP" altLang="en-US" sz="1200" dirty="0">
                <a:latin typeface="Meiryo UI" panose="020B0604030504040204" pitchFamily="50" charset="-128"/>
                <a:ea typeface="Meiryo UI" panose="020B0604030504040204" pitchFamily="50" charset="-128"/>
              </a:rPr>
              <a:t>②</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捨ててもかまわない容器（お弁当のおかず入れなど使い捨ての容器でも可）</a:t>
            </a:r>
          </a:p>
          <a:p>
            <a:pPr>
              <a:lnSpc>
                <a:spcPct val="150000"/>
              </a:lnSpc>
            </a:pPr>
            <a:r>
              <a:rPr lang="ja-JP" altLang="en-US" sz="1200" dirty="0">
                <a:latin typeface="Meiryo UI" panose="020B0604030504040204" pitchFamily="50" charset="-128"/>
                <a:ea typeface="Meiryo UI" panose="020B0604030504040204" pitchFamily="50" charset="-128"/>
              </a:rPr>
              <a:t>③</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食紅（染色をしないのであれば不要）</a:t>
            </a:r>
          </a:p>
          <a:p>
            <a:pPr>
              <a:lnSpc>
                <a:spcPct val="150000"/>
              </a:lnSpc>
            </a:pPr>
            <a:r>
              <a:rPr lang="ja-JP" altLang="en-US" sz="1200" dirty="0">
                <a:latin typeface="Meiryo UI" panose="020B0604030504040204" pitchFamily="50" charset="-128"/>
                <a:ea typeface="Meiryo UI" panose="020B0604030504040204" pitchFamily="50" charset="-128"/>
              </a:rPr>
              <a:t>④</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タレ瓶（写真のものより小さいほうが扱いやすい）</a:t>
            </a:r>
          </a:p>
          <a:p>
            <a:pPr>
              <a:lnSpc>
                <a:spcPct val="150000"/>
              </a:lnSpc>
            </a:pPr>
            <a:r>
              <a:rPr lang="ja-JP" altLang="en-US" sz="1200" dirty="0">
                <a:latin typeface="Meiryo UI" panose="020B0604030504040204" pitchFamily="50" charset="-128"/>
                <a:ea typeface="Meiryo UI" panose="020B0604030504040204" pitchFamily="50" charset="-128"/>
              </a:rPr>
              <a:t>⑤</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にがり</a:t>
            </a:r>
          </a:p>
          <a:p>
            <a:pPr>
              <a:lnSpc>
                <a:spcPct val="150000"/>
              </a:lnSpc>
            </a:pPr>
            <a:r>
              <a:rPr lang="ja-JP" altLang="en-US" sz="1200" dirty="0">
                <a:latin typeface="Meiryo UI" panose="020B0604030504040204" pitchFamily="50" charset="-128"/>
                <a:ea typeface="Meiryo UI" panose="020B0604030504040204" pitchFamily="50" charset="-128"/>
              </a:rPr>
              <a:t>⑥</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無水エタノール（消毒用エタノールでも可）</a:t>
            </a:r>
          </a:p>
          <a:p>
            <a:pPr>
              <a:lnSpc>
                <a:spcPct val="150000"/>
              </a:lnSpc>
            </a:pPr>
            <a:r>
              <a:rPr lang="ja-JP" altLang="en-US" sz="1200" dirty="0">
                <a:latin typeface="Meiryo UI" panose="020B0604030504040204" pitchFamily="50" charset="-128"/>
                <a:ea typeface="Meiryo UI" panose="020B0604030504040204" pitchFamily="50" charset="-128"/>
              </a:rPr>
              <a:t>⑦</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純水（精製水でも可）</a:t>
            </a:r>
          </a:p>
          <a:p>
            <a:pPr>
              <a:lnSpc>
                <a:spcPct val="150000"/>
              </a:lnSpc>
            </a:pPr>
            <a:r>
              <a:rPr lang="ja-JP" altLang="en-US" sz="1200" dirty="0">
                <a:latin typeface="Meiryo UI" panose="020B0604030504040204" pitchFamily="50" charset="-128"/>
                <a:ea typeface="Meiryo UI" panose="020B0604030504040204" pitchFamily="50" charset="-128"/>
              </a:rPr>
              <a:t>⑧</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ポカリスエット脂質二重層</a:t>
            </a:r>
          </a:p>
        </p:txBody>
      </p:sp>
      <p:pic>
        <p:nvPicPr>
          <p:cNvPr id="62470" name="図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631" y="947828"/>
            <a:ext cx="4986338"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テキスト ボックス 6"/>
          <p:cNvSpPr txBox="1">
            <a:spLocks noChangeArrowheads="1"/>
          </p:cNvSpPr>
          <p:nvPr/>
        </p:nvSpPr>
        <p:spPr bwMode="auto">
          <a:xfrm>
            <a:off x="604631" y="6253075"/>
            <a:ext cx="42637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400" dirty="0">
                <a:latin typeface="Meiryo UI" panose="020B0604030504040204" pitchFamily="50" charset="-128"/>
                <a:ea typeface="Meiryo UI" panose="020B0604030504040204" pitchFamily="50" charset="-128"/>
              </a:rPr>
              <a:t>（出典）</a:t>
            </a:r>
            <a:r>
              <a:rPr lang="ja-JP" altLang="en-US" sz="1400" b="1" dirty="0">
                <a:latin typeface="Meiryo UI" panose="020B0604030504040204" pitchFamily="50" charset="-128"/>
                <a:ea typeface="Meiryo UI" panose="020B0604030504040204" pitchFamily="50" charset="-128"/>
              </a:rPr>
              <a:t>キッチンで人工細胞をつくろう！</a:t>
            </a:r>
            <a:endParaRPr lang="en-US" altLang="ja-JP" sz="1400" b="1" dirty="0">
              <a:latin typeface="Meiryo UI" panose="020B0604030504040204" pitchFamily="50" charset="-128"/>
              <a:ea typeface="Meiryo UI" panose="020B0604030504040204" pitchFamily="50" charset="-128"/>
            </a:endParaRPr>
          </a:p>
          <a:p>
            <a:pPr algn="ctr">
              <a:lnSpc>
                <a:spcPct val="150000"/>
              </a:lnSpc>
            </a:pPr>
            <a:r>
              <a:rPr lang="ja-JP" altLang="en-US" sz="1400" dirty="0">
                <a:latin typeface="Meiryo UI" panose="020B0604030504040204" pitchFamily="50" charset="-128"/>
                <a:ea typeface="Meiryo UI" panose="020B0604030504040204" pitchFamily="50" charset="-128"/>
              </a:rPr>
              <a:t>　</a:t>
            </a:r>
            <a:r>
              <a:rPr lang="en-US" altLang="ja-JP" sz="1050" dirty="0">
                <a:hlinkClick r:id="rId3"/>
              </a:rPr>
              <a:t>https://gendai.ismedia.jp/articles/-/55034?page=2</a:t>
            </a:r>
            <a:endParaRPr lang="ja-JP" altLang="en-US" sz="1400" dirty="0">
              <a:latin typeface="Meiryo UI" panose="020B0604030504040204" pitchFamily="50" charset="-128"/>
              <a:ea typeface="Meiryo UI" panose="020B0604030504040204" pitchFamily="50" charset="-128"/>
            </a:endParaRPr>
          </a:p>
        </p:txBody>
      </p:sp>
      <p:grpSp>
        <p:nvGrpSpPr>
          <p:cNvPr id="2" name="グループ化 1"/>
          <p:cNvGrpSpPr/>
          <p:nvPr/>
        </p:nvGrpSpPr>
        <p:grpSpPr>
          <a:xfrm>
            <a:off x="6109151" y="3786278"/>
            <a:ext cx="3186200" cy="2919024"/>
            <a:chOff x="6426774" y="1017911"/>
            <a:chExt cx="3649663" cy="3371850"/>
          </a:xfrm>
        </p:grpSpPr>
        <p:pic>
          <p:nvPicPr>
            <p:cNvPr id="8" name="Picture 205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6774" y="1017911"/>
              <a:ext cx="3649663" cy="3371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テキスト ボックス 1"/>
            <p:cNvSpPr txBox="1">
              <a:spLocks noChangeArrowheads="1"/>
            </p:cNvSpPr>
            <p:nvPr/>
          </p:nvSpPr>
          <p:spPr bwMode="auto">
            <a:xfrm>
              <a:off x="6616481" y="1108295"/>
              <a:ext cx="12144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2400" b="1" dirty="0">
                  <a:solidFill>
                    <a:schemeClr val="bg1"/>
                  </a:solidFill>
                  <a:latin typeface="Meiryo UI" panose="020B0604030504040204" pitchFamily="50" charset="-128"/>
                  <a:ea typeface="Meiryo UI" panose="020B0604030504040204" pitchFamily="50" charset="-128"/>
                </a:rPr>
                <a:t>イメージ</a:t>
              </a:r>
            </a:p>
          </p:txBody>
        </p:sp>
      </p:grpSp>
      <p:sp>
        <p:nvSpPr>
          <p:cNvPr id="14" name="テキスト ボックス 2"/>
          <p:cNvSpPr txBox="1">
            <a:spLocks noChangeArrowheads="1"/>
          </p:cNvSpPr>
          <p:nvPr/>
        </p:nvSpPr>
        <p:spPr bwMode="auto">
          <a:xfrm>
            <a:off x="9380484" y="4533036"/>
            <a:ext cx="283989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200" dirty="0">
                <a:latin typeface="Meiryo UI" panose="020B0604030504040204" pitchFamily="50" charset="-128"/>
                <a:ea typeface="Meiryo UI" panose="020B0604030504040204" pitchFamily="50" charset="-128"/>
              </a:rPr>
              <a:t>・アデニン（</a:t>
            </a:r>
            <a:r>
              <a:rPr lang="en-US" altLang="ja-JP" sz="1200" dirty="0">
                <a:latin typeface="Meiryo UI" panose="020B0604030504040204" pitchFamily="50" charset="-128"/>
                <a:ea typeface="Meiryo UI" panose="020B0604030504040204" pitchFamily="50" charset="-128"/>
              </a:rPr>
              <a:t>A)</a:t>
            </a:r>
            <a:r>
              <a:rPr lang="ja-JP" altLang="en-US" sz="1200" dirty="0" err="1">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グアニン（</a:t>
            </a:r>
            <a:r>
              <a:rPr lang="en-US" altLang="ja-JP" sz="1200" dirty="0">
                <a:latin typeface="Meiryo UI" panose="020B0604030504040204" pitchFamily="50" charset="-128"/>
                <a:ea typeface="Meiryo UI" panose="020B0604030504040204" pitchFamily="50" charset="-128"/>
              </a:rPr>
              <a:t>G</a:t>
            </a:r>
            <a:r>
              <a:rPr lang="ja-JP" altLang="en-US" sz="1200" dirty="0">
                <a:latin typeface="Meiryo UI" panose="020B0604030504040204" pitchFamily="50" charset="-128"/>
                <a:ea typeface="Meiryo UI" panose="020B0604030504040204" pitchFamily="50" charset="-128"/>
              </a:rPr>
              <a:t>）、シトシン（</a:t>
            </a:r>
            <a:r>
              <a:rPr lang="en-US" altLang="ja-JP" sz="1200" dirty="0">
                <a:latin typeface="Meiryo UI" panose="020B0604030504040204" pitchFamily="50" charset="-128"/>
                <a:ea typeface="Meiryo UI" panose="020B0604030504040204" pitchFamily="50" charset="-128"/>
              </a:rPr>
              <a:t>C</a:t>
            </a:r>
            <a:r>
              <a:rPr lang="ja-JP" altLang="en-US" sz="1200" dirty="0">
                <a:latin typeface="Meiryo UI" panose="020B0604030504040204" pitchFamily="50" charset="-128"/>
                <a:ea typeface="Meiryo UI" panose="020B0604030504040204" pitchFamily="50" charset="-128"/>
              </a:rPr>
              <a:t>）、チミン（</a:t>
            </a:r>
            <a:r>
              <a:rPr lang="en-US" altLang="ja-JP" sz="1200" dirty="0">
                <a:latin typeface="Meiryo UI" panose="020B0604030504040204" pitchFamily="50" charset="-128"/>
                <a:ea typeface="Meiryo UI" panose="020B0604030504040204" pitchFamily="50" charset="-128"/>
              </a:rPr>
              <a:t>T)</a:t>
            </a:r>
            <a:r>
              <a:rPr lang="ja-JP" altLang="en-US" sz="1200" dirty="0">
                <a:latin typeface="Meiryo UI" panose="020B0604030504040204" pitchFamily="50" charset="-128"/>
                <a:ea typeface="Meiryo UI" panose="020B0604030504040204" pitchFamily="50" charset="-128"/>
              </a:rPr>
              <a:t>の塩基配列は思うままに生成する事が出来る。</a:t>
            </a:r>
            <a:endParaRPr lang="en-US" altLang="ja-JP" sz="1200" dirty="0">
              <a:latin typeface="Meiryo UI" panose="020B0604030504040204" pitchFamily="50" charset="-128"/>
              <a:ea typeface="Meiryo UI" panose="020B0604030504040204" pitchFamily="50" charset="-128"/>
            </a:endParaRPr>
          </a:p>
          <a:p>
            <a:pPr eaLnBrk="1" hangingPunct="1"/>
            <a:endParaRPr lang="en-US" altLang="ja-JP" sz="1200" dirty="0">
              <a:latin typeface="Meiryo UI" panose="020B0604030504040204" pitchFamily="50" charset="-128"/>
              <a:ea typeface="Meiryo UI" panose="020B0604030504040204" pitchFamily="50" charset="-128"/>
            </a:endParaRPr>
          </a:p>
          <a:p>
            <a:pPr eaLnBrk="1" hangingPunct="1"/>
            <a:r>
              <a:rPr lang="ja-JP" altLang="en-US" sz="1200" dirty="0">
                <a:latin typeface="Meiryo UI" panose="020B0604030504040204" pitchFamily="50" charset="-128"/>
                <a:ea typeface="Meiryo UI" panose="020B0604030504040204" pitchFamily="50" charset="-128"/>
              </a:rPr>
              <a:t>・自然界には在り得ない塩基配列も</a:t>
            </a:r>
            <a:r>
              <a:rPr lang="en-US" altLang="ja-JP" sz="1200" dirty="0">
                <a:latin typeface="Meiryo UI" panose="020B0604030504040204" pitchFamily="50" charset="-128"/>
                <a:ea typeface="Meiryo UI" panose="020B0604030504040204" pitchFamily="50" charset="-128"/>
              </a:rPr>
              <a:t>OK</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a:p>
            <a:pPr eaLnBrk="1" hangingPunct="1"/>
            <a:r>
              <a:rPr lang="en-US" altLang="ja-JP" sz="1200" dirty="0">
                <a:latin typeface="Meiryo UI" panose="020B0604030504040204" pitchFamily="50" charset="-128"/>
                <a:ea typeface="Meiryo UI" panose="020B0604030504040204" pitchFamily="50" charset="-128"/>
              </a:rPr>
              <a:t>A</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C</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G</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T</a:t>
            </a:r>
            <a:r>
              <a:rPr lang="ja-JP" altLang="en-US" sz="1200" dirty="0">
                <a:latin typeface="Meiryo UI" panose="020B0604030504040204" pitchFamily="50" charset="-128"/>
                <a:ea typeface="Meiryo UI" panose="020B0604030504040204" pitchFamily="50" charset="-128"/>
              </a:rPr>
              <a:t>とか、</a:t>
            </a:r>
            <a:endParaRPr lang="en-US" altLang="ja-JP" sz="1200" dirty="0">
              <a:latin typeface="Meiryo UI" panose="020B0604030504040204" pitchFamily="50" charset="-128"/>
              <a:ea typeface="Meiryo UI" panose="020B0604030504040204" pitchFamily="50" charset="-128"/>
            </a:endParaRPr>
          </a:p>
          <a:p>
            <a:pPr eaLnBrk="1" hangingPunct="1"/>
            <a:r>
              <a:rPr lang="en-US" altLang="ja-JP" sz="1200" dirty="0">
                <a:latin typeface="Meiryo UI" panose="020B0604030504040204" pitchFamily="50" charset="-128"/>
                <a:ea typeface="Meiryo UI" panose="020B0604030504040204" pitchFamily="50" charset="-128"/>
              </a:rPr>
              <a:t>A</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A,G</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G</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T</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T</a:t>
            </a:r>
            <a:r>
              <a:rPr lang="ja-JP" altLang="en-US" sz="1200" dirty="0">
                <a:latin typeface="Meiryo UI" panose="020B0604030504040204" pitchFamily="50" charset="-128"/>
                <a:ea typeface="Meiryo UI" panose="020B0604030504040204" pitchFamily="50" charset="-128"/>
              </a:rPr>
              <a:t>とか･･･</a:t>
            </a:r>
            <a:endParaRPr lang="en-US" altLang="ja-JP" sz="1200" dirty="0">
              <a:latin typeface="Meiryo UI" panose="020B0604030504040204" pitchFamily="50" charset="-128"/>
              <a:ea typeface="Meiryo UI" panose="020B0604030504040204" pitchFamily="50" charset="-128"/>
            </a:endParaRPr>
          </a:p>
          <a:p>
            <a:pPr eaLnBrk="1" hangingPunct="1"/>
            <a:r>
              <a:rPr lang="ja-JP" altLang="en-US" sz="1200" dirty="0">
                <a:latin typeface="Meiryo UI" panose="020B0604030504040204" pitchFamily="50" charset="-128"/>
                <a:ea typeface="Meiryo UI" panose="020B0604030504040204" pitchFamily="50" charset="-128"/>
              </a:rPr>
              <a:t>　</a:t>
            </a:r>
            <a:endParaRPr lang="en-US" altLang="ja-JP" sz="1200" dirty="0">
              <a:latin typeface="Meiryo UI" panose="020B0604030504040204" pitchFamily="50" charset="-128"/>
              <a:ea typeface="Meiryo UI" panose="020B0604030504040204" pitchFamily="50" charset="-128"/>
            </a:endParaRPr>
          </a:p>
          <a:p>
            <a:pPr eaLnBrk="1" hangingPunct="1"/>
            <a:r>
              <a:rPr lang="ja-JP" altLang="en-US" sz="1200" dirty="0">
                <a:latin typeface="Meiryo UI" panose="020B0604030504040204" pitchFamily="50" charset="-128"/>
                <a:ea typeface="Meiryo UI" panose="020B0604030504040204" pitchFamily="50" charset="-128"/>
              </a:rPr>
              <a:t>・二重螺旋だけでなく、三重螺旋も</a:t>
            </a:r>
            <a:r>
              <a:rPr lang="en-US" altLang="ja-JP" sz="1200" dirty="0">
                <a:latin typeface="Meiryo UI" panose="020B0604030504040204" pitchFamily="50" charset="-128"/>
                <a:ea typeface="Meiryo UI" panose="020B0604030504040204" pitchFamily="50" charset="-128"/>
              </a:rPr>
              <a:t>OK!</a:t>
            </a:r>
            <a:r>
              <a:rPr lang="ja-JP" altLang="en-US" sz="1200" dirty="0">
                <a:latin typeface="Meiryo UI" panose="020B0604030504040204" pitchFamily="50" charset="-128"/>
                <a:ea typeface="Meiryo UI" panose="020B0604030504040204" pitchFamily="50" charset="-128"/>
              </a:rPr>
              <a:t>！</a:t>
            </a:r>
            <a:endParaRPr lang="ja-JP" altLang="en-US" sz="1200" dirty="0">
              <a:solidFill>
                <a:srgbClr val="C00000"/>
              </a:solidFill>
              <a:latin typeface="Meiryo UI" panose="020B0604030504040204" pitchFamily="50" charset="-128"/>
              <a:ea typeface="Meiryo UI" panose="020B0604030504040204" pitchFamily="50" charset="-128"/>
            </a:endParaRPr>
          </a:p>
        </p:txBody>
      </p:sp>
      <p:pic>
        <p:nvPicPr>
          <p:cNvPr id="17" name="Picture 4" descr="Te mooi om waar te zij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955452"/>
            <a:ext cx="3493233" cy="251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正方形/長方形 12"/>
          <p:cNvSpPr>
            <a:spLocks noChangeArrowheads="1"/>
          </p:cNvSpPr>
          <p:nvPr/>
        </p:nvSpPr>
        <p:spPr bwMode="auto">
          <a:xfrm>
            <a:off x="6024018" y="3428665"/>
            <a:ext cx="3356466"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en-US" altLang="ja-JP" sz="900" dirty="0">
                <a:hlinkClick r:id="rId6"/>
              </a:rPr>
              <a:t>https://www.delta.tudelft.nl/article/te-mooi-om-waar-te-zijn</a:t>
            </a:r>
            <a:endParaRPr lang="ja-JP" altLang="en-US" sz="900" dirty="0">
              <a:latin typeface="Meiryo UI" panose="020B0604030504040204" pitchFamily="50" charset="-128"/>
              <a:ea typeface="Meiryo UI" panose="020B0604030504040204" pitchFamily="50" charset="-128"/>
            </a:endParaRPr>
          </a:p>
        </p:txBody>
      </p:sp>
      <p:sp>
        <p:nvSpPr>
          <p:cNvPr id="21" name="正方形/長方形 1"/>
          <p:cNvSpPr>
            <a:spLocks noChangeArrowheads="1"/>
          </p:cNvSpPr>
          <p:nvPr/>
        </p:nvSpPr>
        <p:spPr bwMode="auto">
          <a:xfrm>
            <a:off x="9589233" y="1959205"/>
            <a:ext cx="260276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marL="0" indent="0"/>
            <a:r>
              <a:rPr lang="en-US" altLang="ja-JP" sz="1200" dirty="0" err="1">
                <a:latin typeface="BIZ UDP明朝 Medium" panose="02020500000000000000" pitchFamily="18" charset="-128"/>
                <a:ea typeface="BIZ UDP明朝 Medium" panose="02020500000000000000" pitchFamily="18" charset="-128"/>
              </a:rPr>
              <a:t>iGEM</a:t>
            </a:r>
            <a:r>
              <a:rPr lang="ja-JP" altLang="en-US" sz="1200" dirty="0">
                <a:latin typeface="BIZ UDP明朝 Medium" panose="02020500000000000000" pitchFamily="18" charset="-128"/>
                <a:ea typeface="BIZ UDP明朝 Medium" panose="02020500000000000000" pitchFamily="18" charset="-128"/>
              </a:rPr>
              <a:t>大会は、</a:t>
            </a:r>
            <a:r>
              <a:rPr lang="ja-JP" altLang="en-US" sz="1200" b="1" dirty="0">
                <a:solidFill>
                  <a:srgbClr val="C00000"/>
                </a:solidFill>
                <a:latin typeface="BIZ UDP明朝 Medium" panose="02020500000000000000" pitchFamily="18" charset="-128"/>
                <a:ea typeface="BIZ UDP明朝 Medium" panose="02020500000000000000" pitchFamily="18" charset="-128"/>
              </a:rPr>
              <a:t>国際的な合成生物学の大会</a:t>
            </a:r>
            <a:r>
              <a:rPr lang="ja-JP" altLang="en-US" sz="1200" dirty="0">
                <a:latin typeface="BIZ UDP明朝 Medium" panose="02020500000000000000" pitchFamily="18" charset="-128"/>
                <a:ea typeface="BIZ UDP明朝 Medium" panose="02020500000000000000" pitchFamily="18" charset="-128"/>
              </a:rPr>
              <a:t>で、高校生や大学生のチームが</a:t>
            </a:r>
            <a:r>
              <a:rPr lang="en-US" altLang="ja-JP" sz="1200" b="1" dirty="0" err="1">
                <a:solidFill>
                  <a:srgbClr val="C00000"/>
                </a:solidFill>
                <a:latin typeface="BIZ UDP明朝 Medium" panose="02020500000000000000" pitchFamily="18" charset="-128"/>
                <a:ea typeface="BIZ UDP明朝 Medium" panose="02020500000000000000" pitchFamily="18" charset="-128"/>
              </a:rPr>
              <a:t>BioBrick</a:t>
            </a:r>
            <a:r>
              <a:rPr lang="ja-JP" altLang="en-US" sz="1200" b="1" dirty="0">
                <a:solidFill>
                  <a:srgbClr val="C00000"/>
                </a:solidFill>
                <a:latin typeface="BIZ UDP明朝 Medium" panose="02020500000000000000" pitchFamily="18" charset="-128"/>
                <a:ea typeface="BIZ UDP明朝 Medium" panose="02020500000000000000" pitchFamily="18" charset="-128"/>
              </a:rPr>
              <a:t>（バイオブリック）と呼ばれる規格化された遺伝子パーツ</a:t>
            </a:r>
            <a:r>
              <a:rPr lang="ja-JP" altLang="en-US" sz="1200" dirty="0">
                <a:latin typeface="BIZ UDP明朝 Medium" panose="02020500000000000000" pitchFamily="18" charset="-128"/>
                <a:ea typeface="BIZ UDP明朝 Medium" panose="02020500000000000000" pitchFamily="18" charset="-128"/>
              </a:rPr>
              <a:t>を組み合わせることにより、</a:t>
            </a:r>
            <a:r>
              <a:rPr lang="ja-JP" altLang="en-US" sz="1200" b="1" dirty="0">
                <a:solidFill>
                  <a:srgbClr val="C00000"/>
                </a:solidFill>
                <a:latin typeface="BIZ UDP明朝 Medium" panose="02020500000000000000" pitchFamily="18" charset="-128"/>
                <a:ea typeface="BIZ UDP明朝 Medium" panose="02020500000000000000" pitchFamily="18" charset="-128"/>
              </a:rPr>
              <a:t>新しい人工生命システムの設計・構築 を行い、その成果をプレゼンテーション</a:t>
            </a:r>
            <a:r>
              <a:rPr lang="ja-JP" altLang="en-US" sz="1200" dirty="0">
                <a:latin typeface="BIZ UDP明朝 Medium" panose="02020500000000000000" pitchFamily="18" charset="-128"/>
                <a:ea typeface="BIZ UDP明朝 Medium" panose="02020500000000000000" pitchFamily="18" charset="-128"/>
              </a:rPr>
              <a:t>して審査。</a:t>
            </a:r>
          </a:p>
        </p:txBody>
      </p:sp>
      <p:sp>
        <p:nvSpPr>
          <p:cNvPr id="22" name="テキスト ボックス 2"/>
          <p:cNvSpPr txBox="1">
            <a:spLocks noChangeArrowheads="1"/>
          </p:cNvSpPr>
          <p:nvPr/>
        </p:nvSpPr>
        <p:spPr bwMode="auto">
          <a:xfrm>
            <a:off x="6094027" y="182213"/>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endParaRPr lang="en-US" altLang="ja-JP" sz="2800" dirty="0">
              <a:latin typeface="UD デジタル 教科書体 NP-B" panose="02020700000000000000" pitchFamily="18" charset="-128"/>
              <a:ea typeface="UD デジタル 教科書体 NP-B" panose="02020700000000000000" pitchFamily="18" charset="-128"/>
            </a:endParaRPr>
          </a:p>
          <a:p>
            <a:pPr algn="ctr" eaLnBrk="1" hangingPunct="1"/>
            <a:r>
              <a:rPr lang="en-US" altLang="ja-JP" sz="1200" dirty="0">
                <a:latin typeface="UD デジタル 教科書体 NP-B" panose="02020700000000000000" pitchFamily="18" charset="-128"/>
                <a:ea typeface="UD デジタル 教科書体 NP-B" panose="02020700000000000000" pitchFamily="18" charset="-128"/>
              </a:rPr>
              <a:t>The International Genetically Engineered Machine competition</a:t>
            </a:r>
            <a:endParaRPr lang="ja-JP" altLang="en-US" sz="1200" dirty="0">
              <a:latin typeface="UD デジタル 教科書体 NP-B" panose="02020700000000000000" pitchFamily="18" charset="-128"/>
              <a:ea typeface="UD デジタル 教科書体 NP-B" panose="02020700000000000000" pitchFamily="18" charset="-128"/>
            </a:endParaRPr>
          </a:p>
        </p:txBody>
      </p:sp>
      <p:pic>
        <p:nvPicPr>
          <p:cNvPr id="23" name="Picture 15" descr="iGEM_basic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4264" y="998765"/>
            <a:ext cx="122396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線コネクタ 3"/>
          <p:cNvCxnSpPr/>
          <p:nvPr/>
        </p:nvCxnSpPr>
        <p:spPr>
          <a:xfrm>
            <a:off x="5820629" y="536156"/>
            <a:ext cx="0" cy="6169146"/>
          </a:xfrm>
          <a:prstGeom prst="line">
            <a:avLst/>
          </a:prstGeom>
          <a:ln w="19050">
            <a:solidFill>
              <a:srgbClr val="C00000"/>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7" name="テキスト プレースホルダー 2"/>
          <p:cNvSpPr>
            <a:spLocks noGrp="1"/>
          </p:cNvSpPr>
          <p:nvPr>
            <p:ph type="body" sz="quarter" idx="12"/>
          </p:nvPr>
        </p:nvSpPr>
        <p:spPr bwMode="auto">
          <a:xfrm>
            <a:off x="9156612" y="3809569"/>
            <a:ext cx="303341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noAutofit/>
          </a:bodyPr>
          <a:lstStyle/>
          <a:p>
            <a:pPr algn="ctr">
              <a:spcBef>
                <a:spcPct val="0"/>
              </a:spcBef>
              <a:spcAft>
                <a:spcPct val="0"/>
              </a:spcAft>
            </a:pPr>
            <a:r>
              <a:rPr lang="ja-JP" altLang="en-US" b="1" dirty="0">
                <a:solidFill>
                  <a:srgbClr val="C00000"/>
                </a:solidFill>
                <a:latin typeface="UD デジタル 教科書体 NP-B" panose="02020700000000000000" pitchFamily="18" charset="-128"/>
                <a:ea typeface="UD デジタル 教科書体 NP-B" panose="02020700000000000000" pitchFamily="18" charset="-128"/>
              </a:rPr>
              <a:t>人工</a:t>
            </a:r>
            <a:r>
              <a:rPr lang="en-US" altLang="ja-JP" b="1" dirty="0">
                <a:solidFill>
                  <a:srgbClr val="C00000"/>
                </a:solidFill>
                <a:latin typeface="UD デジタル 教科書体 NP-B" panose="02020700000000000000" pitchFamily="18" charset="-128"/>
                <a:ea typeface="UD デジタル 教科書体 NP-B" panose="02020700000000000000" pitchFamily="18" charset="-128"/>
              </a:rPr>
              <a:t>DNA</a:t>
            </a:r>
            <a:r>
              <a:rPr lang="ja-JP" altLang="en-US" b="1" dirty="0">
                <a:solidFill>
                  <a:srgbClr val="C00000"/>
                </a:solidFill>
                <a:latin typeface="UD デジタル 教科書体 NP-B" panose="02020700000000000000" pitchFamily="18" charset="-128"/>
                <a:ea typeface="UD デジタル 教科書体 NP-B" panose="02020700000000000000" pitchFamily="18" charset="-128"/>
              </a:rPr>
              <a:t>や</a:t>
            </a:r>
            <a:r>
              <a:rPr lang="en-US" altLang="ja-JP" b="1" dirty="0">
                <a:solidFill>
                  <a:srgbClr val="C00000"/>
                </a:solidFill>
                <a:latin typeface="UD デジタル 教科書体 NP-B" panose="02020700000000000000" pitchFamily="18" charset="-128"/>
                <a:ea typeface="UD デジタル 教科書体 NP-B" panose="02020700000000000000" pitchFamily="18" charset="-128"/>
              </a:rPr>
              <a:t>RNA</a:t>
            </a:r>
            <a:r>
              <a:rPr lang="ja-JP" altLang="en-US" b="1" dirty="0">
                <a:solidFill>
                  <a:srgbClr val="C00000"/>
                </a:solidFill>
                <a:latin typeface="UD デジタル 教科書体 NP-B" panose="02020700000000000000" pitchFamily="18" charset="-128"/>
                <a:ea typeface="UD デジタル 教科書体 NP-B" panose="02020700000000000000" pitchFamily="18" charset="-128"/>
              </a:rPr>
              <a:t>も</a:t>
            </a:r>
            <a:endParaRPr lang="en-US" altLang="ja-JP" b="1" dirty="0">
              <a:solidFill>
                <a:srgbClr val="C00000"/>
              </a:solidFill>
              <a:latin typeface="UD デジタル 教科書体 NP-B" panose="02020700000000000000" pitchFamily="18" charset="-128"/>
              <a:ea typeface="UD デジタル 教科書体 NP-B" panose="02020700000000000000" pitchFamily="18" charset="-128"/>
            </a:endParaRPr>
          </a:p>
          <a:p>
            <a:pPr algn="ctr">
              <a:spcBef>
                <a:spcPct val="0"/>
              </a:spcBef>
              <a:spcAft>
                <a:spcPct val="0"/>
              </a:spcAft>
            </a:pPr>
            <a:r>
              <a:rPr lang="ja-JP" altLang="en-US" b="1" dirty="0">
                <a:solidFill>
                  <a:srgbClr val="C00000"/>
                </a:solidFill>
                <a:latin typeface="UD デジタル 教科書体 NP-B" panose="02020700000000000000" pitchFamily="18" charset="-128"/>
                <a:ea typeface="UD デジタル 教科書体 NP-B" panose="02020700000000000000" pitchFamily="18" charset="-128"/>
              </a:rPr>
              <a:t>自在に作れる</a:t>
            </a:r>
            <a:endParaRPr lang="ja-JP" altLang="en-US" dirty="0">
              <a:latin typeface="UD デジタル 教科書体 NP-B" panose="02020700000000000000" pitchFamily="18" charset="-128"/>
              <a:ea typeface="UD デジタル 教科書体 NP-B" panose="02020700000000000000" pitchFamily="18" charset="-128"/>
            </a:endParaRPr>
          </a:p>
        </p:txBody>
      </p:sp>
      <p:sp>
        <p:nvSpPr>
          <p:cNvPr id="3" name="正方形/長方形 2">
            <a:extLst>
              <a:ext uri="{FF2B5EF4-FFF2-40B4-BE49-F238E27FC236}">
                <a16:creationId xmlns:a16="http://schemas.microsoft.com/office/drawing/2014/main" id="{C10BED5A-1CFE-EB72-D510-91FBF2AC5E99}"/>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簡易にできるようになったバイオ技術</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4820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図1">
            <a:extLst>
              <a:ext uri="{FF2B5EF4-FFF2-40B4-BE49-F238E27FC236}">
                <a16:creationId xmlns:a16="http://schemas.microsoft.com/office/drawing/2014/main" id="{24514D3F-692B-4F05-BF96-FCA1387AB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873" y="3088999"/>
            <a:ext cx="6096000" cy="3193576"/>
          </a:xfrm>
          <a:prstGeom prst="rect">
            <a:avLst/>
          </a:prstGeom>
          <a:noFill/>
          <a:extLst>
            <a:ext uri="{909E8E84-426E-40DD-AFC4-6F175D3DCCD1}">
              <a14:hiddenFill xmlns:a14="http://schemas.microsoft.com/office/drawing/2010/main">
                <a:solidFill>
                  <a:srgbClr val="FFFFFF"/>
                </a:solidFill>
              </a14:hiddenFill>
            </a:ext>
          </a:extLst>
        </p:spPr>
      </p:pic>
      <p:sp>
        <p:nvSpPr>
          <p:cNvPr id="85" name="テキスト ボックス 84">
            <a:extLst>
              <a:ext uri="{FF2B5EF4-FFF2-40B4-BE49-F238E27FC236}">
                <a16:creationId xmlns:a16="http://schemas.microsoft.com/office/drawing/2014/main" id="{8F4710FB-07D7-487D-8323-5498DF962BDB}"/>
              </a:ext>
            </a:extLst>
          </p:cNvPr>
          <p:cNvSpPr txBox="1"/>
          <p:nvPr/>
        </p:nvSpPr>
        <p:spPr>
          <a:xfrm>
            <a:off x="20873" y="437789"/>
            <a:ext cx="12150254" cy="646331"/>
          </a:xfrm>
          <a:prstGeom prst="rect">
            <a:avLst/>
          </a:prstGeom>
          <a:noFill/>
        </p:spPr>
        <p:txBody>
          <a:bodyPr wrap="square" rtlCol="0">
            <a:spAutoFit/>
          </a:bodyPr>
          <a:lstStyle/>
          <a:p>
            <a:pPr algn="ctr"/>
            <a:r>
              <a:rPr lang="ja-JP" altLang="en-US" b="1" i="0" dirty="0">
                <a:solidFill>
                  <a:srgbClr val="333333"/>
                </a:solidFill>
                <a:effectLst/>
                <a:latin typeface="BIZ UDP明朝 Medium" panose="02020500000000000000" pitchFamily="18" charset="-128"/>
                <a:ea typeface="BIZ UDP明朝 Medium" panose="02020500000000000000" pitchFamily="18" charset="-128"/>
              </a:rPr>
              <a:t>超簡単に短時間で人工細胞を作製する手法を確立</a:t>
            </a:r>
            <a:br>
              <a:rPr lang="ja-JP" altLang="en-US" b="1" i="0" dirty="0">
                <a:solidFill>
                  <a:srgbClr val="333333"/>
                </a:solidFill>
                <a:effectLst/>
                <a:latin typeface="BIZ UDP明朝 Medium" panose="02020500000000000000" pitchFamily="18" charset="-128"/>
                <a:ea typeface="BIZ UDP明朝 Medium" panose="02020500000000000000" pitchFamily="18" charset="-128"/>
              </a:rPr>
            </a:br>
            <a:r>
              <a:rPr lang="en-US" altLang="ja-JP" b="1" i="0" dirty="0">
                <a:solidFill>
                  <a:srgbClr val="333333"/>
                </a:solidFill>
                <a:effectLst/>
                <a:latin typeface="BIZ UDP明朝 Medium" panose="02020500000000000000" pitchFamily="18" charset="-128"/>
                <a:ea typeface="BIZ UDP明朝 Medium" panose="02020500000000000000" pitchFamily="18" charset="-128"/>
              </a:rPr>
              <a:t>―</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人工細胞実験試薬のキット化に向けて</a:t>
            </a:r>
            <a:r>
              <a:rPr lang="en-US" altLang="ja-JP" b="1" i="0" dirty="0">
                <a:solidFill>
                  <a:srgbClr val="333333"/>
                </a:solidFill>
                <a:effectLst/>
                <a:latin typeface="BIZ UDP明朝 Medium" panose="02020500000000000000" pitchFamily="18" charset="-128"/>
                <a:ea typeface="BIZ UDP明朝 Medium" panose="02020500000000000000" pitchFamily="18" charset="-128"/>
              </a:rPr>
              <a:t>―</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　</a:t>
            </a:r>
            <a:r>
              <a:rPr lang="en-US" altLang="ja-JP" b="1" i="0" dirty="0">
                <a:solidFill>
                  <a:srgbClr val="333333"/>
                </a:solidFill>
                <a:effectLst/>
                <a:latin typeface="BIZ UDP明朝 Medium" panose="02020500000000000000" pitchFamily="18" charset="-128"/>
                <a:ea typeface="BIZ UDP明朝 Medium" panose="02020500000000000000" pitchFamily="18" charset="-128"/>
              </a:rPr>
              <a:t>2022</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年</a:t>
            </a:r>
            <a:r>
              <a:rPr lang="en-US" altLang="ja-JP" b="1" i="0" dirty="0">
                <a:solidFill>
                  <a:srgbClr val="333333"/>
                </a:solidFill>
                <a:effectLst/>
                <a:latin typeface="BIZ UDP明朝 Medium" panose="02020500000000000000" pitchFamily="18" charset="-128"/>
                <a:ea typeface="BIZ UDP明朝 Medium" panose="02020500000000000000" pitchFamily="18" charset="-128"/>
              </a:rPr>
              <a:t>4</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月</a:t>
            </a:r>
            <a:r>
              <a:rPr lang="en-US" altLang="ja-JP" b="1" i="0" dirty="0">
                <a:solidFill>
                  <a:srgbClr val="333333"/>
                </a:solidFill>
                <a:effectLst/>
                <a:latin typeface="BIZ UDP明朝 Medium" panose="02020500000000000000" pitchFamily="18" charset="-128"/>
                <a:ea typeface="BIZ UDP明朝 Medium" panose="02020500000000000000" pitchFamily="18" charset="-128"/>
              </a:rPr>
              <a:t>7</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日</a:t>
            </a:r>
            <a:endParaRPr kumimoji="1" lang="ja-JP" altLang="en-US" b="1" dirty="0">
              <a:latin typeface="BIZ UDP明朝 Medium" panose="02020500000000000000" pitchFamily="18" charset="-128"/>
              <a:ea typeface="BIZ UDP明朝 Medium" panose="02020500000000000000" pitchFamily="18" charset="-128"/>
            </a:endParaRPr>
          </a:p>
        </p:txBody>
      </p:sp>
      <p:pic>
        <p:nvPicPr>
          <p:cNvPr id="1028" name="Picture 4" descr="図2">
            <a:extLst>
              <a:ext uri="{FF2B5EF4-FFF2-40B4-BE49-F238E27FC236}">
                <a16:creationId xmlns:a16="http://schemas.microsoft.com/office/drawing/2014/main" id="{4D70A8FD-0B5C-430B-A4DA-68DB0C871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7419"/>
            <a:ext cx="6116873" cy="3743160"/>
          </a:xfrm>
          <a:prstGeom prst="rect">
            <a:avLst/>
          </a:prstGeom>
          <a:noFill/>
          <a:extLst>
            <a:ext uri="{909E8E84-426E-40DD-AFC4-6F175D3DCCD1}">
              <a14:hiddenFill xmlns:a14="http://schemas.microsoft.com/office/drawing/2010/main">
                <a:solidFill>
                  <a:srgbClr val="FFFFFF"/>
                </a:solidFill>
              </a14:hiddenFill>
            </a:ext>
          </a:extLst>
        </p:spPr>
      </p:pic>
      <p:sp>
        <p:nvSpPr>
          <p:cNvPr id="38" name="テキスト ボックス 37">
            <a:extLst>
              <a:ext uri="{FF2B5EF4-FFF2-40B4-BE49-F238E27FC236}">
                <a16:creationId xmlns:a16="http://schemas.microsoft.com/office/drawing/2014/main" id="{963D5DC4-634B-4272-8A82-3901B42BCF36}"/>
              </a:ext>
            </a:extLst>
          </p:cNvPr>
          <p:cNvSpPr txBox="1"/>
          <p:nvPr/>
        </p:nvSpPr>
        <p:spPr>
          <a:xfrm>
            <a:off x="2413000" y="6427113"/>
            <a:ext cx="7382934" cy="430887"/>
          </a:xfrm>
          <a:prstGeom prst="rect">
            <a:avLst/>
          </a:prstGeom>
          <a:noFill/>
        </p:spPr>
        <p:txBody>
          <a:bodyPr wrap="square">
            <a:spAutoFit/>
          </a:bodyPr>
          <a:lstStyle/>
          <a:p>
            <a:pPr algn="ctr"/>
            <a:r>
              <a:rPr lang="ja-JP" altLang="en-US" sz="1050" b="0" i="0" dirty="0">
                <a:solidFill>
                  <a:srgbClr val="333333"/>
                </a:solidFill>
                <a:effectLst/>
                <a:latin typeface="BIZ UDP明朝 Medium" panose="02020500000000000000" pitchFamily="18" charset="-128"/>
                <a:ea typeface="BIZ UDP明朝 Medium" panose="02020500000000000000" pitchFamily="18" charset="-128"/>
              </a:rPr>
              <a:t>出所：</a:t>
            </a:r>
            <a:r>
              <a:rPr lang="zh-TW" altLang="en-US" sz="1050" b="0" i="0" dirty="0">
                <a:solidFill>
                  <a:srgbClr val="333333"/>
                </a:solidFill>
                <a:effectLst/>
                <a:latin typeface="BIZ UDP明朝 Medium" panose="02020500000000000000" pitchFamily="18" charset="-128"/>
                <a:ea typeface="BIZ UDP明朝 Medium" panose="02020500000000000000" pitchFamily="18" charset="-128"/>
              </a:rPr>
              <a:t>国立研究開発法人海洋研究開発機構</a:t>
            </a:r>
            <a:endParaRPr lang="en-US" altLang="zh-TW" sz="1050" b="0" i="0" dirty="0">
              <a:solidFill>
                <a:srgbClr val="333333"/>
              </a:solidFill>
              <a:effectLst/>
              <a:latin typeface="BIZ UDP明朝 Medium" panose="02020500000000000000" pitchFamily="18" charset="-128"/>
              <a:ea typeface="BIZ UDP明朝 Medium" panose="02020500000000000000" pitchFamily="18" charset="-128"/>
            </a:endParaRPr>
          </a:p>
          <a:p>
            <a:pPr algn="ctr"/>
            <a:r>
              <a:rPr lang="en-US" altLang="ja-JP" sz="1050" dirty="0">
                <a:latin typeface="BIZ UDP明朝 Medium" panose="02020500000000000000" pitchFamily="18" charset="-128"/>
                <a:ea typeface="BIZ UDP明朝 Medium" panose="02020500000000000000" pitchFamily="18" charset="-128"/>
              </a:rPr>
              <a:t>https://www.jamstec.go.jp/j/about/press_release/20220407/</a:t>
            </a:r>
            <a:endParaRPr lang="ja-JP" altLang="en-US" sz="1050" dirty="0">
              <a:latin typeface="BIZ UDP明朝 Medium" panose="02020500000000000000" pitchFamily="18" charset="-128"/>
              <a:ea typeface="BIZ UDP明朝 Medium" panose="02020500000000000000" pitchFamily="18" charset="-128"/>
            </a:endParaRPr>
          </a:p>
        </p:txBody>
      </p:sp>
      <p:sp>
        <p:nvSpPr>
          <p:cNvPr id="42" name="テキスト ボックス 41">
            <a:extLst>
              <a:ext uri="{FF2B5EF4-FFF2-40B4-BE49-F238E27FC236}">
                <a16:creationId xmlns:a16="http://schemas.microsoft.com/office/drawing/2014/main" id="{6782F47A-470A-4E29-8A03-D5CFA2C59689}"/>
              </a:ext>
            </a:extLst>
          </p:cNvPr>
          <p:cNvSpPr txBox="1"/>
          <p:nvPr/>
        </p:nvSpPr>
        <p:spPr>
          <a:xfrm>
            <a:off x="20873" y="5035216"/>
            <a:ext cx="6096000" cy="1384995"/>
          </a:xfrm>
          <a:prstGeom prst="rect">
            <a:avLst/>
          </a:prstGeom>
          <a:noFill/>
        </p:spPr>
        <p:txBody>
          <a:bodyPr wrap="square">
            <a:spAutoFit/>
          </a:bodyPr>
          <a:lstStyle/>
          <a:p>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面通過法（ドロップレット・トランスファー法）による人工細胞の形成原理。左は界面通過法を行うチューブを撮影。右はその原理の説明。緩衝液上層にドロップレットを形成した脂質オイルを重層し、遠心機にかけることで人工細胞を作製する。</a:t>
            </a:r>
            <a:br>
              <a:rPr lang="ja-JP" altLang="en-US" sz="1400" dirty="0">
                <a:latin typeface="BIZ UDP明朝 Medium" panose="02020500000000000000" pitchFamily="18" charset="-128"/>
                <a:ea typeface="BIZ UDP明朝 Medium" panose="02020500000000000000" pitchFamily="18" charset="-128"/>
              </a:rPr>
            </a:b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Sato </a:t>
            </a:r>
            <a:r>
              <a:rPr lang="en-US" altLang="ja-JP" sz="1400" b="0" i="1" dirty="0">
                <a:solidFill>
                  <a:srgbClr val="333333"/>
                </a:solidFill>
                <a:effectLst/>
                <a:latin typeface="BIZ UDP明朝 Medium" panose="02020500000000000000" pitchFamily="18" charset="-128"/>
                <a:ea typeface="BIZ UDP明朝 Medium" panose="02020500000000000000" pitchFamily="18" charset="-128"/>
              </a:rPr>
              <a:t>et al</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 Journal of Japanese Biochemical Society 90(5): 728-733 (2018)</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を参考に図を作製。</a:t>
            </a:r>
            <a:endParaRPr lang="ja-JP" altLang="en-US" sz="1400" dirty="0">
              <a:latin typeface="BIZ UDP明朝 Medium" panose="02020500000000000000" pitchFamily="18" charset="-128"/>
              <a:ea typeface="BIZ UDP明朝 Medium" panose="02020500000000000000" pitchFamily="18" charset="-128"/>
            </a:endParaRPr>
          </a:p>
        </p:txBody>
      </p:sp>
      <p:sp>
        <p:nvSpPr>
          <p:cNvPr id="49" name="テキスト ボックス 48">
            <a:extLst>
              <a:ext uri="{FF2B5EF4-FFF2-40B4-BE49-F238E27FC236}">
                <a16:creationId xmlns:a16="http://schemas.microsoft.com/office/drawing/2014/main" id="{1F0159E2-F12E-4777-B8D5-615B1EB79697}"/>
              </a:ext>
            </a:extLst>
          </p:cNvPr>
          <p:cNvSpPr txBox="1"/>
          <p:nvPr/>
        </p:nvSpPr>
        <p:spPr>
          <a:xfrm>
            <a:off x="6096000" y="1330648"/>
            <a:ext cx="6075127" cy="1384995"/>
          </a:xfrm>
          <a:prstGeom prst="rect">
            <a:avLst/>
          </a:prstGeom>
          <a:noFill/>
        </p:spPr>
        <p:txBody>
          <a:bodyPr wrap="square">
            <a:spAutoFit/>
          </a:bodyPr>
          <a:lstStyle/>
          <a:p>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無細胞タンパク質合成系（無細胞系）：試験管の中で転写（</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DNA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から</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mRNA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を合成）と翻訳（</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mRNA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からタンパク質を合成）をするバイオツール。</a:t>
            </a:r>
            <a:endParaRPr lang="en-US" altLang="ja-JP" sz="1400" b="0" i="0" dirty="0">
              <a:solidFill>
                <a:srgbClr val="333333"/>
              </a:solidFill>
              <a:effectLst/>
              <a:latin typeface="BIZ UDP明朝 Medium" panose="02020500000000000000" pitchFamily="18" charset="-128"/>
              <a:ea typeface="BIZ UDP明朝 Medium" panose="02020500000000000000" pitchFamily="18" charset="-128"/>
            </a:endParaRPr>
          </a:p>
          <a:p>
            <a:endParaRPr lang="en-US" altLang="ja-JP" sz="1400" dirty="0">
              <a:solidFill>
                <a:srgbClr val="333333"/>
              </a:solidFill>
              <a:latin typeface="BIZ UDP明朝 Medium" panose="02020500000000000000" pitchFamily="18" charset="-128"/>
              <a:ea typeface="BIZ UDP明朝 Medium" panose="02020500000000000000" pitchFamily="18" charset="-128"/>
            </a:endParaRPr>
          </a:p>
          <a:p>
            <a:r>
              <a:rPr lang="ja-JP" altLang="en-US" sz="1400" dirty="0">
                <a:solidFill>
                  <a:srgbClr val="333333"/>
                </a:solidFill>
                <a:latin typeface="BIZ UDP明朝 Medium" panose="02020500000000000000" pitchFamily="18" charset="-128"/>
                <a:ea typeface="BIZ UDP明朝 Medium" panose="02020500000000000000" pitchFamily="18" charset="-128"/>
              </a:rPr>
              <a:t>下図では</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、転写翻訳に関わるリボソーム、</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30</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種類以上の精製酵素とアミノ酸などの低分子化合物を混合した、再構築型の無細胞系</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PURE system</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（製品名 </a:t>
            </a:r>
            <a:r>
              <a:rPr lang="en-US" altLang="ja-JP" sz="1400" b="0" i="0" dirty="0" err="1">
                <a:solidFill>
                  <a:srgbClr val="333333"/>
                </a:solidFill>
                <a:effectLst/>
                <a:latin typeface="BIZ UDP明朝 Medium" panose="02020500000000000000" pitchFamily="18" charset="-128"/>
                <a:ea typeface="BIZ UDP明朝 Medium" panose="02020500000000000000" pitchFamily="18" charset="-128"/>
              </a:rPr>
              <a:t>PURE</a:t>
            </a:r>
            <a:r>
              <a:rPr lang="en-US" altLang="ja-JP" sz="1400" b="0" i="1" dirty="0" err="1">
                <a:solidFill>
                  <a:srgbClr val="333333"/>
                </a:solidFill>
                <a:effectLst/>
                <a:latin typeface="BIZ UDP明朝 Medium" panose="02020500000000000000" pitchFamily="18" charset="-128"/>
                <a:ea typeface="BIZ UDP明朝 Medium" panose="02020500000000000000" pitchFamily="18" charset="-128"/>
              </a:rPr>
              <a:t>frex</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🄬、ジーンフロンティア社）を使用。</a:t>
            </a:r>
            <a:endParaRPr lang="ja-JP" altLang="en-US" sz="1400" dirty="0">
              <a:latin typeface="BIZ UDP明朝 Medium" panose="02020500000000000000" pitchFamily="18" charset="-128"/>
              <a:ea typeface="BIZ UDP明朝 Medium" panose="02020500000000000000" pitchFamily="18" charset="-128"/>
            </a:endParaRPr>
          </a:p>
        </p:txBody>
      </p:sp>
      <p:sp>
        <p:nvSpPr>
          <p:cNvPr id="2" name="正方形/長方形 1">
            <a:extLst>
              <a:ext uri="{FF2B5EF4-FFF2-40B4-BE49-F238E27FC236}">
                <a16:creationId xmlns:a16="http://schemas.microsoft.com/office/drawing/2014/main" id="{81F49227-DD35-39A9-8FCE-C3DE5EBDFF1C}"/>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人工細胞の作製</a:t>
            </a:r>
          </a:p>
        </p:txBody>
      </p:sp>
    </p:spTree>
    <p:extLst>
      <p:ext uri="{BB962C8B-B14F-4D97-AF65-F5344CB8AC3E}">
        <p14:creationId xmlns:p14="http://schemas.microsoft.com/office/powerpoint/2010/main" val="475474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1F49227-DD35-39A9-8FCE-C3DE5EBDFF1C}"/>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注目のバイオ技術</a:t>
            </a:r>
          </a:p>
        </p:txBody>
      </p:sp>
      <p:sp>
        <p:nvSpPr>
          <p:cNvPr id="4" name="テキスト ボックス 3">
            <a:extLst>
              <a:ext uri="{FF2B5EF4-FFF2-40B4-BE49-F238E27FC236}">
                <a16:creationId xmlns:a16="http://schemas.microsoft.com/office/drawing/2014/main" id="{23E0F591-77BC-502C-6A3E-87B529282F60}"/>
              </a:ext>
            </a:extLst>
          </p:cNvPr>
          <p:cNvSpPr txBox="1"/>
          <p:nvPr/>
        </p:nvSpPr>
        <p:spPr>
          <a:xfrm>
            <a:off x="83322" y="5915041"/>
            <a:ext cx="5950009" cy="861774"/>
          </a:xfrm>
          <a:prstGeom prst="rect">
            <a:avLst/>
          </a:prstGeom>
          <a:noFill/>
        </p:spPr>
        <p:txBody>
          <a:bodyPr wrap="square">
            <a:spAutoFit/>
          </a:bodyPr>
          <a:lstStyle/>
          <a:p>
            <a:r>
              <a:rPr lang="en-US" altLang="ja-JP" sz="1000" b="0" i="0" dirty="0">
                <a:solidFill>
                  <a:srgbClr val="080000"/>
                </a:solidFill>
                <a:effectLst/>
                <a:latin typeface="Helvetica" panose="020B0604020202020204" pitchFamily="34" charset="0"/>
              </a:rPr>
              <a:t>【</a:t>
            </a:r>
            <a:r>
              <a:rPr lang="ja-JP" altLang="en-US" sz="1000" b="0" i="0" dirty="0">
                <a:solidFill>
                  <a:srgbClr val="080000"/>
                </a:solidFill>
                <a:effectLst/>
                <a:latin typeface="Helvetica" panose="020B0604020202020204" pitchFamily="34" charset="0"/>
              </a:rPr>
              <a:t>出典</a:t>
            </a:r>
            <a:r>
              <a:rPr lang="en-US" altLang="ja-JP" sz="1000" b="0" i="0" dirty="0">
                <a:solidFill>
                  <a:srgbClr val="080000"/>
                </a:solidFill>
                <a:effectLst/>
                <a:latin typeface="Helvetica" panose="020B0604020202020204" pitchFamily="34" charset="0"/>
              </a:rPr>
              <a:t>】 "</a:t>
            </a:r>
            <a:r>
              <a:rPr lang="en-US" altLang="ja-JP" sz="1000" b="1" i="0" dirty="0">
                <a:solidFill>
                  <a:srgbClr val="080000"/>
                </a:solidFill>
                <a:effectLst/>
                <a:latin typeface="Helvetica" panose="020B0604020202020204" pitchFamily="34" charset="0"/>
              </a:rPr>
              <a:t>Lung and liver editing by lipid nanoparticle delivery of a stable CRISPR-Cas9 RNP</a:t>
            </a:r>
            <a:r>
              <a:rPr lang="en-US" altLang="ja-JP" sz="1000" b="0" i="0" dirty="0">
                <a:solidFill>
                  <a:srgbClr val="080000"/>
                </a:solidFill>
                <a:effectLst/>
                <a:latin typeface="Helvetica" panose="020B0604020202020204" pitchFamily="34" charset="0"/>
              </a:rPr>
              <a:t>" Chen K, Han H [..] Murthy N, </a:t>
            </a:r>
            <a:r>
              <a:rPr lang="en-US" altLang="ja-JP" sz="1000" b="0" i="0" dirty="0" err="1">
                <a:solidFill>
                  <a:srgbClr val="080000"/>
                </a:solidFill>
                <a:effectLst/>
                <a:latin typeface="Helvetica" panose="020B0604020202020204" pitchFamily="34" charset="0"/>
              </a:rPr>
              <a:t>Doudna</a:t>
            </a:r>
            <a:r>
              <a:rPr lang="en-US" altLang="ja-JP" sz="1000" b="0" i="0" dirty="0">
                <a:solidFill>
                  <a:srgbClr val="080000"/>
                </a:solidFill>
                <a:effectLst/>
                <a:latin typeface="Helvetica" panose="020B0604020202020204" pitchFamily="34" charset="0"/>
              </a:rPr>
              <a:t> JA. </a:t>
            </a:r>
            <a:r>
              <a:rPr lang="en-US" altLang="ja-JP" sz="1000" b="0" i="1" dirty="0" err="1">
                <a:solidFill>
                  <a:srgbClr val="080000"/>
                </a:solidFill>
                <a:effectLst/>
                <a:latin typeface="Helvetica" panose="020B0604020202020204" pitchFamily="34" charset="0"/>
              </a:rPr>
              <a:t>bioRxiv</a:t>
            </a:r>
            <a:r>
              <a:rPr lang="en-US" altLang="ja-JP" sz="1000" b="0" i="0" dirty="0">
                <a:solidFill>
                  <a:srgbClr val="080000"/>
                </a:solidFill>
                <a:effectLst/>
                <a:latin typeface="Helvetica" panose="020B0604020202020204" pitchFamily="34" charset="0"/>
              </a:rPr>
              <a:t> 2023-11-15 【preprint】</a:t>
            </a:r>
            <a:r>
              <a:rPr lang="en-US" altLang="ja-JP" sz="1000" b="0" i="0" u="none" strike="noStrike" dirty="0">
                <a:solidFill>
                  <a:srgbClr val="0088E7"/>
                </a:solidFill>
                <a:effectLst/>
                <a:latin typeface="Helvetica" panose="020B0604020202020204" pitchFamily="34" charset="0"/>
                <a:hlinkClick r:id="rId2"/>
              </a:rPr>
              <a:t> https://doi.org/10.1101/2023.11.15.566339</a:t>
            </a:r>
            <a:r>
              <a:rPr lang="en-US" altLang="ja-JP" sz="1000" b="0" i="0" dirty="0">
                <a:solidFill>
                  <a:srgbClr val="080000"/>
                </a:solidFill>
                <a:effectLst/>
                <a:latin typeface="Helvetica" panose="020B0604020202020204" pitchFamily="34" charset="0"/>
              </a:rPr>
              <a:t> </a:t>
            </a:r>
          </a:p>
          <a:p>
            <a:r>
              <a:rPr lang="en-US" altLang="ja-JP" sz="1000" b="0" i="0" dirty="0">
                <a:solidFill>
                  <a:srgbClr val="080000"/>
                </a:solidFill>
                <a:effectLst/>
                <a:latin typeface="Helvetica" panose="020B0604020202020204" pitchFamily="34" charset="0"/>
              </a:rPr>
              <a:t>【</a:t>
            </a:r>
            <a:r>
              <a:rPr lang="ja-JP" altLang="en-US" sz="1000" b="0" i="0" dirty="0">
                <a:solidFill>
                  <a:srgbClr val="080000"/>
                </a:solidFill>
                <a:effectLst/>
                <a:latin typeface="Helvetica" panose="020B0604020202020204" pitchFamily="34" charset="0"/>
              </a:rPr>
              <a:t>所属</a:t>
            </a:r>
            <a:r>
              <a:rPr lang="en-US" altLang="ja-JP" sz="1000" b="0" i="0" dirty="0">
                <a:solidFill>
                  <a:srgbClr val="080000"/>
                </a:solidFill>
                <a:effectLst/>
                <a:latin typeface="Helvetica" panose="020B0604020202020204" pitchFamily="34" charset="0"/>
              </a:rPr>
              <a:t>】UC Berkeley, Gladstone Institutes, Gladstone-UCSF Institute of Genomic Immunology, Lawrence Berkeley National Laboratory</a:t>
            </a:r>
            <a:endParaRPr lang="ja-JP" altLang="en-US" sz="1000" dirty="0"/>
          </a:p>
        </p:txBody>
      </p:sp>
      <p:cxnSp>
        <p:nvCxnSpPr>
          <p:cNvPr id="6" name="直線コネクタ 5">
            <a:extLst>
              <a:ext uri="{FF2B5EF4-FFF2-40B4-BE49-F238E27FC236}">
                <a16:creationId xmlns:a16="http://schemas.microsoft.com/office/drawing/2014/main" id="{436BB95E-81CB-F316-86EF-C7303AF6C006}"/>
              </a:ext>
            </a:extLst>
          </p:cNvPr>
          <p:cNvCxnSpPr>
            <a:cxnSpLocks/>
          </p:cNvCxnSpPr>
          <p:nvPr/>
        </p:nvCxnSpPr>
        <p:spPr>
          <a:xfrm>
            <a:off x="6096000" y="589660"/>
            <a:ext cx="0" cy="6187155"/>
          </a:xfrm>
          <a:prstGeom prst="line">
            <a:avLst/>
          </a:prstGeom>
          <a:ln>
            <a:solidFill>
              <a:srgbClr val="C00000"/>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8E6749CF-9C81-7426-7E22-CF2FDE681513}"/>
              </a:ext>
            </a:extLst>
          </p:cNvPr>
          <p:cNvSpPr txBox="1"/>
          <p:nvPr/>
        </p:nvSpPr>
        <p:spPr>
          <a:xfrm>
            <a:off x="521294" y="589660"/>
            <a:ext cx="4930924" cy="369332"/>
          </a:xfrm>
          <a:prstGeom prst="rect">
            <a:avLst/>
          </a:prstGeom>
          <a:noFill/>
          <a:ln>
            <a:solidFill>
              <a:srgbClr val="002060"/>
            </a:solidFill>
          </a:ln>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LNP</a:t>
            </a:r>
            <a:r>
              <a:rPr kumimoji="1" lang="ja-JP" altLang="en-US" dirty="0">
                <a:latin typeface="BIZ UDPゴシック" panose="020B0400000000000000" pitchFamily="50" charset="-128"/>
                <a:ea typeface="BIZ UDPゴシック" panose="020B0400000000000000" pitchFamily="50" charset="-128"/>
              </a:rPr>
              <a:t>を利用した生体内ゲノム編集技術</a:t>
            </a:r>
          </a:p>
        </p:txBody>
      </p:sp>
      <p:sp>
        <p:nvSpPr>
          <p:cNvPr id="9" name="テキスト ボックス 8">
            <a:extLst>
              <a:ext uri="{FF2B5EF4-FFF2-40B4-BE49-F238E27FC236}">
                <a16:creationId xmlns:a16="http://schemas.microsoft.com/office/drawing/2014/main" id="{721B94A0-01F8-9012-ED81-9CAFDF665C36}"/>
              </a:ext>
            </a:extLst>
          </p:cNvPr>
          <p:cNvSpPr txBox="1"/>
          <p:nvPr/>
        </p:nvSpPr>
        <p:spPr>
          <a:xfrm>
            <a:off x="123201" y="1173481"/>
            <a:ext cx="5910130" cy="2616101"/>
          </a:xfrm>
          <a:prstGeom prst="rect">
            <a:avLst/>
          </a:prstGeom>
          <a:noFill/>
        </p:spPr>
        <p:txBody>
          <a:bodyPr wrap="square">
            <a:spAutoFit/>
          </a:bodyPr>
          <a:lstStyle/>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CRISPR</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リボヌクレオタンパク質 </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(RNP)</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の脂質ナノ粒子 </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(LNP) </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送達には、</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LNP</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を形成する際に</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RNP</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の有効性を維持することができれば、低毒性で高効率な生体内</a:t>
            </a:r>
            <a:r>
              <a:rPr lang="en-US" altLang="ja-JP" sz="1400" b="0" i="0" dirty="0" err="1">
                <a:solidFill>
                  <a:srgbClr val="080000"/>
                </a:solidFill>
                <a:effectLst/>
                <a:latin typeface="BIZ UDPゴシック" panose="020B0400000000000000" pitchFamily="50" charset="-128"/>
                <a:ea typeface="BIZ UDPゴシック" panose="020B0400000000000000" pitchFamily="50" charset="-128"/>
              </a:rPr>
              <a:t>i</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ゲノム編集を実現する可能性がある。</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endParaRPr lang="en-US" altLang="ja-JP" sz="1400" b="0" i="0" dirty="0">
              <a:solidFill>
                <a:srgbClr val="080000"/>
              </a:solidFill>
              <a:effectLst/>
              <a:latin typeface="Helvetica" panose="020B0604020202020204" pitchFamily="34" charset="0"/>
            </a:endParaRPr>
          </a:p>
          <a:p>
            <a:r>
              <a:rPr lang="ja-JP" altLang="en-US" sz="1200" dirty="0">
                <a:solidFill>
                  <a:srgbClr val="080000"/>
                </a:solidFill>
                <a:latin typeface="BIZ UDPゴシック" panose="020B0400000000000000" pitchFamily="50" charset="-128"/>
                <a:ea typeface="BIZ UDPゴシック" panose="020B0400000000000000" pitchFamily="50" charset="-128"/>
              </a:rPr>
              <a:t>●</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iGeoCas9</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のゲノム編集レベルは、野生型</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GeoCas9</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によるゲノム編集レベルの</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100</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倍超え。</a:t>
            </a:r>
            <a:endParaRPr lang="en-US" altLang="ja-JP" sz="1200" b="0" i="0" dirty="0">
              <a:solidFill>
                <a:srgbClr val="080000"/>
              </a:solidFill>
              <a:effectLst/>
              <a:latin typeface="BIZ UDPゴシック" panose="020B0400000000000000" pitchFamily="50" charset="-128"/>
              <a:ea typeface="BIZ UDPゴシック" panose="020B0400000000000000" pitchFamily="50" charset="-128"/>
            </a:endParaRPr>
          </a:p>
          <a:p>
            <a:pPr algn="l"/>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●酸分解性</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PEG</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化脂質を含む</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RNP</a:t>
            </a:r>
            <a:r>
              <a:rPr lang="ja-JP" altLang="en-US" sz="1200" dirty="0">
                <a:solidFill>
                  <a:srgbClr val="080000"/>
                </a:solidFill>
                <a:latin typeface="BIZ UDPゴシック" panose="020B0400000000000000" pitchFamily="50" charset="-128"/>
                <a:ea typeface="BIZ UDPゴシック" panose="020B0400000000000000" pitchFamily="50" charset="-128"/>
              </a:rPr>
              <a:t>＝</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LNP</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製剤は、マウスの肝臓組織全体の平均</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56%</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を編集し、酸分解性</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PEG</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化脂質とカチオン性脂質を含む製剤は、肺組織全体の平均</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35%</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を編集した。</a:t>
            </a:r>
            <a:endParaRPr lang="en-US" altLang="ja-JP" sz="1200" b="0" i="0" dirty="0">
              <a:solidFill>
                <a:srgbClr val="080000"/>
              </a:solidFill>
              <a:effectLst/>
              <a:latin typeface="BIZ UDPゴシック" panose="020B0400000000000000" pitchFamily="50" charset="-128"/>
              <a:ea typeface="BIZ UDPゴシック" panose="020B0400000000000000" pitchFamily="50" charset="-128"/>
            </a:endParaRPr>
          </a:p>
          <a:p>
            <a:pPr algn="l"/>
            <a:r>
              <a:rPr lang="ja-JP" altLang="en-US" sz="1200" dirty="0">
                <a:solidFill>
                  <a:srgbClr val="080000"/>
                </a:solidFill>
                <a:latin typeface="BIZ UDPゴシック" panose="020B0400000000000000" pitchFamily="50" charset="-128"/>
                <a:ea typeface="BIZ UDPゴシック" panose="020B0400000000000000" pitchFamily="50" charset="-128"/>
              </a:rPr>
              <a:t>●</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ウイルスまたは非ウイルス送達戦略のいずれを用いても、これまでに観察された中で最も効率的な肺の編集に相当する。</a:t>
            </a:r>
          </a:p>
          <a:p>
            <a:pPr algn="l"/>
            <a:r>
              <a:rPr lang="ja-JP" altLang="en-US" sz="1200" dirty="0">
                <a:solidFill>
                  <a:srgbClr val="080000"/>
                </a:solidFill>
                <a:latin typeface="BIZ UDPゴシック" panose="020B0400000000000000" pitchFamily="50" charset="-128"/>
                <a:ea typeface="BIZ UDPゴシック" panose="020B0400000000000000" pitchFamily="50" charset="-128"/>
              </a:rPr>
              <a:t>●</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耐熱性の</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iGeoCas9 RNP</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LNP</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複合体が</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mRNA</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a:t>
            </a:r>
            <a:r>
              <a:rPr lang="en-US" altLang="ja-JP" sz="1200" b="0" i="0" dirty="0">
                <a:solidFill>
                  <a:srgbClr val="080000"/>
                </a:solidFill>
                <a:effectLst/>
                <a:latin typeface="BIZ UDPゴシック" panose="020B0400000000000000" pitchFamily="50" charset="-128"/>
                <a:ea typeface="BIZ UDPゴシック" panose="020B0400000000000000" pitchFamily="50" charset="-128"/>
              </a:rPr>
              <a:t>LNP</a:t>
            </a:r>
            <a:r>
              <a:rPr lang="ja-JP" altLang="en-US" sz="1200" b="0" i="0" dirty="0">
                <a:solidFill>
                  <a:srgbClr val="080000"/>
                </a:solidFill>
                <a:effectLst/>
                <a:latin typeface="BIZ UDPゴシック" panose="020B0400000000000000" pitchFamily="50" charset="-128"/>
                <a:ea typeface="BIZ UDPゴシック" panose="020B0400000000000000" pitchFamily="50" charset="-128"/>
              </a:rPr>
              <a:t>の形式による送達に代わる強力な手段としてゲノム編集の治療可能性を拡大。</a:t>
            </a:r>
            <a:endParaRPr lang="ja-JP" altLang="en-US" sz="1400" b="0" i="0" dirty="0">
              <a:solidFill>
                <a:srgbClr val="080000"/>
              </a:solidFill>
              <a:effectLst/>
              <a:latin typeface="Helvetica" panose="020B0604020202020204" pitchFamily="34" charset="0"/>
            </a:endParaRPr>
          </a:p>
        </p:txBody>
      </p:sp>
      <p:pic>
        <p:nvPicPr>
          <p:cNvPr id="13" name="図 12">
            <a:extLst>
              <a:ext uri="{FF2B5EF4-FFF2-40B4-BE49-F238E27FC236}">
                <a16:creationId xmlns:a16="http://schemas.microsoft.com/office/drawing/2014/main" id="{14F9F6E9-D2BF-2609-CE25-8EA2F9EF8413}"/>
              </a:ext>
            </a:extLst>
          </p:cNvPr>
          <p:cNvPicPr>
            <a:picLocks noChangeAspect="1"/>
          </p:cNvPicPr>
          <p:nvPr/>
        </p:nvPicPr>
        <p:blipFill>
          <a:blip r:embed="rId3"/>
          <a:stretch>
            <a:fillRect/>
          </a:stretch>
        </p:blipFill>
        <p:spPr>
          <a:xfrm>
            <a:off x="951882" y="3768562"/>
            <a:ext cx="4228747" cy="2146479"/>
          </a:xfrm>
          <a:prstGeom prst="rect">
            <a:avLst/>
          </a:prstGeom>
        </p:spPr>
      </p:pic>
      <p:pic>
        <p:nvPicPr>
          <p:cNvPr id="3074" name="Picture 2" descr="DNA修復NHEJ">
            <a:extLst>
              <a:ext uri="{FF2B5EF4-FFF2-40B4-BE49-F238E27FC236}">
                <a16:creationId xmlns:a16="http://schemas.microsoft.com/office/drawing/2014/main" id="{4B2B9A73-B3CE-38F2-9759-BB469C122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113" y="2462929"/>
            <a:ext cx="4857231" cy="415900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510A8C0-E00D-8562-F964-192A590F64DF}"/>
              </a:ext>
            </a:extLst>
          </p:cNvPr>
          <p:cNvSpPr txBox="1"/>
          <p:nvPr/>
        </p:nvSpPr>
        <p:spPr>
          <a:xfrm>
            <a:off x="6569579" y="589660"/>
            <a:ext cx="4930924" cy="369332"/>
          </a:xfrm>
          <a:prstGeom prst="rect">
            <a:avLst/>
          </a:prstGeom>
          <a:noFill/>
          <a:ln>
            <a:solidFill>
              <a:srgbClr val="002060"/>
            </a:solidFill>
          </a:ln>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CRISPR</a:t>
            </a:r>
            <a:r>
              <a:rPr kumimoji="1" lang="ja-JP" altLang="en-US" dirty="0">
                <a:latin typeface="BIZ UDPゴシック" panose="020B0400000000000000" pitchFamily="50" charset="-128"/>
                <a:ea typeface="BIZ UDPゴシック" panose="020B0400000000000000" pitchFamily="50" charset="-128"/>
              </a:rPr>
              <a:t>＠ｇ</a:t>
            </a:r>
            <a:r>
              <a:rPr kumimoji="1" lang="en-US" altLang="ja-JP" dirty="0">
                <a:latin typeface="BIZ UDPゴシック" panose="020B0400000000000000" pitchFamily="50" charset="-128"/>
                <a:ea typeface="BIZ UDPゴシック" panose="020B0400000000000000" pitchFamily="50" charset="-128"/>
              </a:rPr>
              <a:t>RNA</a:t>
            </a:r>
            <a:r>
              <a:rPr kumimoji="1" lang="ja-JP" altLang="en-US" dirty="0">
                <a:latin typeface="BIZ UDPゴシック" panose="020B0400000000000000" pitchFamily="50" charset="-128"/>
                <a:ea typeface="BIZ UDPゴシック" panose="020B0400000000000000" pitchFamily="50" charset="-128"/>
              </a:rPr>
              <a:t>を利用した</a:t>
            </a:r>
          </a:p>
        </p:txBody>
      </p:sp>
      <p:sp>
        <p:nvSpPr>
          <p:cNvPr id="10" name="テキスト ボックス 9">
            <a:extLst>
              <a:ext uri="{FF2B5EF4-FFF2-40B4-BE49-F238E27FC236}">
                <a16:creationId xmlns:a16="http://schemas.microsoft.com/office/drawing/2014/main" id="{2506AF86-3852-B73F-F35E-A1CCD3B2F770}"/>
              </a:ext>
            </a:extLst>
          </p:cNvPr>
          <p:cNvSpPr txBox="1"/>
          <p:nvPr/>
        </p:nvSpPr>
        <p:spPr>
          <a:xfrm>
            <a:off x="6569579" y="958992"/>
            <a:ext cx="5192964" cy="307777"/>
          </a:xfrm>
          <a:prstGeom prst="rect">
            <a:avLst/>
          </a:prstGeom>
          <a:noFill/>
        </p:spPr>
        <p:txBody>
          <a:bodyPr wrap="square">
            <a:spAutoFit/>
          </a:bodyPr>
          <a:lstStyle/>
          <a:p>
            <a:r>
              <a:rPr lang="en-US" altLang="ja-JP" sz="1400" b="0" i="0" dirty="0">
                <a:effectLst/>
                <a:latin typeface="UD デジタル 教科書体 NP-B" panose="02020700000000000000" pitchFamily="18" charset="-128"/>
                <a:ea typeface="UD デジタル 教科書体 NP-B" panose="02020700000000000000" pitchFamily="18" charset="-128"/>
              </a:rPr>
              <a:t>EBT-107 HBV non-viral </a:t>
            </a:r>
            <a:r>
              <a:rPr lang="en-US" altLang="ja-JP" sz="1400" b="0" i="0" dirty="0" err="1">
                <a:effectLst/>
                <a:latin typeface="UD デジタル 教科書体 NP-B" panose="02020700000000000000" pitchFamily="18" charset="-128"/>
                <a:ea typeface="UD デジタル 教科書体 NP-B" panose="02020700000000000000" pitchFamily="18" charset="-128"/>
              </a:rPr>
              <a:t>CasX</a:t>
            </a:r>
            <a:r>
              <a:rPr lang="en-US" altLang="ja-JP" sz="1400" b="0" i="0" dirty="0">
                <a:effectLst/>
                <a:latin typeface="UD デジタル 教科書体 NP-B" panose="02020700000000000000" pitchFamily="18" charset="-128"/>
                <a:ea typeface="UD デジタル 教科書体 NP-B" panose="02020700000000000000" pitchFamily="18" charset="-128"/>
              </a:rPr>
              <a:t> dual gRNA Therapeutic</a:t>
            </a:r>
            <a:endParaRPr lang="ja-JP" altLang="en-US" sz="1400" dirty="0">
              <a:latin typeface="UD デジタル 教科書体 NP-B" panose="02020700000000000000" pitchFamily="18" charset="-128"/>
              <a:ea typeface="UD デジタル 教科書体 NP-B" panose="02020700000000000000" pitchFamily="18" charset="-128"/>
            </a:endParaRPr>
          </a:p>
        </p:txBody>
      </p:sp>
      <p:sp>
        <p:nvSpPr>
          <p:cNvPr id="12" name="テキスト ボックス 11">
            <a:extLst>
              <a:ext uri="{FF2B5EF4-FFF2-40B4-BE49-F238E27FC236}">
                <a16:creationId xmlns:a16="http://schemas.microsoft.com/office/drawing/2014/main" id="{9BA37C79-5777-02DF-194C-C0A51F3817AB}"/>
              </a:ext>
            </a:extLst>
          </p:cNvPr>
          <p:cNvSpPr txBox="1"/>
          <p:nvPr/>
        </p:nvSpPr>
        <p:spPr>
          <a:xfrm>
            <a:off x="7540963" y="6515205"/>
            <a:ext cx="3250196"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rPr>
              <a:t>https://www.excision.bio/technology</a:t>
            </a:r>
            <a:endParaRPr lang="ja-JP" altLang="en-US" sz="1100"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3AD6062B-717B-627A-D843-CC92FD009374}"/>
              </a:ext>
            </a:extLst>
          </p:cNvPr>
          <p:cNvSpPr txBox="1"/>
          <p:nvPr/>
        </p:nvSpPr>
        <p:spPr>
          <a:xfrm>
            <a:off x="6176202" y="1328324"/>
            <a:ext cx="5892591" cy="1169551"/>
          </a:xfrm>
          <a:prstGeom prst="rect">
            <a:avLst/>
          </a:prstGeom>
          <a:noFill/>
        </p:spPr>
        <p:txBody>
          <a:bodyPr wrap="square">
            <a:spAutoFit/>
          </a:bodyPr>
          <a:lstStyle/>
          <a:p>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エクシジョン・バイオセラピューティクス</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a:t>
            </a:r>
            <a:r>
              <a:rPr lang="en-US" altLang="ja-JP" sz="1200" b="0" i="0" dirty="0">
                <a:solidFill>
                  <a:srgbClr val="000000"/>
                </a:solidFill>
                <a:effectLst/>
                <a:latin typeface="BIZ UDPゴシック" panose="020B0400000000000000" pitchFamily="50" charset="-128"/>
                <a:ea typeface="BIZ UDPゴシック" panose="020B0400000000000000" pitchFamily="50" charset="-128"/>
              </a:rPr>
              <a:t>Excision </a:t>
            </a:r>
            <a:r>
              <a:rPr lang="en-US" altLang="ja-JP" sz="1200" b="0" i="0" dirty="0" err="1">
                <a:solidFill>
                  <a:srgbClr val="000000"/>
                </a:solidFill>
                <a:effectLst/>
                <a:latin typeface="BIZ UDPゴシック" panose="020B0400000000000000" pitchFamily="50" charset="-128"/>
                <a:ea typeface="BIZ UDPゴシック" panose="020B0400000000000000" pitchFamily="50" charset="-128"/>
              </a:rPr>
              <a:t>BioTherapeutics</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）のダブルのｇ</a:t>
            </a:r>
            <a:r>
              <a:rPr lang="en-US" altLang="ja-JP" sz="1200" b="0" i="0" dirty="0">
                <a:solidFill>
                  <a:srgbClr val="000000"/>
                </a:solidFill>
                <a:effectLst/>
                <a:latin typeface="BIZ UDPゴシック" panose="020B0400000000000000" pitchFamily="50" charset="-128"/>
                <a:ea typeface="BIZ UDPゴシック" panose="020B0400000000000000" pitchFamily="50" charset="-128"/>
              </a:rPr>
              <a:t>RNA</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を利用した遺伝子治療法は、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2023</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月</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25</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日、ベルギー・ブリュッセルで開催された「欧州遺伝子細胞治療学会（</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European Society for Gene &amp; Cell Therapy</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）」の年次総会で、この治療は安全であるように見受けられ、大きな副作用は出ていないと報告。</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07896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C3F130EE-B4FD-68FB-BB79-62C73815D919}"/>
              </a:ext>
            </a:extLst>
          </p:cNvPr>
          <p:cNvSpPr txBox="1"/>
          <p:nvPr/>
        </p:nvSpPr>
        <p:spPr>
          <a:xfrm>
            <a:off x="3930871" y="6488668"/>
            <a:ext cx="4330257" cy="369332"/>
          </a:xfrm>
          <a:prstGeom prst="rect">
            <a:avLst/>
          </a:prstGeom>
          <a:noFill/>
        </p:spPr>
        <p:txBody>
          <a:bodyPr wrap="square">
            <a:spAutoFit/>
          </a:bodyPr>
          <a:lstStyle/>
          <a:p>
            <a:pPr algn="ctr"/>
            <a:r>
              <a:rPr lang="en-US" altLang="ja-JP" sz="900" b="1" dirty="0">
                <a:solidFill>
                  <a:srgbClr val="131313"/>
                </a:solidFill>
                <a:effectLst/>
              </a:rPr>
              <a:t>Brain Organoid Computing for Artificial Intelligence</a:t>
            </a:r>
            <a:endParaRPr lang="en-US" altLang="ja-JP" sz="900" dirty="0">
              <a:latin typeface="Amasis MT Pro Medium" panose="02040604050005020304" pitchFamily="18" charset="0"/>
              <a:hlinkClick r:id="rId3"/>
            </a:endParaRPr>
          </a:p>
          <a:p>
            <a:pPr algn="ctr"/>
            <a:r>
              <a:rPr lang="en-US" altLang="ja-JP" sz="900" dirty="0">
                <a:latin typeface="Amasis MT Pro Medium" panose="02040604050005020304" pitchFamily="18" charset="0"/>
                <a:hlinkClick r:id="rId3"/>
              </a:rPr>
              <a:t>https://www.biorxiv.org/content/10.1101/2023.02.28.530502v1.full.pdf</a:t>
            </a:r>
            <a:r>
              <a:rPr lang="ja-JP" altLang="en-US" sz="900" dirty="0">
                <a:latin typeface="Amasis MT Pro Medium" panose="02040604050005020304" pitchFamily="18" charset="0"/>
              </a:rPr>
              <a:t>　</a:t>
            </a:r>
          </a:p>
        </p:txBody>
      </p:sp>
      <p:sp>
        <p:nvSpPr>
          <p:cNvPr id="6" name="正方形/長方形 5">
            <a:extLst>
              <a:ext uri="{FF2B5EF4-FFF2-40B4-BE49-F238E27FC236}">
                <a16:creationId xmlns:a16="http://schemas.microsoft.com/office/drawing/2014/main" id="{D111515D-4BF5-B035-258B-A12931403ACC}"/>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脳オルガノイドを</a:t>
            </a:r>
            <a:r>
              <a:rPr kumimoji="1" lang="en-US" altLang="ja-JP" sz="2400" b="1" dirty="0">
                <a:latin typeface="BIZ UDPゴシック" panose="020B0400000000000000" pitchFamily="50" charset="-128"/>
                <a:ea typeface="BIZ UDPゴシック" panose="020B0400000000000000" pitchFamily="50" charset="-128"/>
              </a:rPr>
              <a:t>PC</a:t>
            </a:r>
            <a:r>
              <a:rPr kumimoji="1" lang="ja-JP" altLang="en-US" sz="2400" b="1" dirty="0">
                <a:latin typeface="BIZ UDPゴシック" panose="020B0400000000000000" pitchFamily="50" charset="-128"/>
                <a:ea typeface="BIZ UDPゴシック" panose="020B0400000000000000" pitchFamily="50" charset="-128"/>
              </a:rPr>
              <a:t>に接続し計算させることに成功</a:t>
            </a:r>
            <a:endParaRPr kumimoji="1" lang="ja-JP" altLang="en-US" sz="2400" b="1" baseline="30000" dirty="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C5DC88A2-A1C9-51F0-A398-8EC349315450}"/>
              </a:ext>
            </a:extLst>
          </p:cNvPr>
          <p:cNvPicPr>
            <a:picLocks noChangeAspect="1"/>
          </p:cNvPicPr>
          <p:nvPr/>
        </p:nvPicPr>
        <p:blipFill>
          <a:blip r:embed="rId4"/>
          <a:stretch>
            <a:fillRect/>
          </a:stretch>
        </p:blipFill>
        <p:spPr>
          <a:xfrm>
            <a:off x="51379" y="509219"/>
            <a:ext cx="6353910" cy="6025566"/>
          </a:xfrm>
          <a:prstGeom prst="rect">
            <a:avLst/>
          </a:prstGeom>
        </p:spPr>
      </p:pic>
      <p:sp>
        <p:nvSpPr>
          <p:cNvPr id="11" name="テキスト ボックス 10">
            <a:extLst>
              <a:ext uri="{FF2B5EF4-FFF2-40B4-BE49-F238E27FC236}">
                <a16:creationId xmlns:a16="http://schemas.microsoft.com/office/drawing/2014/main" id="{4251DA46-B1E8-CE24-45D6-59A89390A272}"/>
              </a:ext>
            </a:extLst>
          </p:cNvPr>
          <p:cNvSpPr txBox="1"/>
          <p:nvPr/>
        </p:nvSpPr>
        <p:spPr>
          <a:xfrm>
            <a:off x="6485474" y="5317680"/>
            <a:ext cx="5655147" cy="1077218"/>
          </a:xfrm>
          <a:prstGeom prst="rect">
            <a:avLst/>
          </a:prstGeom>
          <a:noFill/>
        </p:spPr>
        <p:txBody>
          <a:bodyPr wrap="square">
            <a:spAutoFit/>
          </a:bodyPr>
          <a:lstStyle/>
          <a:p>
            <a:r>
              <a:rPr lang="ja-JP" altLang="en-US" sz="1600" b="0" i="0" dirty="0">
                <a:solidFill>
                  <a:srgbClr val="2D2D2D"/>
                </a:solidFill>
                <a:effectLst/>
                <a:latin typeface="BIZ UDPゴシック" panose="020B0400000000000000" pitchFamily="50" charset="-128"/>
                <a:ea typeface="BIZ UDPゴシック" panose="020B0400000000000000" pitchFamily="50" charset="-128"/>
              </a:rPr>
              <a:t>論文によると、脳オルガノイド内の</a:t>
            </a:r>
            <a:r>
              <a:rPr lang="en-US" altLang="ja-JP" sz="1600" b="0" i="0" dirty="0">
                <a:solidFill>
                  <a:srgbClr val="2D2D2D"/>
                </a:solidFill>
                <a:effectLst/>
                <a:latin typeface="BIZ UDPゴシック" panose="020B0400000000000000" pitchFamily="50" charset="-128"/>
                <a:ea typeface="BIZ UDPゴシック" panose="020B0400000000000000" pitchFamily="50" charset="-128"/>
              </a:rPr>
              <a:t>3</a:t>
            </a:r>
            <a:r>
              <a:rPr lang="ja-JP" altLang="en-US" sz="1600" b="0" i="0" dirty="0">
                <a:solidFill>
                  <a:srgbClr val="2D2D2D"/>
                </a:solidFill>
                <a:effectLst/>
                <a:latin typeface="BIZ UDPゴシック" panose="020B0400000000000000" pitchFamily="50" charset="-128"/>
                <a:ea typeface="BIZ UDPゴシック" panose="020B0400000000000000" pitchFamily="50" charset="-128"/>
              </a:rPr>
              <a:t>次元生体神経ネットワークは、外部からの電気刺激によって入力を受け、誘発された神経活動によって出力を送ることができ、</a:t>
            </a:r>
            <a:r>
              <a:rPr lang="en-US" altLang="ja-JP" sz="1600" b="0" i="0" dirty="0">
                <a:solidFill>
                  <a:srgbClr val="2D2D2D"/>
                </a:solidFill>
                <a:effectLst/>
                <a:latin typeface="BIZ UDPゴシック" panose="020B0400000000000000" pitchFamily="50" charset="-128"/>
                <a:ea typeface="BIZ UDPゴシック" panose="020B0400000000000000" pitchFamily="50" charset="-128"/>
              </a:rPr>
              <a:t>AI</a:t>
            </a:r>
            <a:r>
              <a:rPr lang="ja-JP" altLang="en-US" sz="1600" b="0" i="0" dirty="0">
                <a:solidFill>
                  <a:srgbClr val="2D2D2D"/>
                </a:solidFill>
                <a:effectLst/>
                <a:latin typeface="BIZ UDPゴシック" panose="020B0400000000000000" pitchFamily="50" charset="-128"/>
                <a:ea typeface="BIZ UDPゴシック" panose="020B0400000000000000" pitchFamily="50" charset="-128"/>
              </a:rPr>
              <a:t>コンピューティングの機能基盤を提供できる。</a:t>
            </a:r>
            <a:endParaRPr lang="ja-JP" altLang="en-US" sz="16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B68BD4D5-7457-0817-9900-CD5AC76DDE7C}"/>
              </a:ext>
            </a:extLst>
          </p:cNvPr>
          <p:cNvSpPr/>
          <p:nvPr/>
        </p:nvSpPr>
        <p:spPr>
          <a:xfrm>
            <a:off x="3168912" y="509219"/>
            <a:ext cx="5854176"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典型的なバイオ技術＋人工知能＋脳科学の融合事例</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pic>
        <p:nvPicPr>
          <p:cNvPr id="5122" name="Picture 2" descr="脳オルガノイドはiPS細胞を変化させることで作り出す">
            <a:extLst>
              <a:ext uri="{FF2B5EF4-FFF2-40B4-BE49-F238E27FC236}">
                <a16:creationId xmlns:a16="http://schemas.microsoft.com/office/drawing/2014/main" id="{001B700E-1937-0EBF-8D76-582AA2714D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5289" y="939877"/>
            <a:ext cx="5655148" cy="317945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B2950A9-E331-C36B-9021-E0EBCEFBC2FF}"/>
              </a:ext>
            </a:extLst>
          </p:cNvPr>
          <p:cNvSpPr txBox="1"/>
          <p:nvPr/>
        </p:nvSpPr>
        <p:spPr>
          <a:xfrm>
            <a:off x="6455537" y="4119327"/>
            <a:ext cx="5655147" cy="1077218"/>
          </a:xfrm>
          <a:prstGeom prst="rect">
            <a:avLst/>
          </a:prstGeom>
          <a:noFill/>
        </p:spPr>
        <p:txBody>
          <a:bodyPr wrap="square">
            <a:spAutoFit/>
          </a:bodyPr>
          <a:lstStyle/>
          <a:p>
            <a:pPr algn="l"/>
            <a:r>
              <a:rPr lang="ja-JP" altLang="en-US" sz="1600" b="0" i="0" dirty="0">
                <a:solidFill>
                  <a:srgbClr val="101010"/>
                </a:solidFill>
                <a:effectLst/>
                <a:latin typeface="BIZ UDPゴシック" panose="020B0400000000000000" pitchFamily="50" charset="-128"/>
                <a:ea typeface="BIZ UDPゴシック" panose="020B0400000000000000" pitchFamily="50" charset="-128"/>
              </a:rPr>
              <a:t>長期培養された脳オルガノイドでは、活性化している</a:t>
            </a:r>
            <a:r>
              <a:rPr lang="ja-JP" altLang="en-US" sz="1600" b="0" i="0" u="none" strike="noStrike" dirty="0">
                <a:solidFill>
                  <a:srgbClr val="101010"/>
                </a:solidFill>
                <a:effectLst/>
                <a:latin typeface="BIZ UDPゴシック" panose="020B0400000000000000" pitchFamily="50" charset="-128"/>
                <a:ea typeface="BIZ UDPゴシック" panose="020B0400000000000000" pitchFamily="50" charset="-128"/>
                <a:hlinkClick r:id="rId6" tooltip="遺伝子について"/>
              </a:rPr>
              <a:t>遺伝子</a:t>
            </a:r>
            <a:r>
              <a:rPr lang="ja-JP" altLang="en-US" sz="1600" b="0" i="0" dirty="0">
                <a:solidFill>
                  <a:srgbClr val="101010"/>
                </a:solidFill>
                <a:effectLst/>
                <a:latin typeface="BIZ UDPゴシック" panose="020B0400000000000000" pitchFamily="50" charset="-128"/>
                <a:ea typeface="BIZ UDPゴシック" panose="020B0400000000000000" pitchFamily="50" charset="-128"/>
              </a:rPr>
              <a:t>が大きく変化し</a:t>
            </a:r>
            <a:r>
              <a:rPr lang="ja-JP" altLang="en-US" sz="1600" b="1" i="0" dirty="0">
                <a:solidFill>
                  <a:srgbClr val="101010"/>
                </a:solidFill>
                <a:effectLst/>
                <a:latin typeface="BIZ UDPゴシック" panose="020B0400000000000000" pitchFamily="50" charset="-128"/>
                <a:ea typeface="BIZ UDPゴシック" panose="020B0400000000000000" pitchFamily="50" charset="-128"/>
              </a:rPr>
              <a:t>産後約</a:t>
            </a:r>
            <a:r>
              <a:rPr lang="en-US" altLang="ja-JP" sz="1600" b="1" i="0" dirty="0">
                <a:solidFill>
                  <a:srgbClr val="101010"/>
                </a:solidFill>
                <a:effectLst/>
                <a:latin typeface="BIZ UDPゴシック" panose="020B0400000000000000" pitchFamily="50" charset="-128"/>
                <a:ea typeface="BIZ UDPゴシック" panose="020B0400000000000000" pitchFamily="50" charset="-128"/>
              </a:rPr>
              <a:t>300</a:t>
            </a:r>
            <a:r>
              <a:rPr lang="ja-JP" altLang="en-US" sz="1600" b="1" i="0" dirty="0">
                <a:solidFill>
                  <a:srgbClr val="101010"/>
                </a:solidFill>
                <a:effectLst/>
                <a:latin typeface="BIZ UDPゴシック" panose="020B0400000000000000" pitchFamily="50" charset="-128"/>
                <a:ea typeface="BIZ UDPゴシック" panose="020B0400000000000000" pitchFamily="50" charset="-128"/>
              </a:rPr>
              <a:t>日目の乳児の脳と、同じようなパターンに変化していた</a:t>
            </a:r>
            <a:r>
              <a:rPr lang="ja-JP" altLang="en-US" sz="1600" b="0" i="0" dirty="0">
                <a:solidFill>
                  <a:srgbClr val="101010"/>
                </a:solidFill>
                <a:effectLst/>
                <a:latin typeface="BIZ UDPゴシック" panose="020B0400000000000000" pitchFamily="50" charset="-128"/>
                <a:ea typeface="BIZ UDPゴシック" panose="020B0400000000000000" pitchFamily="50" charset="-128"/>
              </a:rPr>
              <a:t>。特に神経伝達の鍵となる</a:t>
            </a:r>
            <a:r>
              <a:rPr lang="en-US" altLang="ja-JP" sz="1600" b="0" i="0" dirty="0">
                <a:solidFill>
                  <a:srgbClr val="101010"/>
                </a:solidFill>
                <a:effectLst/>
                <a:latin typeface="BIZ UDPゴシック" panose="020B0400000000000000" pitchFamily="50" charset="-128"/>
                <a:ea typeface="BIZ UDPゴシック" panose="020B0400000000000000" pitchFamily="50" charset="-128"/>
              </a:rPr>
              <a:t>NMDA</a:t>
            </a:r>
            <a:r>
              <a:rPr lang="ja-JP" altLang="en-US" sz="1600" b="0" i="0" dirty="0">
                <a:solidFill>
                  <a:srgbClr val="101010"/>
                </a:solidFill>
                <a:effectLst/>
                <a:latin typeface="BIZ UDPゴシック" panose="020B0400000000000000" pitchFamily="50" charset="-128"/>
                <a:ea typeface="BIZ UDPゴシック" panose="020B0400000000000000" pitchFamily="50" charset="-128"/>
              </a:rPr>
              <a:t>と呼ばれる脳細胞</a:t>
            </a:r>
            <a:r>
              <a:rPr lang="ja-JP" altLang="en-US" sz="1600" b="0" i="0" u="none" strike="noStrike" dirty="0">
                <a:solidFill>
                  <a:srgbClr val="101010"/>
                </a:solidFill>
                <a:effectLst/>
                <a:latin typeface="BIZ UDPゴシック" panose="020B0400000000000000" pitchFamily="50" charset="-128"/>
                <a:ea typeface="BIZ UDPゴシック" panose="020B0400000000000000" pitchFamily="50" charset="-128"/>
                <a:hlinkClick r:id="rId7" tooltip="受容体について"/>
              </a:rPr>
              <a:t>受容体</a:t>
            </a:r>
            <a:r>
              <a:rPr lang="ja-JP" altLang="en-US" sz="1600" b="0" i="0" u="none" strike="noStrike" dirty="0">
                <a:solidFill>
                  <a:srgbClr val="101010"/>
                </a:solidFill>
                <a:effectLst/>
                <a:latin typeface="BIZ UDPゴシック" panose="020B0400000000000000" pitchFamily="50" charset="-128"/>
                <a:ea typeface="BIZ UDPゴシック" panose="020B0400000000000000" pitchFamily="50" charset="-128"/>
              </a:rPr>
              <a:t>が発生する。</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61840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Organoid Intelligence</a:t>
            </a:r>
            <a:r>
              <a:rPr kumimoji="1" lang="ja-JP" altLang="en-US" sz="2400" b="1" dirty="0">
                <a:latin typeface="BIZ UDPゴシック" panose="020B0400000000000000" pitchFamily="50" charset="-128"/>
                <a:ea typeface="BIZ UDPゴシック" panose="020B0400000000000000" pitchFamily="50" charset="-128"/>
              </a:rPr>
              <a:t>（</a:t>
            </a:r>
            <a:r>
              <a:rPr kumimoji="1" lang="en-US" altLang="ja-JP" sz="2400" b="1" dirty="0">
                <a:latin typeface="BIZ UDPゴシック" panose="020B0400000000000000" pitchFamily="50" charset="-128"/>
                <a:ea typeface="BIZ UDPゴシック" panose="020B0400000000000000" pitchFamily="50" charset="-128"/>
              </a:rPr>
              <a:t>OI</a:t>
            </a:r>
            <a:r>
              <a:rPr kumimoji="1" lang="ja-JP" altLang="en-US" sz="2400" b="1" dirty="0">
                <a:latin typeface="BIZ UDPゴシック" panose="020B0400000000000000" pitchFamily="50" charset="-128"/>
                <a:ea typeface="BIZ UDPゴシック" panose="020B0400000000000000" pitchFamily="50" charset="-128"/>
              </a:rPr>
              <a:t>）</a:t>
            </a:r>
            <a:r>
              <a:rPr kumimoji="1" lang="en-US" altLang="ja-JP" sz="2400" b="1" baseline="30000" dirty="0">
                <a:latin typeface="BIZ UDPゴシック" panose="020B0400000000000000" pitchFamily="50" charset="-128"/>
                <a:ea typeface="BIZ UDPゴシック" panose="020B0400000000000000" pitchFamily="50" charset="-128"/>
              </a:rPr>
              <a:t>※</a:t>
            </a:r>
            <a:endParaRPr kumimoji="1" lang="ja-JP" altLang="en-US" sz="2400" b="1" baseline="300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32F4D56-C9EC-5536-BB36-A8978198473E}"/>
              </a:ext>
            </a:extLst>
          </p:cNvPr>
          <p:cNvSpPr/>
          <p:nvPr/>
        </p:nvSpPr>
        <p:spPr>
          <a:xfrm>
            <a:off x="3892990" y="509219"/>
            <a:ext cx="4481465"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バイオ技術＋人工知能＋脳科学の融合</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pic>
        <p:nvPicPr>
          <p:cNvPr id="3076" name="Picture 4">
            <a:extLst>
              <a:ext uri="{FF2B5EF4-FFF2-40B4-BE49-F238E27FC236}">
                <a16:creationId xmlns:a16="http://schemas.microsoft.com/office/drawing/2014/main" id="{FB460DB2-79FA-141A-C793-5E1F739C9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008" y="1425588"/>
            <a:ext cx="9926940" cy="540682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A5362C38-563D-74B1-20BD-1E271605C520}"/>
              </a:ext>
            </a:extLst>
          </p:cNvPr>
          <p:cNvSpPr txBox="1"/>
          <p:nvPr/>
        </p:nvSpPr>
        <p:spPr>
          <a:xfrm>
            <a:off x="2490626" y="6596390"/>
            <a:ext cx="7210747" cy="261610"/>
          </a:xfrm>
          <a:prstGeom prst="rect">
            <a:avLst/>
          </a:prstGeom>
          <a:noFill/>
        </p:spPr>
        <p:txBody>
          <a:bodyPr wrap="square">
            <a:spAutoFit/>
          </a:bodyPr>
          <a:lstStyle/>
          <a:p>
            <a:pPr algn="ctr"/>
            <a:r>
              <a:rPr lang="en-US" altLang="ja-JP" sz="1100" dirty="0">
                <a:latin typeface="Cooper Black" panose="0208090404030B020404" pitchFamily="18" charset="0"/>
              </a:rPr>
              <a:t>https://www.frontiersin.org/journals/science/articles/10.3389/fsci.2023.1017235/full</a:t>
            </a:r>
            <a:endParaRPr lang="ja-JP" altLang="en-US" sz="1100" dirty="0">
              <a:latin typeface="Cooper Black" panose="0208090404030B020404" pitchFamily="18" charset="0"/>
            </a:endParaRPr>
          </a:p>
        </p:txBody>
      </p:sp>
      <p:sp>
        <p:nvSpPr>
          <p:cNvPr id="15" name="テキスト ボックス 14">
            <a:extLst>
              <a:ext uri="{FF2B5EF4-FFF2-40B4-BE49-F238E27FC236}">
                <a16:creationId xmlns:a16="http://schemas.microsoft.com/office/drawing/2014/main" id="{497893D1-8196-4705-1148-248AF182E38F}"/>
              </a:ext>
            </a:extLst>
          </p:cNvPr>
          <p:cNvSpPr txBox="1"/>
          <p:nvPr/>
        </p:nvSpPr>
        <p:spPr>
          <a:xfrm>
            <a:off x="10013056" y="25591"/>
            <a:ext cx="2129711" cy="400110"/>
          </a:xfrm>
          <a:prstGeom prst="rect">
            <a:avLst/>
          </a:prstGeom>
          <a:solidFill>
            <a:srgbClr val="C00000"/>
          </a:solidFill>
        </p:spPr>
        <p:txBody>
          <a:bodyPr wrap="square">
            <a:spAutoFit/>
          </a:bodyPr>
          <a:lstStyle/>
          <a:p>
            <a:pPr algn="ctr"/>
            <a:r>
              <a:rPr lang="en-US" altLang="ja-JP" sz="1000" dirty="0">
                <a:solidFill>
                  <a:schemeClr val="bg1"/>
                </a:solidFill>
                <a:latin typeface="Cooper Black" panose="0208090404030B020404" pitchFamily="18" charset="0"/>
                <a:ea typeface="BIZ UDPゴシック" panose="020B0400000000000000" pitchFamily="50" charset="-128"/>
              </a:rPr>
              <a:t>※Organoid Intelligence</a:t>
            </a:r>
            <a:r>
              <a:rPr lang="ja-JP" altLang="en-US" sz="1000" dirty="0">
                <a:solidFill>
                  <a:schemeClr val="bg1"/>
                </a:solidFill>
                <a:latin typeface="Cooper Black" panose="0208090404030B020404" pitchFamily="18" charset="0"/>
                <a:ea typeface="BIZ UDPゴシック" panose="020B0400000000000000" pitchFamily="50" charset="-128"/>
              </a:rPr>
              <a:t>（</a:t>
            </a:r>
            <a:r>
              <a:rPr lang="en-US" altLang="ja-JP" sz="1000" dirty="0">
                <a:solidFill>
                  <a:schemeClr val="bg1"/>
                </a:solidFill>
                <a:latin typeface="Cooper Black" panose="0208090404030B020404" pitchFamily="18" charset="0"/>
                <a:ea typeface="BIZ UDPゴシック" panose="020B0400000000000000" pitchFamily="50" charset="-128"/>
              </a:rPr>
              <a:t>OI</a:t>
            </a:r>
            <a:r>
              <a:rPr lang="ja-JP" altLang="en-US" sz="1000" dirty="0">
                <a:solidFill>
                  <a:schemeClr val="bg1"/>
                </a:solidFill>
                <a:latin typeface="Cooper Black" panose="0208090404030B020404" pitchFamily="18" charset="0"/>
                <a:ea typeface="BIZ UDPゴシック" panose="020B0400000000000000" pitchFamily="50" charset="-128"/>
              </a:rPr>
              <a:t>）はジョンホプキンス大学の造語です。</a:t>
            </a:r>
          </a:p>
        </p:txBody>
      </p:sp>
      <p:sp>
        <p:nvSpPr>
          <p:cNvPr id="17" name="テキスト ボックス 16">
            <a:extLst>
              <a:ext uri="{FF2B5EF4-FFF2-40B4-BE49-F238E27FC236}">
                <a16:creationId xmlns:a16="http://schemas.microsoft.com/office/drawing/2014/main" id="{BADA3FB9-6CD1-C133-A3FF-D75CBD5AD9F6}"/>
              </a:ext>
            </a:extLst>
          </p:cNvPr>
          <p:cNvSpPr txBox="1"/>
          <p:nvPr/>
        </p:nvSpPr>
        <p:spPr>
          <a:xfrm>
            <a:off x="0" y="952359"/>
            <a:ext cx="12192000" cy="415498"/>
          </a:xfrm>
          <a:prstGeom prst="rect">
            <a:avLst/>
          </a:prstGeom>
          <a:solidFill>
            <a:schemeClr val="accent2">
              <a:lumMod val="60000"/>
              <a:lumOff val="40000"/>
            </a:schemeClr>
          </a:solidFill>
        </p:spPr>
        <p:txBody>
          <a:bodyPr wrap="square">
            <a:spAutoFit/>
          </a:bodyPr>
          <a:lstStyle/>
          <a:p>
            <a:pPr algn="ctr"/>
            <a:r>
              <a:rPr lang="en-US" altLang="ja-JP" sz="2100" b="0" i="0" dirty="0">
                <a:solidFill>
                  <a:srgbClr val="282828"/>
                </a:solidFill>
                <a:effectLst/>
                <a:latin typeface="Amasis MT Pro Black" panose="02040A04050005020304" pitchFamily="18" charset="0"/>
              </a:rPr>
              <a:t>Organoid intelligence (OI): the new frontier in biocomputing and intelligence-in-a-dish</a:t>
            </a:r>
            <a:endParaRPr lang="ja-JP" altLang="en-US" sz="2100" dirty="0">
              <a:latin typeface="Amasis MT Pro Black" panose="02040A04050005020304" pitchFamily="18" charset="0"/>
            </a:endParaRPr>
          </a:p>
        </p:txBody>
      </p:sp>
    </p:spTree>
    <p:extLst>
      <p:ext uri="{BB962C8B-B14F-4D97-AF65-F5344CB8AC3E}">
        <p14:creationId xmlns:p14="http://schemas.microsoft.com/office/powerpoint/2010/main" val="242207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人工知能</a:t>
            </a:r>
          </a:p>
        </p:txBody>
      </p:sp>
    </p:spTree>
    <p:extLst>
      <p:ext uri="{BB962C8B-B14F-4D97-AF65-F5344CB8AC3E}">
        <p14:creationId xmlns:p14="http://schemas.microsoft.com/office/powerpoint/2010/main" val="1806664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11A5FAF-B325-044E-30C6-025A3894C028}"/>
              </a:ext>
            </a:extLst>
          </p:cNvPr>
          <p:cNvPicPr>
            <a:picLocks noChangeAspect="1"/>
          </p:cNvPicPr>
          <p:nvPr/>
        </p:nvPicPr>
        <p:blipFill>
          <a:blip r:embed="rId2"/>
          <a:stretch>
            <a:fillRect/>
          </a:stretch>
        </p:blipFill>
        <p:spPr>
          <a:xfrm>
            <a:off x="5983251" y="3796525"/>
            <a:ext cx="5672814" cy="3020059"/>
          </a:xfrm>
          <a:prstGeom prst="rect">
            <a:avLst/>
          </a:prstGeom>
        </p:spPr>
      </p:pic>
      <p:sp>
        <p:nvSpPr>
          <p:cNvPr id="2" name="正方形/長方形 1">
            <a:extLst>
              <a:ext uri="{FF2B5EF4-FFF2-40B4-BE49-F238E27FC236}">
                <a16:creationId xmlns:a16="http://schemas.microsoft.com/office/drawing/2014/main" id="{78A07C98-F72B-DAD4-F8ED-31070D9BE22A}"/>
              </a:ext>
            </a:extLst>
          </p:cNvPr>
          <p:cNvSpPr/>
          <p:nvPr/>
        </p:nvSpPr>
        <p:spPr>
          <a:xfrm>
            <a:off x="0" y="11226"/>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AI</a:t>
            </a:r>
            <a:r>
              <a:rPr lang="ja-JP" altLang="en-US" sz="2400" b="1" dirty="0">
                <a:latin typeface="BIZ UDPゴシック" panose="020B0400000000000000" pitchFamily="50" charset="-128"/>
                <a:ea typeface="BIZ UDPゴシック" panose="020B0400000000000000" pitchFamily="50" charset="-128"/>
              </a:rPr>
              <a:t>の民主化によるイノベーション爆発</a:t>
            </a:r>
            <a:r>
              <a:rPr lang="en-US" altLang="ja-JP" sz="2400" b="1" dirty="0">
                <a:latin typeface="BIZ UDPゴシック" panose="020B0400000000000000" pitchFamily="50" charset="-128"/>
                <a:ea typeface="BIZ UDPゴシック" panose="020B0400000000000000" pitchFamily="50" charset="-128"/>
              </a:rPr>
              <a:t>!!</a:t>
            </a:r>
            <a:r>
              <a:rPr lang="ja-JP" altLang="en-US" sz="2400" b="1" dirty="0">
                <a:latin typeface="BIZ UDPゴシック" panose="020B0400000000000000" pitchFamily="50" charset="-128"/>
                <a:ea typeface="BIZ UDPゴシック" panose="020B0400000000000000" pitchFamily="50" charset="-128"/>
              </a:rPr>
              <a:t> ： </a:t>
            </a:r>
            <a:r>
              <a:rPr kumimoji="1" lang="ja-JP" altLang="en-US" sz="2400" b="1" dirty="0">
                <a:latin typeface="BIZ UDPゴシック" panose="020B0400000000000000" pitchFamily="50" charset="-128"/>
                <a:ea typeface="BIZ UDPゴシック" panose="020B0400000000000000" pitchFamily="50" charset="-128"/>
              </a:rPr>
              <a:t>「帝国軍」 ｖｓ 「連邦軍」</a:t>
            </a:r>
          </a:p>
        </p:txBody>
      </p:sp>
      <p:sp>
        <p:nvSpPr>
          <p:cNvPr id="4" name="テキスト ボックス 3">
            <a:extLst>
              <a:ext uri="{FF2B5EF4-FFF2-40B4-BE49-F238E27FC236}">
                <a16:creationId xmlns:a16="http://schemas.microsoft.com/office/drawing/2014/main" id="{7432055D-3E03-36B3-3B05-4044E1AED179}"/>
              </a:ext>
            </a:extLst>
          </p:cNvPr>
          <p:cNvSpPr txBox="1"/>
          <p:nvPr/>
        </p:nvSpPr>
        <p:spPr>
          <a:xfrm>
            <a:off x="256940" y="477385"/>
            <a:ext cx="4889395" cy="646331"/>
          </a:xfrm>
          <a:prstGeom prst="rect">
            <a:avLst/>
          </a:prstGeom>
          <a:noFill/>
        </p:spPr>
        <p:txBody>
          <a:bodyPr wrap="square">
            <a:spAutoFit/>
          </a:bodyPr>
          <a:lstStyle/>
          <a:p>
            <a:pPr algn="ctr"/>
            <a:r>
              <a:rPr lang="en-US" altLang="ja-JP" sz="3600" b="0" i="0" dirty="0">
                <a:solidFill>
                  <a:srgbClr val="C00000"/>
                </a:solidFill>
                <a:effectLst/>
                <a:latin typeface="UD デジタル 教科書体 NK-B" panose="02020700000000000000" pitchFamily="18" charset="-128"/>
                <a:ea typeface="UD デジタル 教科書体 NK-B" panose="02020700000000000000" pitchFamily="18" charset="-128"/>
              </a:rPr>
              <a:t>Magnificent Seven</a:t>
            </a:r>
            <a:endParaRPr lang="ja-JP" altLang="en-US" sz="36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8" name="図 7">
            <a:extLst>
              <a:ext uri="{FF2B5EF4-FFF2-40B4-BE49-F238E27FC236}">
                <a16:creationId xmlns:a16="http://schemas.microsoft.com/office/drawing/2014/main" id="{27772FC7-C110-A453-3F36-984DCFD2E28B}"/>
              </a:ext>
            </a:extLst>
          </p:cNvPr>
          <p:cNvPicPr>
            <a:picLocks noChangeAspect="1"/>
          </p:cNvPicPr>
          <p:nvPr/>
        </p:nvPicPr>
        <p:blipFill>
          <a:blip r:embed="rId3"/>
          <a:stretch>
            <a:fillRect/>
          </a:stretch>
        </p:blipFill>
        <p:spPr>
          <a:xfrm>
            <a:off x="370294" y="1054955"/>
            <a:ext cx="4473759" cy="2886494"/>
          </a:xfrm>
          <a:prstGeom prst="rect">
            <a:avLst/>
          </a:prstGeom>
        </p:spPr>
      </p:pic>
      <p:pic>
        <p:nvPicPr>
          <p:cNvPr id="4100" name="Picture 4">
            <a:extLst>
              <a:ext uri="{FF2B5EF4-FFF2-40B4-BE49-F238E27FC236}">
                <a16:creationId xmlns:a16="http://schemas.microsoft.com/office/drawing/2014/main" id="{FA9C80B5-2E93-3F18-3785-E8C3D2842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40" y="4020337"/>
            <a:ext cx="4587113" cy="2567709"/>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5560E17D-8D72-0F7C-6295-25F70D80E256}"/>
              </a:ext>
            </a:extLst>
          </p:cNvPr>
          <p:cNvSpPr txBox="1"/>
          <p:nvPr/>
        </p:nvSpPr>
        <p:spPr>
          <a:xfrm>
            <a:off x="219155" y="6541567"/>
            <a:ext cx="4532326" cy="369332"/>
          </a:xfrm>
          <a:prstGeom prst="rect">
            <a:avLst/>
          </a:prstGeom>
          <a:noFill/>
        </p:spPr>
        <p:txBody>
          <a:bodyPr wrap="square">
            <a:spAutoFit/>
          </a:bodyPr>
          <a:lstStyle/>
          <a:p>
            <a:r>
              <a:rPr lang="en-US" altLang="ja-JP" sz="900" dirty="0">
                <a:latin typeface="Amasis MT Pro Black" panose="02040A04050005020304" pitchFamily="18" charset="0"/>
              </a:rPr>
              <a:t>Source:</a:t>
            </a:r>
          </a:p>
          <a:p>
            <a:r>
              <a:rPr lang="en-US" altLang="ja-JP" sz="900" dirty="0">
                <a:latin typeface="Amasis MT Pro Black" panose="02040A04050005020304" pitchFamily="18" charset="0"/>
              </a:rPr>
              <a:t>https://www.appeconomyinsights.com/p/the-rise-of-the-magnificent-7</a:t>
            </a:r>
            <a:endParaRPr lang="ja-JP" altLang="en-US" sz="900" dirty="0">
              <a:latin typeface="Amasis MT Pro Black" panose="02040A04050005020304" pitchFamily="18" charset="0"/>
            </a:endParaRPr>
          </a:p>
        </p:txBody>
      </p:sp>
      <p:sp>
        <p:nvSpPr>
          <p:cNvPr id="16" name="テキスト ボックス 15">
            <a:extLst>
              <a:ext uri="{FF2B5EF4-FFF2-40B4-BE49-F238E27FC236}">
                <a16:creationId xmlns:a16="http://schemas.microsoft.com/office/drawing/2014/main" id="{7871AF28-8818-75E4-BF42-03809CF4FC52}"/>
              </a:ext>
            </a:extLst>
          </p:cNvPr>
          <p:cNvSpPr txBox="1"/>
          <p:nvPr/>
        </p:nvSpPr>
        <p:spPr>
          <a:xfrm>
            <a:off x="751925" y="3819733"/>
            <a:ext cx="3557470" cy="230832"/>
          </a:xfrm>
          <a:prstGeom prst="rect">
            <a:avLst/>
          </a:prstGeom>
          <a:noFill/>
        </p:spPr>
        <p:txBody>
          <a:bodyPr wrap="square">
            <a:spAutoFit/>
          </a:bodyPr>
          <a:lstStyle/>
          <a:p>
            <a:pPr algn="ctr"/>
            <a:r>
              <a:rPr lang="en-US" altLang="ja-JP" sz="900" dirty="0" err="1">
                <a:latin typeface="Amasis MT Pro Black" panose="02040A04050005020304" pitchFamily="18" charset="0"/>
              </a:rPr>
              <a:t>Source:https</a:t>
            </a:r>
            <a:r>
              <a:rPr lang="en-US" altLang="ja-JP" sz="900" dirty="0">
                <a:latin typeface="Amasis MT Pro Black" panose="02040A04050005020304" pitchFamily="18" charset="0"/>
              </a:rPr>
              <a:t>://www.tomorrowmakers.com/stocks/</a:t>
            </a:r>
            <a:endParaRPr lang="ja-JP" altLang="en-US" sz="900" dirty="0">
              <a:latin typeface="Amasis MT Pro Black" panose="02040A04050005020304" pitchFamily="18" charset="0"/>
            </a:endParaRPr>
          </a:p>
        </p:txBody>
      </p:sp>
      <p:pic>
        <p:nvPicPr>
          <p:cNvPr id="20" name="図 19">
            <a:extLst>
              <a:ext uri="{FF2B5EF4-FFF2-40B4-BE49-F238E27FC236}">
                <a16:creationId xmlns:a16="http://schemas.microsoft.com/office/drawing/2014/main" id="{36B415AF-55E4-900E-B0E9-3133B2A63EA9}"/>
              </a:ext>
            </a:extLst>
          </p:cNvPr>
          <p:cNvPicPr>
            <a:picLocks noChangeAspect="1"/>
          </p:cNvPicPr>
          <p:nvPr/>
        </p:nvPicPr>
        <p:blipFill>
          <a:blip r:embed="rId5"/>
          <a:stretch>
            <a:fillRect/>
          </a:stretch>
        </p:blipFill>
        <p:spPr>
          <a:xfrm>
            <a:off x="5689383" y="1123716"/>
            <a:ext cx="6374795" cy="2981103"/>
          </a:xfrm>
          <a:prstGeom prst="rect">
            <a:avLst/>
          </a:prstGeom>
        </p:spPr>
      </p:pic>
      <p:sp>
        <p:nvSpPr>
          <p:cNvPr id="21" name="テキスト ボックス 20">
            <a:extLst>
              <a:ext uri="{FF2B5EF4-FFF2-40B4-BE49-F238E27FC236}">
                <a16:creationId xmlns:a16="http://schemas.microsoft.com/office/drawing/2014/main" id="{ACA302B1-94EB-51BF-5749-F17E35789DEA}"/>
              </a:ext>
            </a:extLst>
          </p:cNvPr>
          <p:cNvSpPr txBox="1"/>
          <p:nvPr/>
        </p:nvSpPr>
        <p:spPr>
          <a:xfrm>
            <a:off x="5689383" y="538941"/>
            <a:ext cx="6468814" cy="584775"/>
          </a:xfrm>
          <a:prstGeom prst="rect">
            <a:avLst/>
          </a:prstGeom>
          <a:noFill/>
        </p:spPr>
        <p:txBody>
          <a:bodyPr wrap="square" rtlCol="0">
            <a:spAutoFit/>
          </a:bodyPr>
          <a:lstStyle/>
          <a:p>
            <a:r>
              <a:rPr kumimoji="1" lang="ja-JP" altLang="en-US" sz="1600" dirty="0">
                <a:latin typeface="UD デジタル 教科書体 NK-B" panose="02020700000000000000" pitchFamily="18" charset="-128"/>
                <a:ea typeface="UD デジタル 教科書体 NK-B" panose="02020700000000000000" pitchFamily="18" charset="-128"/>
              </a:rPr>
              <a:t>クローズドな</a:t>
            </a:r>
            <a:r>
              <a:rPr kumimoji="1" lang="en-US" altLang="ja-JP" sz="1600" dirty="0">
                <a:latin typeface="UD デジタル 教科書体 NK-B" panose="02020700000000000000" pitchFamily="18" charset="-128"/>
                <a:ea typeface="UD デジタル 教科書体 NK-B" panose="02020700000000000000" pitchFamily="18" charset="-128"/>
              </a:rPr>
              <a:t>AI</a:t>
            </a:r>
            <a:r>
              <a:rPr kumimoji="1" lang="ja-JP" altLang="en-US" sz="1600" dirty="0">
                <a:latin typeface="UD デジタル 教科書体 NK-B" panose="02020700000000000000" pitchFamily="18" charset="-128"/>
                <a:ea typeface="UD デジタル 教科書体 NK-B" panose="02020700000000000000" pitchFamily="18" charset="-128"/>
              </a:rPr>
              <a:t>を開発する</a:t>
            </a:r>
            <a:r>
              <a:rPr kumimoji="1" lang="en-US" altLang="ja-JP" sz="1600" dirty="0">
                <a:latin typeface="UD デジタル 教科書体 NK-B" panose="02020700000000000000" pitchFamily="18" charset="-128"/>
                <a:ea typeface="UD デジタル 教科書体 NK-B" panose="02020700000000000000" pitchFamily="18" charset="-128"/>
              </a:rPr>
              <a:t>Magnificent Seven</a:t>
            </a:r>
            <a:r>
              <a:rPr kumimoji="1" lang="ja-JP" altLang="en-US" sz="1600" dirty="0">
                <a:latin typeface="UD デジタル 教科書体 NK-B" panose="02020700000000000000" pitchFamily="18" charset="-128"/>
                <a:ea typeface="UD デジタル 教科書体 NK-B" panose="02020700000000000000" pitchFamily="18" charset="-128"/>
              </a:rPr>
              <a:t>に対し、完全オープンな</a:t>
            </a:r>
            <a:r>
              <a:rPr kumimoji="1" lang="en-US" altLang="ja-JP" sz="1600" dirty="0">
                <a:latin typeface="UD デジタル 教科書体 NK-B" panose="02020700000000000000" pitchFamily="18" charset="-128"/>
                <a:ea typeface="UD デジタル 教科書体 NK-B" panose="02020700000000000000" pitchFamily="18" charset="-128"/>
              </a:rPr>
              <a:t>AI</a:t>
            </a:r>
            <a:r>
              <a:rPr kumimoji="1" lang="ja-JP" altLang="en-US" sz="1600" dirty="0">
                <a:latin typeface="UD デジタル 教科書体 NK-B" panose="02020700000000000000" pitchFamily="18" charset="-128"/>
                <a:ea typeface="UD デジタル 教科書体 NK-B" panose="02020700000000000000" pitchFamily="18" charset="-128"/>
              </a:rPr>
              <a:t>の開発と無償提供を行う！　</a:t>
            </a:r>
            <a:r>
              <a:rPr kumimoji="1" lang="en-US" altLang="ja-JP" sz="1600" dirty="0">
                <a:latin typeface="UD デジタル 教科書体 NK-B" panose="02020700000000000000" pitchFamily="18" charset="-128"/>
                <a:ea typeface="UD デジタル 教科書体 NK-B" panose="02020700000000000000" pitchFamily="18" charset="-128"/>
              </a:rPr>
              <a:t>AI</a:t>
            </a:r>
            <a:r>
              <a:rPr kumimoji="1" lang="ja-JP" altLang="en-US" sz="1600" dirty="0">
                <a:latin typeface="UD デジタル 教科書体 NK-B" panose="02020700000000000000" pitchFamily="18" charset="-128"/>
                <a:ea typeface="UD デジタル 教科書体 NK-B" panose="02020700000000000000" pitchFamily="18" charset="-128"/>
              </a:rPr>
              <a:t>の民主化！</a:t>
            </a:r>
          </a:p>
        </p:txBody>
      </p:sp>
      <p:sp>
        <p:nvSpPr>
          <p:cNvPr id="22" name="四角形: 角を丸くする 21">
            <a:extLst>
              <a:ext uri="{FF2B5EF4-FFF2-40B4-BE49-F238E27FC236}">
                <a16:creationId xmlns:a16="http://schemas.microsoft.com/office/drawing/2014/main" id="{4E3CCA22-3DE8-E553-A1E2-078348F2D2BB}"/>
              </a:ext>
            </a:extLst>
          </p:cNvPr>
          <p:cNvSpPr/>
          <p:nvPr/>
        </p:nvSpPr>
        <p:spPr>
          <a:xfrm>
            <a:off x="5157976" y="639714"/>
            <a:ext cx="406411" cy="6070924"/>
          </a:xfrm>
          <a:prstGeom prst="roundRect">
            <a:avLst>
              <a:gd name="adj" fmla="val 50000"/>
            </a:avLst>
          </a:prstGeom>
          <a:solidFill>
            <a:srgbClr val="C00000"/>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2000" dirty="0">
                <a:solidFill>
                  <a:schemeClr val="bg1"/>
                </a:solidFill>
                <a:latin typeface="UD デジタル 教科書体 NK-B" panose="02020700000000000000" pitchFamily="18" charset="-128"/>
                <a:ea typeface="UD デジタル 教科書体 NK-B" panose="02020700000000000000" pitchFamily="18" charset="-128"/>
              </a:rPr>
              <a:t>イノベーション爆発！</a:t>
            </a:r>
            <a:endParaRPr kumimoji="1" lang="ja-JP" altLang="en-US" sz="2000" dirty="0">
              <a:solidFill>
                <a:schemeClr val="bg1"/>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690176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脳科学者であり人工知能開発者であるハサビス：</a:t>
            </a:r>
            <a:r>
              <a:rPr kumimoji="1" lang="en-US" altLang="ja-JP" sz="2400" b="1" dirty="0">
                <a:latin typeface="BIZ UDPゴシック" panose="020B0400000000000000" pitchFamily="50" charset="-128"/>
                <a:ea typeface="BIZ UDPゴシック" panose="020B0400000000000000" pitchFamily="50" charset="-128"/>
              </a:rPr>
              <a:t>Google DeepMind</a:t>
            </a:r>
            <a:r>
              <a:rPr lang="ja-JP" altLang="en-US" sz="2400" b="1" dirty="0">
                <a:latin typeface="BIZ UDPゴシック" panose="020B0400000000000000" pitchFamily="50" charset="-128"/>
                <a:ea typeface="BIZ UDPゴシック" panose="020B0400000000000000" pitchFamily="50" charset="-128"/>
              </a:rPr>
              <a:t> </a:t>
            </a:r>
            <a:r>
              <a:rPr lang="en-US" altLang="ja-JP" sz="2400" b="1" dirty="0">
                <a:latin typeface="BIZ UDPゴシック" panose="020B0400000000000000" pitchFamily="50" charset="-128"/>
                <a:ea typeface="BIZ UDPゴシック" panose="020B0400000000000000" pitchFamily="50" charset="-128"/>
              </a:rPr>
              <a:t>CEO</a:t>
            </a:r>
            <a:r>
              <a:rPr lang="ja-JP" altLang="en-US" sz="2400" b="1" dirty="0">
                <a:latin typeface="BIZ UDPゴシック" panose="020B0400000000000000" pitchFamily="50" charset="-128"/>
                <a:ea typeface="BIZ UDPゴシック" panose="020B0400000000000000" pitchFamily="50" charset="-128"/>
              </a:rPr>
              <a:t>就任</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正方形/長方形 2">
            <a:extLst>
              <a:ext uri="{FF2B5EF4-FFF2-40B4-BE49-F238E27FC236}">
                <a16:creationId xmlns:a16="http://schemas.microsoft.com/office/drawing/2014/main" id="{5A6FAA84-1F23-0F03-B3B5-50B6C0414439}"/>
              </a:ext>
            </a:extLst>
          </p:cNvPr>
          <p:cNvSpPr/>
          <p:nvPr/>
        </p:nvSpPr>
        <p:spPr>
          <a:xfrm>
            <a:off x="6290170" y="1538241"/>
            <a:ext cx="5594801" cy="615553"/>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rPr>
              <a:t>「</a:t>
            </a:r>
            <a:r>
              <a:rPr lang="en-US" altLang="ja-JP" b="1" dirty="0">
                <a:latin typeface="游ゴシック" panose="020B0400000000000000" pitchFamily="50" charset="-128"/>
                <a:ea typeface="游ゴシック" panose="020B0400000000000000" pitchFamily="50" charset="-128"/>
              </a:rPr>
              <a:t>Neuroscience-Inspired Artificial Intelligence</a:t>
            </a:r>
            <a:r>
              <a:rPr lang="ja-JP" altLang="en-US" b="1" dirty="0">
                <a:latin typeface="游ゴシック" panose="020B0400000000000000" pitchFamily="50" charset="-128"/>
                <a:ea typeface="游ゴシック" panose="020B0400000000000000" pitchFamily="50" charset="-128"/>
              </a:rPr>
              <a:t>」</a:t>
            </a:r>
            <a:endParaRPr lang="en-US" altLang="ja-JP" b="1" dirty="0">
              <a:latin typeface="游ゴシック" panose="020B0400000000000000" pitchFamily="50" charset="-128"/>
              <a:ea typeface="游ゴシック" panose="020B0400000000000000" pitchFamily="50" charset="-128"/>
            </a:endParaRPr>
          </a:p>
          <a:p>
            <a:pPr algn="ctr"/>
            <a:r>
              <a:rPr lang="en-US" altLang="ja-JP" sz="1600" dirty="0">
                <a:latin typeface="游ゴシック" panose="020B0400000000000000" pitchFamily="50" charset="-128"/>
                <a:ea typeface="游ゴシック" panose="020B0400000000000000" pitchFamily="50" charset="-128"/>
              </a:rPr>
              <a:t>Neuron 95, July 19, 2017</a:t>
            </a:r>
            <a:endParaRPr lang="ja-JP" altLang="en-US" sz="1600" dirty="0">
              <a:latin typeface="游ゴシック" panose="020B0400000000000000" pitchFamily="50" charset="-128"/>
              <a:ea typeface="游ゴシック" panose="020B0400000000000000" pitchFamily="50" charset="-128"/>
            </a:endParaRPr>
          </a:p>
        </p:txBody>
      </p:sp>
      <p:sp>
        <p:nvSpPr>
          <p:cNvPr id="4" name="正方形/長方形 3">
            <a:extLst>
              <a:ext uri="{FF2B5EF4-FFF2-40B4-BE49-F238E27FC236}">
                <a16:creationId xmlns:a16="http://schemas.microsoft.com/office/drawing/2014/main" id="{65EE104D-5B35-24CC-43CF-F13F894F6717}"/>
              </a:ext>
            </a:extLst>
          </p:cNvPr>
          <p:cNvSpPr/>
          <p:nvPr/>
        </p:nvSpPr>
        <p:spPr>
          <a:xfrm>
            <a:off x="6556729" y="6264016"/>
            <a:ext cx="5262979"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https://www.cell.com/neuron/fulltext/S0896-6273(17)30509-3</a:t>
            </a:r>
            <a:endParaRPr lang="ja-JP" altLang="en-US" sz="1200" dirty="0">
              <a:latin typeface="游ゴシック" panose="020B0400000000000000" pitchFamily="50" charset="-128"/>
              <a:ea typeface="游ゴシック" panose="020B0400000000000000" pitchFamily="50" charset="-128"/>
            </a:endParaRPr>
          </a:p>
        </p:txBody>
      </p:sp>
      <p:sp>
        <p:nvSpPr>
          <p:cNvPr id="5" name="正方形/長方形 4">
            <a:extLst>
              <a:ext uri="{FF2B5EF4-FFF2-40B4-BE49-F238E27FC236}">
                <a16:creationId xmlns:a16="http://schemas.microsoft.com/office/drawing/2014/main" id="{42050439-115A-C340-F61A-543B41CF1619}"/>
              </a:ext>
            </a:extLst>
          </p:cNvPr>
          <p:cNvSpPr/>
          <p:nvPr/>
        </p:nvSpPr>
        <p:spPr>
          <a:xfrm>
            <a:off x="6379912" y="2111071"/>
            <a:ext cx="5704997" cy="3970318"/>
          </a:xfrm>
          <a:prstGeom prst="rect">
            <a:avLst/>
          </a:prstGeom>
          <a:ln>
            <a:solidFill>
              <a:schemeClr val="tx1"/>
            </a:solidFill>
          </a:ln>
        </p:spPr>
        <p:txBody>
          <a:bodyPr wrap="square">
            <a:spAutoFit/>
          </a:bodyPr>
          <a:lstStyle/>
          <a:p>
            <a:r>
              <a:rPr lang="en-US" altLang="ja-JP" dirty="0">
                <a:latin typeface="游ゴシック" panose="020B0400000000000000" pitchFamily="50" charset="-128"/>
                <a:ea typeface="游ゴシック" panose="020B0400000000000000" pitchFamily="50" charset="-128"/>
              </a:rPr>
              <a:t>The fields of neuroscience and artificial intelligence (AI) have a long and intertwined history. In more recent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times, however, communication and collaboration between the two fields has become less commonplace.</a:t>
            </a:r>
          </a:p>
          <a:p>
            <a:r>
              <a:rPr lang="en-US" altLang="ja-JP" dirty="0">
                <a:latin typeface="游ゴシック" panose="020B0400000000000000" pitchFamily="50" charset="-128"/>
                <a:ea typeface="游ゴシック" panose="020B0400000000000000" pitchFamily="50" charset="-128"/>
              </a:rPr>
              <a:t>In this article, we argue that better understanding biological brains could play a vital role in building intelligent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machines. We survey historical interactions between the AI and neuroscience fields and emphasize current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advances in AI that have been inspired by the study of neural computation in humans and other animals. We</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conclude by highlighting shared themes that may be key for advancing future research in both fields.</a:t>
            </a:r>
            <a:endParaRPr lang="ja-JP" altLang="en-US" dirty="0">
              <a:latin typeface="游ゴシック" panose="020B0400000000000000" pitchFamily="50" charset="-128"/>
              <a:ea typeface="游ゴシック" panose="020B0400000000000000" pitchFamily="50" charset="-128"/>
            </a:endParaRPr>
          </a:p>
        </p:txBody>
      </p:sp>
      <p:pic>
        <p:nvPicPr>
          <p:cNvPr id="6" name="図 5">
            <a:extLst>
              <a:ext uri="{FF2B5EF4-FFF2-40B4-BE49-F238E27FC236}">
                <a16:creationId xmlns:a16="http://schemas.microsoft.com/office/drawing/2014/main" id="{DA68AE49-0B2D-A8A0-740D-39C770B8F8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2135718"/>
            <a:ext cx="6288114" cy="3896243"/>
          </a:xfrm>
          <a:prstGeom prst="rect">
            <a:avLst/>
          </a:prstGeom>
        </p:spPr>
      </p:pic>
      <p:sp>
        <p:nvSpPr>
          <p:cNvPr id="7" name="正方形/長方形 6">
            <a:extLst>
              <a:ext uri="{FF2B5EF4-FFF2-40B4-BE49-F238E27FC236}">
                <a16:creationId xmlns:a16="http://schemas.microsoft.com/office/drawing/2014/main" id="{D5E34E99-627D-871E-2494-643647EA3CDA}"/>
              </a:ext>
            </a:extLst>
          </p:cNvPr>
          <p:cNvSpPr/>
          <p:nvPr/>
        </p:nvSpPr>
        <p:spPr>
          <a:xfrm>
            <a:off x="761996" y="1784462"/>
            <a:ext cx="5246949" cy="369332"/>
          </a:xfrm>
          <a:prstGeom prst="rect">
            <a:avLst/>
          </a:prstGeom>
        </p:spPr>
        <p:txBody>
          <a:bodyPr wrap="none">
            <a:spAutoFit/>
          </a:bodyPr>
          <a:lstStyle/>
          <a:p>
            <a:r>
              <a:rPr lang="en-US" altLang="ja-JP" b="1" dirty="0" err="1">
                <a:latin typeface="游ゴシック" panose="020B0400000000000000" pitchFamily="50" charset="-128"/>
                <a:ea typeface="游ゴシック" panose="020B0400000000000000" pitchFamily="50" charset="-128"/>
              </a:rPr>
              <a:t>Demis</a:t>
            </a:r>
            <a:r>
              <a:rPr lang="en-US" altLang="ja-JP" b="1" dirty="0">
                <a:latin typeface="游ゴシック" panose="020B0400000000000000" pitchFamily="50" charset="-128"/>
                <a:ea typeface="游ゴシック" panose="020B0400000000000000" pitchFamily="50" charset="-128"/>
              </a:rPr>
              <a:t> Hassabis</a:t>
            </a:r>
            <a:r>
              <a:rPr lang="en-US" altLang="ja-JP" dirty="0">
                <a:latin typeface="游ゴシック" panose="020B0400000000000000" pitchFamily="50" charset="-128"/>
                <a:ea typeface="游ゴシック" panose="020B0400000000000000" pitchFamily="50" charset="-128"/>
              </a:rPr>
              <a:t>, the CEO of Google DeepMind</a:t>
            </a:r>
            <a:endParaRPr lang="ja-JP" altLang="en-US" dirty="0">
              <a:latin typeface="游ゴシック" panose="020B0400000000000000" pitchFamily="50" charset="-128"/>
              <a:ea typeface="游ゴシック" panose="020B0400000000000000" pitchFamily="50" charset="-128"/>
            </a:endParaRPr>
          </a:p>
        </p:txBody>
      </p:sp>
      <p:sp>
        <p:nvSpPr>
          <p:cNvPr id="8" name="正方形/長方形 7">
            <a:extLst>
              <a:ext uri="{FF2B5EF4-FFF2-40B4-BE49-F238E27FC236}">
                <a16:creationId xmlns:a16="http://schemas.microsoft.com/office/drawing/2014/main" id="{252574BF-E6EC-D9DB-3881-BF44771A3D02}"/>
              </a:ext>
            </a:extLst>
          </p:cNvPr>
          <p:cNvSpPr/>
          <p:nvPr/>
        </p:nvSpPr>
        <p:spPr>
          <a:xfrm>
            <a:off x="1021488" y="6048605"/>
            <a:ext cx="4642618" cy="253916"/>
          </a:xfrm>
          <a:prstGeom prst="rect">
            <a:avLst/>
          </a:prstGeom>
        </p:spPr>
        <p:txBody>
          <a:bodyPr wrap="none">
            <a:spAutoFit/>
          </a:bodyPr>
          <a:lstStyle/>
          <a:p>
            <a:r>
              <a:rPr lang="en-US" altLang="ja-JP" sz="1050" dirty="0" err="1">
                <a:latin typeface="Verdana Pro Black" panose="020B0604020202020204" pitchFamily="34" charset="0"/>
                <a:ea typeface="游ゴシック" panose="020B0400000000000000" pitchFamily="50" charset="-128"/>
              </a:rPr>
              <a:t>Sorce</a:t>
            </a:r>
            <a:r>
              <a:rPr lang="ja-JP" altLang="en-US" sz="1050" dirty="0">
                <a:latin typeface="Verdana Pro Black" panose="020B0604020202020204" pitchFamily="34" charset="0"/>
                <a:ea typeface="游ゴシック" panose="020B0400000000000000" pitchFamily="50" charset="-128"/>
              </a:rPr>
              <a:t>：</a:t>
            </a:r>
            <a:r>
              <a:rPr lang="en-US" altLang="ja-JP" sz="1050" dirty="0">
                <a:latin typeface="Verdana Pro Black" panose="020B0604020202020204" pitchFamily="34" charset="0"/>
                <a:ea typeface="游ゴシック" panose="020B0400000000000000" pitchFamily="50" charset="-128"/>
              </a:rPr>
              <a:t>https://www.w3livenews.com/News/ReadArticle</a:t>
            </a:r>
            <a:endParaRPr lang="ja-JP" altLang="en-US" sz="1050" dirty="0">
              <a:latin typeface="Verdana Pro Black" panose="020B0604020202020204" pitchFamily="34" charset="0"/>
              <a:ea typeface="游ゴシック" panose="020B0400000000000000" pitchFamily="50" charset="-128"/>
            </a:endParaRPr>
          </a:p>
        </p:txBody>
      </p:sp>
      <p:pic>
        <p:nvPicPr>
          <p:cNvPr id="9" name="図 8">
            <a:extLst>
              <a:ext uri="{FF2B5EF4-FFF2-40B4-BE49-F238E27FC236}">
                <a16:creationId xmlns:a16="http://schemas.microsoft.com/office/drawing/2014/main" id="{1204BF69-FA3F-F090-2F49-238B5F9E17B9}"/>
              </a:ext>
            </a:extLst>
          </p:cNvPr>
          <p:cNvPicPr>
            <a:picLocks noChangeAspect="1"/>
          </p:cNvPicPr>
          <p:nvPr/>
        </p:nvPicPr>
        <p:blipFill>
          <a:blip r:embed="rId3"/>
          <a:stretch>
            <a:fillRect/>
          </a:stretch>
        </p:blipFill>
        <p:spPr>
          <a:xfrm>
            <a:off x="6379912" y="2103306"/>
            <a:ext cx="5742067" cy="4125680"/>
          </a:xfrm>
          <a:prstGeom prst="rect">
            <a:avLst/>
          </a:prstGeom>
          <a:ln>
            <a:solidFill>
              <a:schemeClr val="tx1"/>
            </a:solidFill>
          </a:ln>
        </p:spPr>
      </p:pic>
      <p:sp>
        <p:nvSpPr>
          <p:cNvPr id="10" name="テキスト ボックス 9">
            <a:extLst>
              <a:ext uri="{FF2B5EF4-FFF2-40B4-BE49-F238E27FC236}">
                <a16:creationId xmlns:a16="http://schemas.microsoft.com/office/drawing/2014/main" id="{393BB6EB-B86E-FED6-B87A-545D1380EB1B}"/>
              </a:ext>
            </a:extLst>
          </p:cNvPr>
          <p:cNvSpPr txBox="1"/>
          <p:nvPr/>
        </p:nvSpPr>
        <p:spPr>
          <a:xfrm>
            <a:off x="420129" y="3618212"/>
            <a:ext cx="3447535" cy="523220"/>
          </a:xfrm>
          <a:prstGeom prst="rect">
            <a:avLst/>
          </a:prstGeom>
          <a:noFill/>
        </p:spPr>
        <p:txBody>
          <a:bodyPr wrap="square" rtlCol="0">
            <a:spAutoFit/>
          </a:bodyPr>
          <a:lstStyle/>
          <a:p>
            <a:pPr algn="ctr"/>
            <a:r>
              <a:rPr kumimoji="1" lang="ja-JP" altLang="en-US" sz="1400" b="1" dirty="0">
                <a:solidFill>
                  <a:schemeClr val="bg1"/>
                </a:solidFill>
              </a:rPr>
              <a:t>世界的ゲーマーであり、</a:t>
            </a:r>
            <a:endParaRPr kumimoji="1" lang="en-US" altLang="ja-JP" sz="1400" b="1" dirty="0">
              <a:solidFill>
                <a:schemeClr val="bg1"/>
              </a:solidFill>
            </a:endParaRPr>
          </a:p>
          <a:p>
            <a:pPr algn="ctr"/>
            <a:r>
              <a:rPr kumimoji="1" lang="ja-JP" altLang="en-US" sz="1400" b="1" dirty="0">
                <a:solidFill>
                  <a:schemeClr val="bg1"/>
                </a:solidFill>
              </a:rPr>
              <a:t>ゲーム開発者でもある！</a:t>
            </a:r>
          </a:p>
        </p:txBody>
      </p:sp>
      <p:sp>
        <p:nvSpPr>
          <p:cNvPr id="11" name="正方形/長方形 10">
            <a:extLst>
              <a:ext uri="{FF2B5EF4-FFF2-40B4-BE49-F238E27FC236}">
                <a16:creationId xmlns:a16="http://schemas.microsoft.com/office/drawing/2014/main" id="{227A0ACA-FC8D-D0B4-8BEA-0B46C059ED74}"/>
              </a:ext>
            </a:extLst>
          </p:cNvPr>
          <p:cNvSpPr/>
          <p:nvPr/>
        </p:nvSpPr>
        <p:spPr>
          <a:xfrm>
            <a:off x="2770331" y="451333"/>
            <a:ext cx="6651338" cy="307777"/>
          </a:xfrm>
          <a:prstGeom prst="rect">
            <a:avLst/>
          </a:prstGeom>
        </p:spPr>
        <p:txBody>
          <a:bodyPr wrap="square">
            <a:spAutoFit/>
          </a:bodyPr>
          <a:lstStyle/>
          <a:p>
            <a:pPr algn="ctr"/>
            <a:r>
              <a:rPr lang="ja-JP" altLang="en-US" sz="1400" b="1" dirty="0"/>
              <a:t>記憶や想像をつかさどる脳領域である海馬の研究で博士号を持っている脳科学者</a:t>
            </a:r>
          </a:p>
        </p:txBody>
      </p:sp>
      <p:sp>
        <p:nvSpPr>
          <p:cNvPr id="13" name="テキスト ボックス 12">
            <a:extLst>
              <a:ext uri="{FF2B5EF4-FFF2-40B4-BE49-F238E27FC236}">
                <a16:creationId xmlns:a16="http://schemas.microsoft.com/office/drawing/2014/main" id="{760B2B00-F857-CAA0-1E71-C47D7E9783B0}"/>
              </a:ext>
            </a:extLst>
          </p:cNvPr>
          <p:cNvSpPr txBox="1"/>
          <p:nvPr/>
        </p:nvSpPr>
        <p:spPr>
          <a:xfrm>
            <a:off x="0" y="927604"/>
            <a:ext cx="12191999" cy="446276"/>
          </a:xfrm>
          <a:prstGeom prst="rect">
            <a:avLst/>
          </a:prstGeom>
          <a:solidFill>
            <a:schemeClr val="accent4"/>
          </a:solidFill>
        </p:spPr>
        <p:txBody>
          <a:bodyPr wrap="square">
            <a:spAutoFit/>
          </a:bodyPr>
          <a:lstStyle/>
          <a:p>
            <a:pPr algn="ctr"/>
            <a:r>
              <a:rPr lang="en-US" altLang="ja-JP" sz="2300" b="0" i="0" dirty="0" err="1">
                <a:solidFill>
                  <a:srgbClr val="080E14"/>
                </a:solidFill>
                <a:effectLst/>
                <a:latin typeface="UD デジタル 教科書体 NK-B" panose="02020700000000000000" pitchFamily="18" charset="-128"/>
                <a:ea typeface="UD デジタル 教科書体 NK-B" panose="02020700000000000000" pitchFamily="18" charset="-128"/>
              </a:rPr>
              <a:t>GoogleResearch</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の</a:t>
            </a:r>
            <a:r>
              <a:rPr lang="en-US" altLang="ja-JP" sz="2300" b="0" i="0" dirty="0">
                <a:solidFill>
                  <a:srgbClr val="C00000"/>
                </a:solidFill>
                <a:effectLst/>
                <a:latin typeface="UD デジタル 教科書体 NK-B" panose="02020700000000000000" pitchFamily="18" charset="-128"/>
                <a:ea typeface="UD デジタル 教科書体 NK-B" panose="02020700000000000000" pitchFamily="18" charset="-128"/>
              </a:rPr>
              <a:t>Google Brain</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チームと</a:t>
            </a:r>
            <a:r>
              <a:rPr lang="en-US" altLang="ja-JP" sz="2300" b="0" i="0" dirty="0">
                <a:solidFill>
                  <a:srgbClr val="C00000"/>
                </a:solidFill>
                <a:effectLst/>
                <a:latin typeface="UD デジタル 教科書体 NK-B" panose="02020700000000000000" pitchFamily="18" charset="-128"/>
                <a:ea typeface="UD デジタル 教科書体 NK-B" panose="02020700000000000000" pitchFamily="18" charset="-128"/>
              </a:rPr>
              <a:t>DeepMind</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を統合し、</a:t>
            </a:r>
            <a:r>
              <a:rPr lang="en-US" altLang="ja-JP" sz="2300" b="0" i="0" dirty="0">
                <a:solidFill>
                  <a:srgbClr val="C00000"/>
                </a:solidFill>
                <a:effectLst/>
                <a:latin typeface="UD デジタル 教科書体 NK-B" panose="02020700000000000000" pitchFamily="18" charset="-128"/>
                <a:ea typeface="UD デジタル 教科書体 NK-B" panose="02020700000000000000" pitchFamily="18" charset="-128"/>
              </a:rPr>
              <a:t>Google DeepMind</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を立上</a:t>
            </a:r>
            <a:endParaRPr lang="ja-JP" altLang="en-US" sz="2300"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889545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324A88FB-B7C6-B1AE-746F-C949D7D2B503}"/>
              </a:ext>
            </a:extLst>
          </p:cNvPr>
          <p:cNvGraphicFramePr>
            <a:graphicFrameLocks noGrp="1"/>
          </p:cNvGraphicFramePr>
          <p:nvPr>
            <p:extLst>
              <p:ext uri="{D42A27DB-BD31-4B8C-83A1-F6EECF244321}">
                <p14:modId xmlns:p14="http://schemas.microsoft.com/office/powerpoint/2010/main" val="96894160"/>
              </p:ext>
            </p:extLst>
          </p:nvPr>
        </p:nvGraphicFramePr>
        <p:xfrm>
          <a:off x="0" y="0"/>
          <a:ext cx="12192000" cy="6858003"/>
        </p:xfrm>
        <a:graphic>
          <a:graphicData uri="http://schemas.openxmlformats.org/drawingml/2006/table">
            <a:tbl>
              <a:tblPr firstRow="1" bandRow="1">
                <a:tableStyleId>{E8034E78-7F5D-4C2E-B375-FC64B27BC917}</a:tableStyleId>
              </a:tblPr>
              <a:tblGrid>
                <a:gridCol w="4036741">
                  <a:extLst>
                    <a:ext uri="{9D8B030D-6E8A-4147-A177-3AD203B41FA5}">
                      <a16:colId xmlns:a16="http://schemas.microsoft.com/office/drawing/2014/main" val="736075419"/>
                    </a:ext>
                  </a:extLst>
                </a:gridCol>
                <a:gridCol w="8155259">
                  <a:extLst>
                    <a:ext uri="{9D8B030D-6E8A-4147-A177-3AD203B41FA5}">
                      <a16:colId xmlns:a16="http://schemas.microsoft.com/office/drawing/2014/main" val="30864809"/>
                    </a:ext>
                  </a:extLst>
                </a:gridCol>
              </a:tblGrid>
              <a:tr h="520473">
                <a:tc>
                  <a:txBody>
                    <a:bodyPr/>
                    <a:lstStyle/>
                    <a:p>
                      <a:pPr algn="ctr"/>
                      <a:r>
                        <a:rPr kumimoji="1" lang="en-US" altLang="ja-JP" sz="2800" dirty="0">
                          <a:latin typeface="Amasis MT Pro Black" panose="02040A04050005020304" pitchFamily="18" charset="0"/>
                        </a:rPr>
                        <a:t>Alpha</a:t>
                      </a:r>
                      <a:r>
                        <a:rPr kumimoji="1" lang="ja-JP" altLang="en-US" sz="2800" dirty="0">
                          <a:latin typeface="Amasis MT Pro Black" panose="02040A04050005020304" pitchFamily="18" charset="0"/>
                        </a:rPr>
                        <a:t>シリーズ</a:t>
                      </a:r>
                    </a:p>
                  </a:txBody>
                  <a:tcPr anchor="ctr">
                    <a:solidFill>
                      <a:schemeClr val="accent2">
                        <a:lumMod val="75000"/>
                      </a:schemeClr>
                    </a:solidFill>
                  </a:tcPr>
                </a:tc>
                <a:tc>
                  <a:txBody>
                    <a:bodyPr/>
                    <a:lstStyle/>
                    <a:p>
                      <a:pPr algn="ctr"/>
                      <a:r>
                        <a:rPr kumimoji="1" lang="ja-JP" altLang="en-US" sz="2800" dirty="0">
                          <a:latin typeface="Amasis MT Pro Black" panose="02040A04050005020304" pitchFamily="18" charset="0"/>
                        </a:rPr>
                        <a:t>概要</a:t>
                      </a:r>
                    </a:p>
                  </a:txBody>
                  <a:tcPr>
                    <a:solidFill>
                      <a:schemeClr val="accent5">
                        <a:lumMod val="75000"/>
                      </a:schemeClr>
                    </a:solidFill>
                  </a:tcPr>
                </a:tc>
                <a:extLst>
                  <a:ext uri="{0D108BD9-81ED-4DB2-BD59-A6C34878D82A}">
                    <a16:rowId xmlns:a16="http://schemas.microsoft.com/office/drawing/2014/main" val="1007552501"/>
                  </a:ext>
                </a:extLst>
              </a:tr>
              <a:tr h="704170">
                <a:tc>
                  <a:txBody>
                    <a:bodyPr/>
                    <a:lstStyle/>
                    <a:p>
                      <a:pPr algn="ct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AlphaGo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bg1">
                        <a:lumMod val="95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囲碁　２０１７年</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5</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月、チャンピオンに勝利</a:t>
                      </a:r>
                    </a:p>
                  </a:txBody>
                  <a:tcPr anchor="ctr">
                    <a:solidFill>
                      <a:schemeClr val="tx1">
                        <a:lumMod val="85000"/>
                        <a:lumOff val="15000"/>
                      </a:schemeClr>
                    </a:solidFill>
                  </a:tcPr>
                </a:tc>
                <a:extLst>
                  <a:ext uri="{0D108BD9-81ED-4DB2-BD59-A6C34878D82A}">
                    <a16:rowId xmlns:a16="http://schemas.microsoft.com/office/drawing/2014/main" val="425997392"/>
                  </a:ext>
                </a:extLst>
              </a:tr>
              <a:tr h="704170">
                <a:tc>
                  <a:txBody>
                    <a:bodyPr/>
                    <a:lstStyle/>
                    <a:p>
                      <a:pPr algn="ct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AlphaGo 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4">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自己学習型・囲碁　</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AlphaGo</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に</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100</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勝</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0</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敗</a:t>
                      </a:r>
                    </a:p>
                  </a:txBody>
                  <a:tcPr anchor="ctr">
                    <a:solidFill>
                      <a:schemeClr val="tx1">
                        <a:lumMod val="85000"/>
                        <a:lumOff val="15000"/>
                      </a:schemeClr>
                    </a:solidFill>
                  </a:tcPr>
                </a:tc>
                <a:extLst>
                  <a:ext uri="{0D108BD9-81ED-4DB2-BD59-A6C34878D82A}">
                    <a16:rowId xmlns:a16="http://schemas.microsoft.com/office/drawing/2014/main" val="331844640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2">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囲碁、将棋、チェス　</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AlphaGo Zero</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に勝利</a:t>
                      </a:r>
                    </a:p>
                  </a:txBody>
                  <a:tcPr anchor="ctr">
                    <a:solidFill>
                      <a:schemeClr val="tx1">
                        <a:lumMod val="85000"/>
                        <a:lumOff val="15000"/>
                      </a:schemeClr>
                    </a:solidFill>
                  </a:tcPr>
                </a:tc>
                <a:extLst>
                  <a:ext uri="{0D108BD9-81ED-4DB2-BD59-A6C34878D82A}">
                    <a16:rowId xmlns:a16="http://schemas.microsoft.com/office/drawing/2014/main" val="363022378"/>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AlphaFold</a:t>
                      </a: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 </a:t>
                      </a:r>
                      <a:r>
                        <a:rPr kumimoji="1" lang="en-US" altLang="ja-JP" sz="2800" dirty="0">
                          <a:solidFill>
                            <a:srgbClr val="C00000"/>
                          </a:solidFill>
                          <a:effectLst>
                            <a:outerShdw blurRad="38100" dist="38100" dir="2700000" algn="tl">
                              <a:srgbClr val="000000">
                                <a:alpha val="43137"/>
                              </a:srgbClr>
                            </a:outerShdw>
                          </a:effectLst>
                          <a:latin typeface="Amasis MT Pro Black" panose="02040A04050005020304" pitchFamily="18" charset="0"/>
                        </a:rPr>
                        <a:t>Ver2</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3">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タンパク質の遺伝子配列から立体構造予測</a:t>
                      </a:r>
                    </a:p>
                  </a:txBody>
                  <a:tcPr anchor="ctr">
                    <a:solidFill>
                      <a:schemeClr val="tx1">
                        <a:lumMod val="85000"/>
                        <a:lumOff val="15000"/>
                      </a:schemeClr>
                    </a:solidFill>
                  </a:tcPr>
                </a:tc>
                <a:extLst>
                  <a:ext uri="{0D108BD9-81ED-4DB2-BD59-A6C34878D82A}">
                    <a16:rowId xmlns:a16="http://schemas.microsoft.com/office/drawing/2014/main" val="3425128828"/>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AlphaStar</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4">
                        <a:lumMod val="40000"/>
                        <a:lumOff val="60000"/>
                      </a:schemeClr>
                    </a:solidFill>
                  </a:tcPr>
                </a:tc>
                <a:tc>
                  <a:txBody>
                    <a:bodyPr/>
                    <a:lstStyle/>
                    <a:p>
                      <a:r>
                        <a:rPr kumimoji="1" lang="ja-JP" altLang="en-US" sz="2700" b="0" i="0" kern="1200" dirty="0">
                          <a:solidFill>
                            <a:schemeClr val="lt1"/>
                          </a:solidFill>
                          <a:effectLst/>
                          <a:latin typeface="BIZ UDPゴシック" panose="020B0400000000000000" pitchFamily="50" charset="-128"/>
                          <a:ea typeface="BIZ UDPゴシック" panose="020B0400000000000000" pitchFamily="50" charset="-128"/>
                          <a:cs typeface="+mn-cs"/>
                        </a:rPr>
                        <a:t>リアルタイムストラテジーゲーム「ＳｔａｒＣｒａｆｔ</a:t>
                      </a:r>
                      <a:r>
                        <a:rPr kumimoji="1" lang="en-US" altLang="ja-JP" sz="2700" b="0" i="0" kern="1200" dirty="0">
                          <a:solidFill>
                            <a:schemeClr val="lt1"/>
                          </a:solidFill>
                          <a:effectLst/>
                          <a:latin typeface="BIZ UDPゴシック" panose="020B0400000000000000" pitchFamily="50" charset="-128"/>
                          <a:ea typeface="BIZ UDPゴシック" panose="020B0400000000000000" pitchFamily="50" charset="-128"/>
                          <a:cs typeface="+mn-cs"/>
                        </a:rPr>
                        <a:t>Ⅱ</a:t>
                      </a:r>
                      <a:r>
                        <a:rPr kumimoji="1" lang="ja-JP" altLang="en-US" sz="2700" b="0" i="0" kern="1200" dirty="0">
                          <a:solidFill>
                            <a:schemeClr val="lt1"/>
                          </a:solidFill>
                          <a:effectLst/>
                          <a:latin typeface="BIZ UDPゴシック" panose="020B0400000000000000" pitchFamily="50" charset="-128"/>
                          <a:ea typeface="BIZ UDPゴシック" panose="020B0400000000000000" pitchFamily="50" charset="-128"/>
                          <a:cs typeface="+mn-cs"/>
                        </a:rPr>
                        <a:t>」攻略</a:t>
                      </a:r>
                      <a:endParaRPr kumimoji="1" lang="ja-JP" altLang="en-US" sz="2700" b="0" dirty="0">
                        <a:solidFill>
                          <a:schemeClr val="bg1"/>
                        </a:solidFill>
                        <a:latin typeface="BIZ UDPゴシック" panose="020B0400000000000000" pitchFamily="50" charset="-128"/>
                        <a:ea typeface="BIZ UDPゴシック" panose="020B0400000000000000" pitchFamily="50" charset="-128"/>
                      </a:endParaRPr>
                    </a:p>
                  </a:txBody>
                  <a:tcPr anchor="ctr">
                    <a:solidFill>
                      <a:schemeClr val="tx1">
                        <a:lumMod val="85000"/>
                        <a:lumOff val="15000"/>
                      </a:schemeClr>
                    </a:solidFill>
                  </a:tcPr>
                </a:tc>
                <a:extLst>
                  <a:ext uri="{0D108BD9-81ED-4DB2-BD59-A6C34878D82A}">
                    <a16:rowId xmlns:a16="http://schemas.microsoft.com/office/drawing/2014/main" val="337776484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MuZero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5">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予備知識ゼロでゲームをマスター</a:t>
                      </a:r>
                    </a:p>
                  </a:txBody>
                  <a:tcPr anchor="ctr">
                    <a:solidFill>
                      <a:schemeClr val="tx1">
                        <a:lumMod val="85000"/>
                        <a:lumOff val="15000"/>
                      </a:schemeClr>
                    </a:solidFill>
                  </a:tcPr>
                </a:tc>
                <a:extLst>
                  <a:ext uri="{0D108BD9-81ED-4DB2-BD59-A6C34878D82A}">
                    <a16:rowId xmlns:a16="http://schemas.microsoft.com/office/drawing/2014/main" val="191607516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AlphaTensor</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6">
                        <a:lumMod val="40000"/>
                        <a:lumOff val="6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アルゴリズム作成</a:t>
                      </a:r>
                    </a:p>
                  </a:txBody>
                  <a:tcPr anchor="ctr">
                    <a:solidFill>
                      <a:schemeClr val="tx1">
                        <a:lumMod val="85000"/>
                        <a:lumOff val="15000"/>
                      </a:schemeClr>
                    </a:solidFill>
                  </a:tcPr>
                </a:tc>
                <a:extLst>
                  <a:ext uri="{0D108BD9-81ED-4DB2-BD59-A6C34878D82A}">
                    <a16:rowId xmlns:a16="http://schemas.microsoft.com/office/drawing/2014/main" val="2136461943"/>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AlphaCode</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6">
                        <a:lumMod val="20000"/>
                        <a:lumOff val="80000"/>
                      </a:schemeClr>
                    </a:solidFill>
                  </a:tcPr>
                </a:tc>
                <a:tc>
                  <a:txBody>
                    <a:bodyPr/>
                    <a:lstStyle/>
                    <a:p>
                      <a:r>
                        <a:rPr kumimoji="1" lang="ja-JP" altLang="en-US" sz="2200" b="0" dirty="0">
                          <a:solidFill>
                            <a:schemeClr val="bg1"/>
                          </a:solidFill>
                          <a:latin typeface="BIZ UDPゴシック" panose="020B0400000000000000" pitchFamily="50" charset="-128"/>
                          <a:ea typeface="BIZ UDPゴシック" panose="020B0400000000000000" pitchFamily="50" charset="-128"/>
                        </a:rPr>
                        <a:t>プログラミング生成　２０２２年</a:t>
                      </a:r>
                      <a:r>
                        <a:rPr kumimoji="1" lang="en-US" altLang="ja-JP" sz="2200" b="0" dirty="0">
                          <a:solidFill>
                            <a:schemeClr val="bg1"/>
                          </a:solidFill>
                          <a:latin typeface="BIZ UDPゴシック" panose="020B0400000000000000" pitchFamily="50" charset="-128"/>
                          <a:ea typeface="BIZ UDPゴシック" panose="020B0400000000000000" pitchFamily="50" charset="-128"/>
                        </a:rPr>
                        <a:t>2</a:t>
                      </a:r>
                      <a:r>
                        <a:rPr kumimoji="1" lang="ja-JP" altLang="en-US" sz="2200" b="0" dirty="0">
                          <a:solidFill>
                            <a:schemeClr val="bg1"/>
                          </a:solidFill>
                          <a:latin typeface="BIZ UDPゴシック" panose="020B0400000000000000" pitchFamily="50" charset="-128"/>
                          <a:ea typeface="BIZ UDPゴシック" panose="020B0400000000000000" pitchFamily="50" charset="-128"/>
                        </a:rPr>
                        <a:t>月プログラミングコンテスト参加</a:t>
                      </a:r>
                    </a:p>
                  </a:txBody>
                  <a:tcPr anchor="ctr">
                    <a:solidFill>
                      <a:schemeClr val="tx1">
                        <a:lumMod val="85000"/>
                        <a:lumOff val="15000"/>
                      </a:schemeClr>
                    </a:solidFill>
                  </a:tcPr>
                </a:tc>
                <a:extLst>
                  <a:ext uri="{0D108BD9-81ED-4DB2-BD59-A6C34878D82A}">
                    <a16:rowId xmlns:a16="http://schemas.microsoft.com/office/drawing/2014/main" val="729669490"/>
                  </a:ext>
                </a:extLst>
              </a:tr>
              <a:tr h="704170">
                <a:tc>
                  <a:txBody>
                    <a:bodyPr/>
                    <a:lstStyle/>
                    <a:p>
                      <a:pPr algn="ctr"/>
                      <a:r>
                        <a:rPr kumimoji="1" lang="en-US" altLang="ja-JP" sz="3600" dirty="0">
                          <a:solidFill>
                            <a:srgbClr val="C00000"/>
                          </a:solidFill>
                          <a:effectLst>
                            <a:outerShdw blurRad="38100" dist="38100" dir="2700000" algn="tl">
                              <a:srgbClr val="000000">
                                <a:alpha val="43137"/>
                              </a:srgbClr>
                            </a:outerShdw>
                          </a:effectLst>
                          <a:latin typeface="Amasis MT Pro Black" panose="02040A04050005020304" pitchFamily="18" charset="0"/>
                        </a:rPr>
                        <a:t>AlphaMissense</a:t>
                      </a:r>
                      <a:endParaRPr kumimoji="1" lang="ja-JP" altLang="en-US" sz="36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bg2">
                        <a:lumMod val="90000"/>
                      </a:schemeClr>
                    </a:solidFill>
                  </a:tcPr>
                </a:tc>
                <a:tc>
                  <a:txBody>
                    <a:bodyPr/>
                    <a:lstStyle/>
                    <a:p>
                      <a:pPr defTabSz="919163"/>
                      <a:r>
                        <a:rPr kumimoji="1" lang="ja-JP" altLang="en-US" sz="3200" b="0" dirty="0">
                          <a:solidFill>
                            <a:schemeClr val="bg1"/>
                          </a:solidFill>
                          <a:latin typeface="BIZ UDPゴシック" panose="020B0400000000000000" pitchFamily="50" charset="-128"/>
                          <a:ea typeface="BIZ UDPゴシック" panose="020B0400000000000000" pitchFamily="50" charset="-128"/>
                        </a:rPr>
                        <a:t>ミセンス変異から発症しうる疾病を予測</a:t>
                      </a:r>
                    </a:p>
                  </a:txBody>
                  <a:tcPr anchor="ctr">
                    <a:solidFill>
                      <a:schemeClr val="tx1">
                        <a:lumMod val="85000"/>
                        <a:lumOff val="15000"/>
                      </a:schemeClr>
                    </a:solidFill>
                  </a:tcPr>
                </a:tc>
                <a:extLst>
                  <a:ext uri="{0D108BD9-81ED-4DB2-BD59-A6C34878D82A}">
                    <a16:rowId xmlns:a16="http://schemas.microsoft.com/office/drawing/2014/main" val="1348322994"/>
                  </a:ext>
                </a:extLst>
              </a:tr>
            </a:tbl>
          </a:graphicData>
        </a:graphic>
      </p:graphicFrame>
    </p:spTree>
    <p:extLst>
      <p:ext uri="{BB962C8B-B14F-4D97-AF65-F5344CB8AC3E}">
        <p14:creationId xmlns:p14="http://schemas.microsoft.com/office/powerpoint/2010/main" val="49886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192000" cy="6857999"/>
            <a:chOff x="-6081" y="-1"/>
            <a:chExt cx="8999538" cy="5400675"/>
          </a:xfrm>
          <a:solidFill>
            <a:schemeClr val="accent5">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20871" y="428079"/>
              <a:ext cx="8972586" cy="4544514"/>
            </a:xfrm>
            <a:prstGeom prst="rect">
              <a:avLst/>
            </a:prstGeom>
            <a:grpFill/>
            <a:effectLst/>
          </p:spPr>
          <p:txBody>
            <a:bodyPr wrap="square" rtlCol="0">
              <a:spAutoFit/>
            </a:bodyPr>
            <a:lstStyle/>
            <a:p>
              <a:pPr algn="ctr"/>
              <a:r>
                <a:rPr lang="ja-JP" altLang="en-US" sz="88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お昼休みの</a:t>
              </a:r>
              <a:r>
                <a:rPr lang="en-US" altLang="ja-JP" sz="115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30</a:t>
              </a:r>
              <a:r>
                <a:rPr lang="ja-JP" altLang="en-US" sz="115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分</a:t>
              </a:r>
              <a:endParaRPr lang="en-US" altLang="ja-JP" sz="88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8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お時間を頂きます。</a:t>
              </a:r>
              <a:endParaRPr lang="en-US" altLang="ja-JP" sz="8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endParaRPr lang="en-US" altLang="ja-JP" sz="48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肩の力を抜いて</a:t>
              </a:r>
              <a:r>
                <a:rPr lang="ja-JP" altLang="en-US" sz="6600" dirty="0">
                  <a:ln w="19050">
                    <a:solidFill>
                      <a:schemeClr val="bg1">
                        <a:lumMod val="95000"/>
                      </a:schemeClr>
                    </a:solidFill>
                  </a:ln>
                  <a:solidFill>
                    <a:srgbClr val="FFC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ゆるり</a:t>
              </a: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と</a:t>
              </a:r>
              <a:endParaRPr lang="en-US" altLang="ja-JP"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お聴きください～</a:t>
              </a:r>
            </a:p>
          </p:txBody>
        </p:sp>
      </p:grpSp>
    </p:spTree>
    <p:extLst>
      <p:ext uri="{BB962C8B-B14F-4D97-AF65-F5344CB8AC3E}">
        <p14:creationId xmlns:p14="http://schemas.microsoft.com/office/powerpoint/2010/main" val="145363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AlphaMissense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5122" name="Picture 2">
            <a:extLst>
              <a:ext uri="{FF2B5EF4-FFF2-40B4-BE49-F238E27FC236}">
                <a16:creationId xmlns:a16="http://schemas.microsoft.com/office/drawing/2014/main" id="{11A8F938-E33D-ED79-8D7A-A07DED1EA1B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4106" y="543486"/>
            <a:ext cx="10972800" cy="616934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8D2017F-798B-2D70-FA7E-61720DBF0DE9}"/>
              </a:ext>
            </a:extLst>
          </p:cNvPr>
          <p:cNvSpPr txBox="1"/>
          <p:nvPr/>
        </p:nvSpPr>
        <p:spPr>
          <a:xfrm>
            <a:off x="5649362" y="6066498"/>
            <a:ext cx="6294422" cy="646331"/>
          </a:xfrm>
          <a:prstGeom prst="rect">
            <a:avLst/>
          </a:prstGeom>
          <a:noFill/>
        </p:spPr>
        <p:txBody>
          <a:bodyPr wrap="square">
            <a:spAutoFit/>
          </a:bodyPr>
          <a:lstStyle/>
          <a:p>
            <a:r>
              <a:rPr lang="en-US" altLang="ja-JP" b="0" i="0" dirty="0">
                <a:solidFill>
                  <a:srgbClr val="333333"/>
                </a:solidFill>
                <a:effectLst/>
                <a:latin typeface="BIZ UDPゴシック" panose="020B0400000000000000" pitchFamily="50" charset="-128"/>
                <a:ea typeface="BIZ UDPゴシック" panose="020B0400000000000000" pitchFamily="50" charset="-128"/>
              </a:rPr>
              <a:t>Google DeepMind</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AlphaMissense</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は、ミスセンス変異を分析して病気の原因になる可能性を予測する</a:t>
            </a:r>
            <a:r>
              <a:rPr lang="en-US" altLang="ja-JP" b="0" i="0" dirty="0">
                <a:solidFill>
                  <a:srgbClr val="333333"/>
                </a:solidFill>
                <a:effectLst/>
                <a:latin typeface="BIZ UDPゴシック" panose="020B0400000000000000" pitchFamily="50" charset="-128"/>
                <a:ea typeface="BIZ UDPゴシック" panose="020B0400000000000000" pitchFamily="50" charset="-128"/>
              </a:rPr>
              <a:t>AI</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ツール</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00669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ハサビス：</a:t>
            </a:r>
            <a:r>
              <a:rPr kumimoji="1" lang="en-US" altLang="ja-JP" sz="2400" b="1" dirty="0">
                <a:latin typeface="BIZ UDPゴシック" panose="020B0400000000000000" pitchFamily="50" charset="-128"/>
                <a:ea typeface="BIZ UDPゴシック" panose="020B0400000000000000" pitchFamily="50" charset="-128"/>
              </a:rPr>
              <a:t>Isomorphic Labs</a:t>
            </a:r>
            <a:r>
              <a:rPr kumimoji="1" lang="ja-JP" altLang="en-US" sz="2400" b="1" dirty="0">
                <a:latin typeface="BIZ UDPゴシック" panose="020B0400000000000000" pitchFamily="50" charset="-128"/>
                <a:ea typeface="BIZ UDPゴシック" panose="020B0400000000000000" pitchFamily="50" charset="-128"/>
              </a:rPr>
              <a:t>＠創薬を設立</a:t>
            </a:r>
          </a:p>
        </p:txBody>
      </p:sp>
      <p:pic>
        <p:nvPicPr>
          <p:cNvPr id="14" name="図 13">
            <a:extLst>
              <a:ext uri="{FF2B5EF4-FFF2-40B4-BE49-F238E27FC236}">
                <a16:creationId xmlns:a16="http://schemas.microsoft.com/office/drawing/2014/main" id="{F8A48D2C-4B03-3731-A688-0BE64C849373}"/>
              </a:ext>
            </a:extLst>
          </p:cNvPr>
          <p:cNvPicPr>
            <a:picLocks noChangeAspect="1"/>
          </p:cNvPicPr>
          <p:nvPr/>
        </p:nvPicPr>
        <p:blipFill>
          <a:blip r:embed="rId2"/>
          <a:stretch>
            <a:fillRect/>
          </a:stretch>
        </p:blipFill>
        <p:spPr>
          <a:xfrm>
            <a:off x="0" y="463970"/>
            <a:ext cx="9079969" cy="6375854"/>
          </a:xfrm>
          <a:prstGeom prst="rect">
            <a:avLst/>
          </a:prstGeom>
        </p:spPr>
      </p:pic>
      <p:sp>
        <p:nvSpPr>
          <p:cNvPr id="16" name="テキスト ボックス 15">
            <a:extLst>
              <a:ext uri="{FF2B5EF4-FFF2-40B4-BE49-F238E27FC236}">
                <a16:creationId xmlns:a16="http://schemas.microsoft.com/office/drawing/2014/main" id="{60DA9879-4C1B-3B29-0A45-5BD99CA48E19}"/>
              </a:ext>
            </a:extLst>
          </p:cNvPr>
          <p:cNvSpPr txBox="1"/>
          <p:nvPr/>
        </p:nvSpPr>
        <p:spPr>
          <a:xfrm rot="19434398">
            <a:off x="19093" y="3467231"/>
            <a:ext cx="4500412" cy="369332"/>
          </a:xfrm>
          <a:prstGeom prst="rect">
            <a:avLst/>
          </a:prstGeom>
          <a:noFill/>
        </p:spPr>
        <p:txBody>
          <a:bodyPr wrap="square">
            <a:spAutoFit/>
          </a:bodyPr>
          <a:lstStyle/>
          <a:p>
            <a:pPr algn="ctr"/>
            <a:r>
              <a:rPr lang="en-US" altLang="ja-JP" dirty="0">
                <a:solidFill>
                  <a:srgbClr val="C00000"/>
                </a:solidFill>
                <a:latin typeface="Cooper Black" panose="0208090404030B020404" pitchFamily="18" charset="0"/>
              </a:rPr>
              <a:t>https://www.isomorphiclabs.com/</a:t>
            </a:r>
            <a:endParaRPr lang="ja-JP" altLang="en-US" dirty="0">
              <a:solidFill>
                <a:srgbClr val="C00000"/>
              </a:solidFill>
              <a:latin typeface="Cooper Black" panose="0208090404030B020404" pitchFamily="18" charset="0"/>
            </a:endParaRPr>
          </a:p>
        </p:txBody>
      </p:sp>
      <p:pic>
        <p:nvPicPr>
          <p:cNvPr id="2050" name="Picture 2">
            <a:extLst>
              <a:ext uri="{FF2B5EF4-FFF2-40B4-BE49-F238E27FC236}">
                <a16:creationId xmlns:a16="http://schemas.microsoft.com/office/drawing/2014/main" id="{542C6CBF-8545-84C4-99AF-2425E32E6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499" y="1503215"/>
            <a:ext cx="4451289" cy="495224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FAB6C74-AF0A-83D0-4A7B-BA527D7E7EFD}"/>
              </a:ext>
            </a:extLst>
          </p:cNvPr>
          <p:cNvSpPr txBox="1"/>
          <p:nvPr/>
        </p:nvSpPr>
        <p:spPr>
          <a:xfrm>
            <a:off x="9209616" y="1272383"/>
            <a:ext cx="2982384" cy="338554"/>
          </a:xfrm>
          <a:prstGeom prst="rect">
            <a:avLst/>
          </a:prstGeom>
          <a:noFill/>
        </p:spPr>
        <p:txBody>
          <a:bodyPr wrap="square">
            <a:spAutoFit/>
          </a:bodyPr>
          <a:lstStyle/>
          <a:p>
            <a:r>
              <a:rPr lang="en-US" altLang="ja-JP" sz="800" dirty="0">
                <a:latin typeface="BIZ UDPゴシック" panose="020B0400000000000000" pitchFamily="50" charset="-128"/>
                <a:ea typeface="BIZ UDPゴシック" panose="020B0400000000000000" pitchFamily="50" charset="-128"/>
              </a:rPr>
              <a:t>https://laskerfoundation.org/wp-content/uploads/2023/09/2023-basic-01.png</a:t>
            </a:r>
            <a:endParaRPr lang="ja-JP" altLang="en-US" sz="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18751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RNA</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構造予測</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3" name="Picture 4">
            <a:extLst>
              <a:ext uri="{FF2B5EF4-FFF2-40B4-BE49-F238E27FC236}">
                <a16:creationId xmlns:a16="http://schemas.microsoft.com/office/drawing/2014/main" id="{692C26FE-5129-7A0C-B63B-26A759289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16" y="494198"/>
            <a:ext cx="10747863" cy="6318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57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BE5ED41-E163-2579-FC91-2EE00D380A95}"/>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広がる</a:t>
            </a:r>
            <a:r>
              <a:rPr kumimoji="1" lang="en-US" altLang="ja-JP" sz="2400" b="1" dirty="0">
                <a:latin typeface="BIZ UDPゴシック" panose="020B0400000000000000" pitchFamily="50" charset="-128"/>
                <a:ea typeface="BIZ UDPゴシック" panose="020B0400000000000000" pitchFamily="50" charset="-128"/>
              </a:rPr>
              <a:t>Transformer</a:t>
            </a:r>
            <a:r>
              <a:rPr kumimoji="1" lang="ja-JP" altLang="en-US" sz="2400" b="1" dirty="0">
                <a:latin typeface="BIZ UDPゴシック" panose="020B0400000000000000" pitchFamily="50" charset="-128"/>
                <a:ea typeface="BIZ UDPゴシック" panose="020B0400000000000000" pitchFamily="50" charset="-128"/>
              </a:rPr>
              <a:t>の利用</a:t>
            </a:r>
          </a:p>
        </p:txBody>
      </p:sp>
      <p:graphicFrame>
        <p:nvGraphicFramePr>
          <p:cNvPr id="4" name="表 2">
            <a:extLst>
              <a:ext uri="{FF2B5EF4-FFF2-40B4-BE49-F238E27FC236}">
                <a16:creationId xmlns:a16="http://schemas.microsoft.com/office/drawing/2014/main" id="{5233715B-323C-4CE3-FD91-936DB06F27A9}"/>
              </a:ext>
            </a:extLst>
          </p:cNvPr>
          <p:cNvGraphicFramePr>
            <a:graphicFrameLocks noGrp="1"/>
          </p:cNvGraphicFramePr>
          <p:nvPr>
            <p:extLst>
              <p:ext uri="{D42A27DB-BD31-4B8C-83A1-F6EECF244321}">
                <p14:modId xmlns:p14="http://schemas.microsoft.com/office/powerpoint/2010/main" val="1526781736"/>
              </p:ext>
            </p:extLst>
          </p:nvPr>
        </p:nvGraphicFramePr>
        <p:xfrm>
          <a:off x="87702" y="725156"/>
          <a:ext cx="12016595" cy="5674360"/>
        </p:xfrm>
        <a:graphic>
          <a:graphicData uri="http://schemas.openxmlformats.org/drawingml/2006/table">
            <a:tbl>
              <a:tblPr firstRow="1" bandRow="1">
                <a:tableStyleId>{1FECB4D8-DB02-4DC6-A0A2-4F2EBAE1DC90}</a:tableStyleId>
              </a:tblPr>
              <a:tblGrid>
                <a:gridCol w="4005532">
                  <a:extLst>
                    <a:ext uri="{9D8B030D-6E8A-4147-A177-3AD203B41FA5}">
                      <a16:colId xmlns:a16="http://schemas.microsoft.com/office/drawing/2014/main" val="4168696778"/>
                    </a:ext>
                  </a:extLst>
                </a:gridCol>
                <a:gridCol w="5703132">
                  <a:extLst>
                    <a:ext uri="{9D8B030D-6E8A-4147-A177-3AD203B41FA5}">
                      <a16:colId xmlns:a16="http://schemas.microsoft.com/office/drawing/2014/main" val="2573834826"/>
                    </a:ext>
                  </a:extLst>
                </a:gridCol>
                <a:gridCol w="2307931">
                  <a:extLst>
                    <a:ext uri="{9D8B030D-6E8A-4147-A177-3AD203B41FA5}">
                      <a16:colId xmlns:a16="http://schemas.microsoft.com/office/drawing/2014/main" val="4046770540"/>
                    </a:ext>
                  </a:extLst>
                </a:gridCol>
              </a:tblGrid>
              <a:tr h="370840">
                <a:tc>
                  <a:txBody>
                    <a:bodyPr/>
                    <a:lstStyle/>
                    <a:p>
                      <a:pPr algn="ctr"/>
                      <a:r>
                        <a:rPr kumimoji="1" lang="ja-JP" altLang="en-US" sz="1600" b="1" dirty="0">
                          <a:solidFill>
                            <a:schemeClr val="tx1"/>
                          </a:solidFill>
                          <a:latin typeface="BIZ UDP明朝 Medium" panose="02020500000000000000" pitchFamily="18" charset="-128"/>
                          <a:ea typeface="BIZ UDP明朝 Medium" panose="02020500000000000000" pitchFamily="18" charset="-128"/>
                        </a:rPr>
                        <a:t>テーマ</a:t>
                      </a:r>
                    </a:p>
                  </a:txBody>
                  <a:tcPr anchor="ctr">
                    <a:solidFill>
                      <a:schemeClr val="accent1">
                        <a:lumMod val="40000"/>
                        <a:lumOff val="60000"/>
                      </a:schemeClr>
                    </a:solidFill>
                  </a:tcPr>
                </a:tc>
                <a:tc>
                  <a:txBody>
                    <a:bodyPr/>
                    <a:lstStyle/>
                    <a:p>
                      <a:pPr algn="ctr"/>
                      <a:r>
                        <a:rPr kumimoji="1" lang="ja-JP" altLang="en-US" sz="1600" b="1" dirty="0">
                          <a:solidFill>
                            <a:schemeClr val="tx1"/>
                          </a:solidFill>
                          <a:latin typeface="BIZ UDP明朝 Medium" panose="02020500000000000000" pitchFamily="18" charset="-128"/>
                          <a:ea typeface="BIZ UDP明朝 Medium" panose="02020500000000000000" pitchFamily="18" charset="-128"/>
                        </a:rPr>
                        <a:t>概要</a:t>
                      </a:r>
                    </a:p>
                  </a:txBody>
                  <a:tcPr anchor="ctr">
                    <a:solidFill>
                      <a:schemeClr val="accent1">
                        <a:lumMod val="40000"/>
                        <a:lumOff val="60000"/>
                      </a:schemeClr>
                    </a:solidFill>
                  </a:tcPr>
                </a:tc>
                <a:tc>
                  <a:txBody>
                    <a:bodyPr/>
                    <a:lstStyle/>
                    <a:p>
                      <a:pPr algn="ctr"/>
                      <a:r>
                        <a:rPr kumimoji="1" lang="ja-JP" altLang="en-US" sz="1600" b="1" dirty="0">
                          <a:solidFill>
                            <a:schemeClr val="tx1"/>
                          </a:solidFill>
                          <a:latin typeface="BIZ UDP明朝 Medium" panose="02020500000000000000" pitchFamily="18" charset="-128"/>
                          <a:ea typeface="BIZ UDP明朝 Medium" panose="02020500000000000000" pitchFamily="18" charset="-128"/>
                        </a:rPr>
                        <a:t>組織</a:t>
                      </a:r>
                    </a:p>
                  </a:txBody>
                  <a:tcPr anchor="ctr">
                    <a:solidFill>
                      <a:schemeClr val="accent1">
                        <a:lumMod val="40000"/>
                        <a:lumOff val="60000"/>
                      </a:schemeClr>
                    </a:solidFill>
                  </a:tcPr>
                </a:tc>
                <a:extLst>
                  <a:ext uri="{0D108BD9-81ED-4DB2-BD59-A6C34878D82A}">
                    <a16:rowId xmlns:a16="http://schemas.microsoft.com/office/drawing/2014/main" val="2195550822"/>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特発性肺線維症治療の前臨床新薬候補</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・新しい疾患ターゲットに対する</a:t>
                      </a:r>
                      <a:r>
                        <a:rPr kumimoji="1" lang="en-US" altLang="ja-JP" sz="1400" b="0" dirty="0">
                          <a:latin typeface="Amasis MT Pro Black" panose="02040A04050005020304" pitchFamily="18" charset="0"/>
                          <a:ea typeface="BIZ UDP明朝 Medium" panose="02020500000000000000" pitchFamily="18" charset="-128"/>
                        </a:rPr>
                        <a:t>Transformer</a:t>
                      </a:r>
                      <a:r>
                        <a:rPr kumimoji="1" lang="ja-JP" altLang="en-US" sz="1400" b="0" dirty="0">
                          <a:latin typeface="Amasis MT Pro Black" panose="02040A04050005020304" pitchFamily="18" charset="0"/>
                          <a:ea typeface="BIZ UDP明朝 Medium" panose="02020500000000000000" pitchFamily="18" charset="-128"/>
                        </a:rPr>
                        <a:t>による分子設計</a:t>
                      </a:r>
                      <a:endParaRPr kumimoji="1" lang="en-US" altLang="ja-JP" sz="1400" b="0" dirty="0">
                        <a:latin typeface="Amasis MT Pro Black" panose="02040A04050005020304" pitchFamily="18" charset="0"/>
                        <a:ea typeface="BIZ UDP明朝 Medium" panose="02020500000000000000" pitchFamily="18" charset="-128"/>
                      </a:endParaRPr>
                    </a:p>
                    <a:p>
                      <a:r>
                        <a:rPr kumimoji="1" lang="ja-JP" altLang="en-US" sz="1400" b="0" dirty="0">
                          <a:latin typeface="Amasis MT Pro Black" panose="02040A04050005020304" pitchFamily="18" charset="0"/>
                          <a:ea typeface="BIZ UDP明朝 Medium" panose="02020500000000000000" pitchFamily="18" charset="-128"/>
                        </a:rPr>
                        <a:t>・ターゲット仮説から前臨床候補の特定まで</a:t>
                      </a:r>
                      <a:r>
                        <a:rPr kumimoji="1" lang="en-US" altLang="ja-JP" sz="1400" b="0" dirty="0">
                          <a:latin typeface="Amasis MT Pro Black" panose="02040A04050005020304" pitchFamily="18" charset="0"/>
                          <a:ea typeface="BIZ UDP明朝 Medium" panose="02020500000000000000" pitchFamily="18" charset="-128"/>
                        </a:rPr>
                        <a:t>18</a:t>
                      </a:r>
                      <a:r>
                        <a:rPr kumimoji="1" lang="ja-JP" altLang="en-US" sz="1400" b="0" dirty="0">
                          <a:latin typeface="Amasis MT Pro Black" panose="02040A04050005020304" pitchFamily="18" charset="0"/>
                          <a:ea typeface="BIZ UDP明朝 Medium" panose="02020500000000000000" pitchFamily="18" charset="-128"/>
                        </a:rPr>
                        <a:t>カ月、コスト</a:t>
                      </a:r>
                      <a:r>
                        <a:rPr kumimoji="1" lang="en-US" altLang="ja-JP" sz="1400" b="0" dirty="0">
                          <a:latin typeface="Amasis MT Pro Black" panose="02040A04050005020304" pitchFamily="18" charset="0"/>
                          <a:ea typeface="BIZ UDP明朝 Medium" panose="02020500000000000000" pitchFamily="18" charset="-128"/>
                        </a:rPr>
                        <a:t>200</a:t>
                      </a:r>
                      <a:r>
                        <a:rPr kumimoji="1" lang="ja-JP" altLang="en-US" sz="1400" b="0" dirty="0">
                          <a:latin typeface="Amasis MT Pro Black" panose="02040A04050005020304" pitchFamily="18" charset="0"/>
                          <a:ea typeface="BIZ UDP明朝 Medium" panose="02020500000000000000" pitchFamily="18" charset="-128"/>
                        </a:rPr>
                        <a:t>万ドル以下</a:t>
                      </a:r>
                    </a:p>
                  </a:txBody>
                  <a:tcPr anchor="ctr"/>
                </a:tc>
                <a:tc>
                  <a:txBody>
                    <a:bodyPr/>
                    <a:lstStyle/>
                    <a:p>
                      <a:pPr algn="ctr"/>
                      <a:r>
                        <a:rPr kumimoji="1" lang="en-US" altLang="ja-JP" sz="1400" b="0" dirty="0" err="1">
                          <a:latin typeface="Amasis MT Pro Black" panose="02040A04050005020304" pitchFamily="18" charset="0"/>
                          <a:ea typeface="BIZ UDP明朝 Medium" panose="02020500000000000000" pitchFamily="18" charset="-128"/>
                        </a:rPr>
                        <a:t>Insilico</a:t>
                      </a:r>
                      <a:r>
                        <a:rPr kumimoji="1" lang="en-US" altLang="ja-JP" sz="1400" b="0" dirty="0">
                          <a:latin typeface="Amasis MT Pro Black" panose="02040A04050005020304" pitchFamily="18" charset="0"/>
                          <a:ea typeface="BIZ UDP明朝 Medium" panose="02020500000000000000" pitchFamily="18" charset="-128"/>
                        </a:rPr>
                        <a:t> Medicine</a:t>
                      </a:r>
                      <a:r>
                        <a:rPr kumimoji="1" lang="ja-JP" altLang="en-US" sz="1400" b="0" dirty="0">
                          <a:latin typeface="Amasis MT Pro Black" panose="02040A04050005020304" pitchFamily="18" charset="0"/>
                          <a:ea typeface="BIZ UDP明朝 Medium" panose="02020500000000000000" pitchFamily="18" charset="-128"/>
                        </a:rPr>
                        <a:t>社</a:t>
                      </a:r>
                    </a:p>
                  </a:txBody>
                  <a:tcPr anchor="ctr"/>
                </a:tc>
                <a:extLst>
                  <a:ext uri="{0D108BD9-81ED-4DB2-BD59-A6C34878D82A}">
                    <a16:rowId xmlns:a16="http://schemas.microsoft.com/office/drawing/2014/main" val="3808388299"/>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トレーニング済み生物医学研究モデルの構築</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複数研究機関、病院による、癌研究、臨床試験分析、生物医学データ（ゲノミクス、プロテオミクス、顕微鏡画像データ、計算化学、臨床イメージングなど）の融合</a:t>
                      </a:r>
                    </a:p>
                  </a:txBody>
                  <a:tcPr anchor="ctr"/>
                </a:tc>
                <a:tc>
                  <a:txBody>
                    <a:bodyPr/>
                    <a:lstStyle/>
                    <a:p>
                      <a:pPr algn="ctr"/>
                      <a:r>
                        <a:rPr kumimoji="1" lang="en-US" altLang="ja-JP" sz="1400" b="0" dirty="0">
                          <a:latin typeface="Amasis MT Pro Black" panose="02040A04050005020304" pitchFamily="18" charset="0"/>
                          <a:ea typeface="BIZ UDP明朝 Medium" panose="02020500000000000000" pitchFamily="18" charset="-128"/>
                        </a:rPr>
                        <a:t>Vyasa</a:t>
                      </a:r>
                      <a:r>
                        <a:rPr kumimoji="1" lang="ja-JP" altLang="en-US" sz="1400" b="0" dirty="0">
                          <a:latin typeface="Amasis MT Pro Black" panose="02040A04050005020304" pitchFamily="18" charset="0"/>
                          <a:ea typeface="BIZ UDP明朝 Medium" panose="02020500000000000000" pitchFamily="18" charset="-128"/>
                        </a:rPr>
                        <a:t>　</a:t>
                      </a:r>
                      <a:r>
                        <a:rPr kumimoji="1" lang="en-US" altLang="ja-JP" sz="1400" b="0" dirty="0">
                          <a:latin typeface="Amasis MT Pro Black" panose="02040A04050005020304" pitchFamily="18" charset="0"/>
                          <a:ea typeface="BIZ UDP明朝 Medium" panose="02020500000000000000" pitchFamily="18" charset="-128"/>
                        </a:rPr>
                        <a:t>Analytics</a:t>
                      </a:r>
                      <a:r>
                        <a:rPr kumimoji="1" lang="ja-JP" altLang="en-US" sz="1400" b="0" dirty="0">
                          <a:latin typeface="Amasis MT Pro Black" panose="02040A04050005020304" pitchFamily="18" charset="0"/>
                          <a:ea typeface="BIZ UDP明朝 Medium" panose="02020500000000000000" pitchFamily="18" charset="-128"/>
                        </a:rPr>
                        <a:t>社</a:t>
                      </a:r>
                    </a:p>
                  </a:txBody>
                  <a:tcPr anchor="ctr"/>
                </a:tc>
                <a:extLst>
                  <a:ext uri="{0D108BD9-81ED-4DB2-BD59-A6C34878D82A}">
                    <a16:rowId xmlns:a16="http://schemas.microsoft.com/office/drawing/2014/main" val="2212889457"/>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電子カルテ分析による</a:t>
                      </a:r>
                      <a:r>
                        <a:rPr kumimoji="1" lang="en-US" altLang="ja-JP" sz="1400" b="0" dirty="0">
                          <a:latin typeface="Amasis MT Pro Black" panose="02040A04050005020304" pitchFamily="18" charset="0"/>
                          <a:ea typeface="BIZ UDP明朝 Medium" panose="02020500000000000000" pitchFamily="18" charset="-128"/>
                        </a:rPr>
                        <a:t>Gator Tron</a:t>
                      </a:r>
                      <a:r>
                        <a:rPr kumimoji="1" lang="ja-JP" altLang="en-US" sz="1400" b="0" dirty="0">
                          <a:latin typeface="Amasis MT Pro Black" panose="02040A04050005020304" pitchFamily="18" charset="0"/>
                          <a:ea typeface="BIZ UDP明朝 Medium" panose="02020500000000000000" pitchFamily="18" charset="-128"/>
                        </a:rPr>
                        <a:t>モデルの構築</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a:t>
                      </a:r>
                      <a:r>
                        <a:rPr kumimoji="1" lang="en-US" altLang="ja-JP" sz="1400" b="0" dirty="0">
                          <a:latin typeface="Amasis MT Pro Black" panose="02040A04050005020304" pitchFamily="18" charset="0"/>
                          <a:ea typeface="BIZ UDP明朝 Medium" panose="02020500000000000000" pitchFamily="18" charset="-128"/>
                        </a:rPr>
                        <a:t>UF</a:t>
                      </a:r>
                      <a:r>
                        <a:rPr kumimoji="1" lang="ja-JP" altLang="en-US" sz="1400" b="0" dirty="0">
                          <a:latin typeface="Amasis MT Pro Black" panose="02040A04050005020304" pitchFamily="18" charset="0"/>
                          <a:ea typeface="BIZ UDP明朝 Medium" panose="02020500000000000000" pitchFamily="18" charset="-128"/>
                        </a:rPr>
                        <a:t> </a:t>
                      </a:r>
                      <a:r>
                        <a:rPr kumimoji="1" lang="en-US" altLang="ja-JP" sz="1400" b="0" dirty="0">
                          <a:latin typeface="Amasis MT Pro Black" panose="02040A04050005020304" pitchFamily="18" charset="0"/>
                          <a:ea typeface="BIZ UDP明朝 Medium" panose="02020500000000000000" pitchFamily="18" charset="-128"/>
                        </a:rPr>
                        <a:t>Health</a:t>
                      </a:r>
                      <a:r>
                        <a:rPr kumimoji="1" lang="ja-JP" altLang="en-US" sz="1400" b="0" dirty="0">
                          <a:latin typeface="Amasis MT Pro Black" panose="02040A04050005020304" pitchFamily="18" charset="0"/>
                          <a:ea typeface="BIZ UDP明朝 Medium" panose="02020500000000000000" pitchFamily="18" charset="-128"/>
                        </a:rPr>
                        <a:t>の電子カルテ（</a:t>
                      </a:r>
                      <a:r>
                        <a:rPr kumimoji="1" lang="en-US" altLang="ja-JP" sz="1400" b="0" dirty="0">
                          <a:latin typeface="Amasis MT Pro Black" panose="02040A04050005020304" pitchFamily="18" charset="0"/>
                          <a:ea typeface="BIZ UDP明朝 Medium" panose="02020500000000000000" pitchFamily="18" charset="-128"/>
                        </a:rPr>
                        <a:t>200</a:t>
                      </a:r>
                      <a:r>
                        <a:rPr kumimoji="1" lang="ja-JP" altLang="en-US" sz="1400" b="0" dirty="0">
                          <a:latin typeface="Amasis MT Pro Black" panose="02040A04050005020304" pitchFamily="18" charset="0"/>
                          <a:ea typeface="BIZ UDP明朝 Medium" panose="02020500000000000000" pitchFamily="18" charset="-128"/>
                        </a:rPr>
                        <a:t>万人分の治療データ、</a:t>
                      </a:r>
                      <a:r>
                        <a:rPr kumimoji="1" lang="en-US" altLang="ja-JP" sz="1400" b="0" dirty="0">
                          <a:latin typeface="Amasis MT Pro Black" panose="02040A04050005020304" pitchFamily="18" charset="0"/>
                          <a:ea typeface="BIZ UDP明朝 Medium" panose="02020500000000000000" pitchFamily="18" charset="-128"/>
                        </a:rPr>
                        <a:t>5,000</a:t>
                      </a:r>
                      <a:r>
                        <a:rPr kumimoji="1" lang="ja-JP" altLang="en-US" sz="1400" b="0" dirty="0">
                          <a:latin typeface="Amasis MT Pro Black" panose="02040A04050005020304" pitchFamily="18" charset="0"/>
                          <a:ea typeface="BIZ UDP明朝 Medium" panose="02020500000000000000" pitchFamily="18" charset="-128"/>
                        </a:rPr>
                        <a:t>万件以上の臨床データ）から、臨床試験モデル構築</a:t>
                      </a:r>
                      <a:endParaRPr kumimoji="1" lang="en-US" altLang="ja-JP" sz="1400" b="0" dirty="0">
                        <a:latin typeface="Amasis MT Pro Black" panose="02040A04050005020304" pitchFamily="18" charset="0"/>
                        <a:ea typeface="BIZ UDP明朝 Medium" panose="02020500000000000000" pitchFamily="18" charset="-128"/>
                      </a:endParaRPr>
                    </a:p>
                    <a:p>
                      <a:r>
                        <a:rPr kumimoji="1" lang="ja-JP" altLang="en-US" sz="1400" b="0" dirty="0">
                          <a:latin typeface="Amasis MT Pro Black" panose="02040A04050005020304" pitchFamily="18" charset="0"/>
                          <a:ea typeface="BIZ UDP明朝 Medium" panose="02020500000000000000" pitchFamily="18" charset="-128"/>
                        </a:rPr>
                        <a:t>・臨床試験候補患者、臨床試験の予測、異常事態対応、臨床判断支援など</a:t>
                      </a:r>
                    </a:p>
                  </a:txBody>
                  <a:tcPr anchor="ctr"/>
                </a:tc>
                <a:tc>
                  <a:txBody>
                    <a:bodyPr/>
                    <a:lstStyle/>
                    <a:p>
                      <a:pPr algn="ctr"/>
                      <a:r>
                        <a:rPr kumimoji="1" lang="ja-JP" altLang="en-US" sz="1400" b="0" dirty="0">
                          <a:latin typeface="Amasis MT Pro Black" panose="02040A04050005020304" pitchFamily="18" charset="0"/>
                          <a:ea typeface="BIZ UDP明朝 Medium" panose="02020500000000000000" pitchFamily="18" charset="-128"/>
                        </a:rPr>
                        <a:t>フロリダ大学 </a:t>
                      </a:r>
                      <a:r>
                        <a:rPr kumimoji="1" lang="en-US" altLang="ja-JP" sz="1400" b="0" dirty="0">
                          <a:latin typeface="Amasis MT Pro Black" panose="02040A04050005020304" pitchFamily="18" charset="0"/>
                          <a:ea typeface="BIZ UDP明朝 Medium" panose="02020500000000000000" pitchFamily="18" charset="-128"/>
                        </a:rPr>
                        <a:t>UF Health</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2597655574"/>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創薬ターゲットの分子内原子間関係分析</a:t>
                      </a:r>
                      <a:endParaRPr kumimoji="1" lang="en-US" altLang="ja-JP" sz="1400" b="0" dirty="0">
                        <a:latin typeface="Amasis MT Pro Black" panose="02040A04050005020304" pitchFamily="18" charset="0"/>
                        <a:ea typeface="BIZ UDP明朝 Medium" panose="02020500000000000000" pitchFamily="18" charset="-128"/>
                      </a:endParaRPr>
                    </a:p>
                    <a:p>
                      <a:r>
                        <a:rPr kumimoji="1" lang="en-US" altLang="ja-JP" sz="1400" b="0" dirty="0" err="1">
                          <a:latin typeface="Amasis MT Pro Black" panose="02040A04050005020304" pitchFamily="18" charset="0"/>
                          <a:ea typeface="BIZ UDP明朝 Medium" panose="02020500000000000000" pitchFamily="18" charset="-128"/>
                        </a:rPr>
                        <a:t>MegaMolBART</a:t>
                      </a:r>
                      <a:r>
                        <a:rPr kumimoji="1" lang="ja-JP" altLang="en-US" sz="1400" b="0" dirty="0">
                          <a:latin typeface="Amasis MT Pro Black" panose="02040A04050005020304" pitchFamily="18" charset="0"/>
                          <a:ea typeface="BIZ UDP明朝 Medium" panose="02020500000000000000" pitchFamily="18" charset="-128"/>
                        </a:rPr>
                        <a:t> </a:t>
                      </a:r>
                      <a:r>
                        <a:rPr kumimoji="1" lang="en-US" altLang="ja-JP" sz="1400" b="0" dirty="0" err="1">
                          <a:latin typeface="Amasis MT Pro Black" panose="02040A04050005020304" pitchFamily="18" charset="0"/>
                          <a:ea typeface="BIZ UDP明朝 Medium" panose="02020500000000000000" pitchFamily="18" charset="-128"/>
                        </a:rPr>
                        <a:t>Trasformer</a:t>
                      </a:r>
                      <a:r>
                        <a:rPr kumimoji="1" lang="ja-JP" altLang="en-US" sz="1400" b="0" dirty="0">
                          <a:latin typeface="Amasis MT Pro Black" panose="02040A04050005020304" pitchFamily="18" charset="0"/>
                          <a:ea typeface="BIZ UDP明朝 Medium" panose="02020500000000000000" pitchFamily="18" charset="-128"/>
                        </a:rPr>
                        <a:t>モデル</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・既存の新薬データベースにはない、新薬候補分子をインシリコ法解析を行いや理学的特性を導出</a:t>
                      </a:r>
                      <a:endParaRPr kumimoji="1" lang="en-US" altLang="ja-JP" sz="1400" b="0" dirty="0">
                        <a:latin typeface="Amasis MT Pro Black" panose="02040A04050005020304" pitchFamily="18" charset="0"/>
                        <a:ea typeface="BIZ UDP明朝 Medium" panose="02020500000000000000" pitchFamily="18" charset="-128"/>
                      </a:endParaRPr>
                    </a:p>
                    <a:p>
                      <a:r>
                        <a:rPr kumimoji="1" lang="ja-JP" altLang="en-US" sz="1400" b="0" dirty="0">
                          <a:latin typeface="Amasis MT Pro Black" panose="02040A04050005020304" pitchFamily="18" charset="0"/>
                          <a:ea typeface="BIZ UDP明朝 Medium" panose="02020500000000000000" pitchFamily="18" charset="-128"/>
                        </a:rPr>
                        <a:t>・</a:t>
                      </a:r>
                      <a:r>
                        <a:rPr kumimoji="1" lang="en-US" altLang="ja-JP" sz="1400" b="0" dirty="0">
                          <a:latin typeface="Amasis MT Pro Black" panose="02040A04050005020304" pitchFamily="18" charset="0"/>
                          <a:ea typeface="BIZ UDP明朝 Medium" panose="02020500000000000000" pitchFamily="18" charset="-128"/>
                        </a:rPr>
                        <a:t>ZINC</a:t>
                      </a:r>
                      <a:r>
                        <a:rPr kumimoji="1" lang="ja-JP" altLang="en-US" sz="1400" b="0" dirty="0">
                          <a:latin typeface="Amasis MT Pro Black" panose="02040A04050005020304" pitchFamily="18" charset="0"/>
                          <a:ea typeface="BIZ UDP明朝 Medium" panose="02020500000000000000" pitchFamily="18" charset="-128"/>
                        </a:rPr>
                        <a:t>データベースを利用して化学構造を理解するモデルをトレーニング</a:t>
                      </a:r>
                    </a:p>
                  </a:txBody>
                  <a:tcPr anchor="ctr"/>
                </a:tc>
                <a:tc>
                  <a:txBody>
                    <a:bodyPr/>
                    <a:lstStyle/>
                    <a:p>
                      <a:pPr algn="ctr"/>
                      <a:r>
                        <a:rPr kumimoji="1" lang="en-US" altLang="ja-JP" sz="1400" b="0" dirty="0">
                          <a:latin typeface="Amasis MT Pro Black" panose="02040A04050005020304" pitchFamily="18" charset="0"/>
                          <a:ea typeface="BIZ UDP明朝 Medium" panose="02020500000000000000" pitchFamily="18" charset="-128"/>
                        </a:rPr>
                        <a:t>AstraZeneca</a:t>
                      </a:r>
                      <a:r>
                        <a:rPr kumimoji="1" lang="ja-JP" altLang="en-US" sz="1400" b="0" dirty="0">
                          <a:latin typeface="Amasis MT Pro Black" panose="02040A04050005020304" pitchFamily="18" charset="0"/>
                          <a:ea typeface="BIZ UDP明朝 Medium" panose="02020500000000000000" pitchFamily="18" charset="-128"/>
                        </a:rPr>
                        <a:t>社</a:t>
                      </a:r>
                    </a:p>
                  </a:txBody>
                  <a:tcPr anchor="ctr"/>
                </a:tc>
                <a:extLst>
                  <a:ext uri="{0D108BD9-81ED-4DB2-BD59-A6C34878D82A}">
                    <a16:rowId xmlns:a16="http://schemas.microsoft.com/office/drawing/2014/main" val="2116562348"/>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人の動作と物体の関係性検出</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人間</a:t>
                      </a:r>
                      <a:r>
                        <a:rPr kumimoji="1" lang="en-US" altLang="ja-JP" sz="1400" b="0" dirty="0">
                          <a:latin typeface="Amasis MT Pro Black" panose="02040A04050005020304" pitchFamily="18" charset="0"/>
                          <a:ea typeface="BIZ UDP明朝 Medium" panose="02020500000000000000" pitchFamily="18" charset="-128"/>
                        </a:rPr>
                        <a:t>-</a:t>
                      </a:r>
                      <a:r>
                        <a:rPr kumimoji="1" lang="ja-JP" altLang="en-US" sz="1400" b="0" dirty="0">
                          <a:latin typeface="Amasis MT Pro Black" panose="02040A04050005020304" pitchFamily="18" charset="0"/>
                          <a:ea typeface="BIZ UDP明朝 Medium" panose="02020500000000000000" pitchFamily="18" charset="-128"/>
                        </a:rPr>
                        <a:t>物体相互作用検出（</a:t>
                      </a:r>
                      <a:r>
                        <a:rPr kumimoji="1" lang="en-US" altLang="ja-JP" sz="1400" b="0" dirty="0">
                          <a:latin typeface="Amasis MT Pro Black" panose="02040A04050005020304" pitchFamily="18" charset="0"/>
                          <a:ea typeface="BIZ UDP明朝 Medium" panose="02020500000000000000" pitchFamily="18" charset="-128"/>
                        </a:rPr>
                        <a:t>Human-Object Interaction detection</a:t>
                      </a:r>
                      <a:r>
                        <a:rPr kumimoji="1" lang="ja-JP" altLang="en-US" sz="1400" b="0" dirty="0">
                          <a:latin typeface="Amasis MT Pro Black" panose="02040A04050005020304" pitchFamily="18" charset="0"/>
                          <a:ea typeface="BIZ UDP明朝 Medium" panose="02020500000000000000" pitchFamily="18" charset="-128"/>
                        </a:rPr>
                        <a:t>、</a:t>
                      </a:r>
                      <a:r>
                        <a:rPr kumimoji="1" lang="en-US" altLang="ja-JP" sz="1400" b="0" dirty="0">
                          <a:latin typeface="Amasis MT Pro Black" panose="02040A04050005020304" pitchFamily="18" charset="0"/>
                          <a:ea typeface="BIZ UDP明朝 Medium" panose="02020500000000000000" pitchFamily="18" charset="-128"/>
                        </a:rPr>
                        <a:t>HOI</a:t>
                      </a:r>
                      <a:r>
                        <a:rPr kumimoji="1" lang="ja-JP" altLang="en-US" sz="1400" b="0" dirty="0">
                          <a:latin typeface="Amasis MT Pro Black" panose="02040A04050005020304" pitchFamily="18" charset="0"/>
                          <a:ea typeface="BIZ UDP明朝 Medium" panose="02020500000000000000" pitchFamily="18" charset="-128"/>
                        </a:rPr>
                        <a:t>検出）」で世界最高精度</a:t>
                      </a:r>
                    </a:p>
                  </a:txBody>
                  <a:tcPr anchor="ctr"/>
                </a:tc>
                <a:tc>
                  <a:txBody>
                    <a:bodyPr/>
                    <a:lstStyle/>
                    <a:p>
                      <a:pPr algn="ctr"/>
                      <a:r>
                        <a:rPr kumimoji="1" lang="ja-JP" altLang="en-US" sz="1400" b="0" dirty="0">
                          <a:latin typeface="Amasis MT Pro Black" panose="02040A04050005020304" pitchFamily="18" charset="0"/>
                          <a:ea typeface="BIZ UDP明朝 Medium" panose="02020500000000000000" pitchFamily="18" charset="-128"/>
                        </a:rPr>
                        <a:t>日立製作所</a:t>
                      </a:r>
                    </a:p>
                  </a:txBody>
                  <a:tcPr anchor="ctr"/>
                </a:tc>
                <a:extLst>
                  <a:ext uri="{0D108BD9-81ED-4DB2-BD59-A6C34878D82A}">
                    <a16:rowId xmlns:a16="http://schemas.microsoft.com/office/drawing/2014/main" val="228180756"/>
                  </a:ext>
                </a:extLst>
              </a:tr>
              <a:tr h="370840">
                <a:tc>
                  <a:txBody>
                    <a:bodyPr/>
                    <a:lstStyle/>
                    <a:p>
                      <a:r>
                        <a:rPr lang="ja-JP" altLang="en-US" sz="1400" b="0" i="0" dirty="0">
                          <a:solidFill>
                            <a:srgbClr val="333333"/>
                          </a:solidFill>
                          <a:effectLst/>
                          <a:latin typeface="Amasis MT Pro Black" panose="02040A04050005020304" pitchFamily="18" charset="0"/>
                          <a:ea typeface="BIZ UDP明朝 Medium" panose="02020500000000000000" pitchFamily="18" charset="-128"/>
                        </a:rPr>
                        <a:t>生物医学文献の翻訳サービス</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バイオメディカル</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NLP</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トランスフォーマーによる翻訳サービス提供。生物医学文献の膨大なライブラリを</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180</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の言語で検索可能。</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AbbVie</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4158427250"/>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エピゲノム研究</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エピゲノム研究に</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Cerebras</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を利用し、第</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1</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世代の</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CS-1</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を使用。このシステムにより、大規模なデータセットでの事前学習を可能</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GlaxoSmithKline</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844649868"/>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産業シミュレーションの高速化</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Cerebras</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により、バッテリー、バイオ燃料、風の流れ、掘削、</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CO</a:t>
                      </a:r>
                      <a:r>
                        <a:rPr lang="en-US" altLang="ja-JP" sz="1400" b="0" i="0" baseline="-25000" dirty="0">
                          <a:solidFill>
                            <a:srgbClr val="333333"/>
                          </a:solidFill>
                          <a:effectLst/>
                          <a:latin typeface="Amasis MT Pro Black" panose="02040A04050005020304" pitchFamily="18" charset="0"/>
                          <a:ea typeface="BIZ UDP明朝 Medium" panose="02020500000000000000" pitchFamily="18" charset="-128"/>
                        </a:rPr>
                        <a:t>2</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貯蔵のシミュレーションを高速化</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TotalEnergies</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2643836008"/>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計算流体、抗がん剤開発</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計算流体力学の高速化、</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Covid19</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研究、抗がん剤開発に利用</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国立エネルギー研究所</a:t>
                      </a:r>
                      <a:endParaRPr lang="en-US" altLang="ja-JP" sz="1400" b="0" i="0" dirty="0">
                        <a:solidFill>
                          <a:srgbClr val="333333"/>
                        </a:solidFill>
                        <a:effectLst/>
                        <a:latin typeface="Amasis MT Pro Black" panose="02040A04050005020304" pitchFamily="18" charset="0"/>
                        <a:ea typeface="BIZ UDP明朝 Medium" panose="02020500000000000000" pitchFamily="18" charset="-128"/>
                      </a:endParaRPr>
                    </a:p>
                    <a:p>
                      <a:pPr algn="ct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アルゴンヌ国立研究所</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3391436517"/>
                  </a:ext>
                </a:extLst>
              </a:tr>
            </a:tbl>
          </a:graphicData>
        </a:graphic>
      </p:graphicFrame>
    </p:spTree>
    <p:extLst>
      <p:ext uri="{BB962C8B-B14F-4D97-AF65-F5344CB8AC3E}">
        <p14:creationId xmlns:p14="http://schemas.microsoft.com/office/powerpoint/2010/main" val="3001571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RF Diffusion</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による</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デザイナー・プロテイン</a:t>
            </a:r>
          </a:p>
        </p:txBody>
      </p:sp>
      <p:pic>
        <p:nvPicPr>
          <p:cNvPr id="6146" name="Picture 2">
            <a:extLst>
              <a:ext uri="{FF2B5EF4-FFF2-40B4-BE49-F238E27FC236}">
                <a16:creationId xmlns:a16="http://schemas.microsoft.com/office/drawing/2014/main" id="{B09EAA00-F9B2-7DC5-4DF3-1D066E073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071" y="749300"/>
            <a:ext cx="6844016" cy="59465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1A070C28-30CB-5EFF-B217-E4AC3DEA95E8}"/>
              </a:ext>
            </a:extLst>
          </p:cNvPr>
          <p:cNvPicPr>
            <a:picLocks noChangeAspect="1"/>
          </p:cNvPicPr>
          <p:nvPr/>
        </p:nvPicPr>
        <p:blipFill>
          <a:blip r:embed="rId3"/>
          <a:stretch>
            <a:fillRect/>
          </a:stretch>
        </p:blipFill>
        <p:spPr>
          <a:xfrm>
            <a:off x="137913" y="596607"/>
            <a:ext cx="5068007" cy="4887007"/>
          </a:xfrm>
          <a:prstGeom prst="rect">
            <a:avLst/>
          </a:prstGeom>
        </p:spPr>
      </p:pic>
    </p:spTree>
    <p:extLst>
      <p:ext uri="{BB962C8B-B14F-4D97-AF65-F5344CB8AC3E}">
        <p14:creationId xmlns:p14="http://schemas.microsoft.com/office/powerpoint/2010/main" val="1210747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ニュー</a:t>
            </a:r>
            <a:r>
              <a:rPr lang="ja-JP" altLang="en-US" sz="2400" b="1" dirty="0">
                <a:solidFill>
                  <a:schemeClr val="bg1"/>
                </a:solidFill>
                <a:latin typeface="BIZ UDPゴシック" panose="020B0400000000000000" pitchFamily="50" charset="-128"/>
                <a:ea typeface="BIZ UDPゴシック" panose="020B0400000000000000" pitchFamily="50" charset="-128"/>
              </a:rPr>
              <a:t>ロデータと言語予測ＡＩの融合</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1C9DBEFA-9BEB-0684-867A-B823A94F8B7D}"/>
              </a:ext>
            </a:extLst>
          </p:cNvPr>
          <p:cNvSpPr txBox="1"/>
          <p:nvPr/>
        </p:nvSpPr>
        <p:spPr>
          <a:xfrm>
            <a:off x="229229" y="2470952"/>
            <a:ext cx="1684942" cy="507831"/>
          </a:xfrm>
          <a:prstGeom prst="rect">
            <a:avLst/>
          </a:prstGeom>
          <a:noFill/>
        </p:spPr>
        <p:txBody>
          <a:bodyPr wrap="square" rtlCol="0">
            <a:spAutoFit/>
          </a:bodyPr>
          <a:lstStyle/>
          <a:p>
            <a:pPr algn="ctr"/>
            <a:r>
              <a:rPr kumimoji="1" lang="ja-JP" altLang="en-US" sz="900" dirty="0">
                <a:solidFill>
                  <a:schemeClr val="bg1"/>
                </a:solidFill>
                <a:latin typeface="BIZ UDPゴシック" panose="020B0400000000000000" pitchFamily="50" charset="-128"/>
                <a:ea typeface="BIZ UDPゴシック" panose="020B0400000000000000" pitchFamily="50" charset="-128"/>
              </a:rPr>
              <a:t>（出所）マイアミ大学</a:t>
            </a:r>
            <a:endParaRPr kumimoji="1" lang="en-US" altLang="ja-JP" sz="9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900" dirty="0">
                <a:solidFill>
                  <a:schemeClr val="bg1"/>
                </a:solidFill>
                <a:hlinkClick r:id="rId2">
                  <a:extLst>
                    <a:ext uri="{A12FA001-AC4F-418D-AE19-62706E023703}">
                      <ahyp:hlinkClr xmlns:ahyp="http://schemas.microsoft.com/office/drawing/2018/hyperlinkcolor" val="tx"/>
                    </a:ext>
                  </a:extLst>
                </a:hlinkClick>
              </a:rPr>
              <a:t>サフラト・ヒズロエフ </a:t>
            </a:r>
            <a:r>
              <a:rPr lang="en-US" altLang="ja-JP" sz="900" dirty="0">
                <a:solidFill>
                  <a:schemeClr val="bg1"/>
                </a:solidFill>
                <a:hlinkClick r:id="rId2">
                  <a:extLst>
                    <a:ext uri="{A12FA001-AC4F-418D-AE19-62706E023703}">
                      <ahyp:hlinkClr xmlns:ahyp="http://schemas.microsoft.com/office/drawing/2018/hyperlinkcolor" val="tx"/>
                    </a:ext>
                  </a:extLst>
                </a:hlinkClick>
              </a:rPr>
              <a:t>(miami.edu)</a:t>
            </a:r>
            <a:endParaRPr kumimoji="1" lang="ja-JP" altLang="en-US" sz="900" dirty="0">
              <a:solidFill>
                <a:schemeClr val="bg1"/>
              </a:solidFill>
              <a:latin typeface="BIZ UDPゴシック" panose="020B0400000000000000" pitchFamily="50" charset="-128"/>
              <a:ea typeface="BIZ UDPゴシック" panose="020B0400000000000000" pitchFamily="50" charset="-128"/>
            </a:endParaRPr>
          </a:p>
        </p:txBody>
      </p:sp>
      <p:pic>
        <p:nvPicPr>
          <p:cNvPr id="1026" name="Picture 2">
            <a:extLst>
              <a:ext uri="{FF2B5EF4-FFF2-40B4-BE49-F238E27FC236}">
                <a16:creationId xmlns:a16="http://schemas.microsoft.com/office/drawing/2014/main" id="{169A45EB-1105-8BF3-C748-2BE3FD63A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94" y="2302745"/>
            <a:ext cx="5734050" cy="381952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CA3D7168-D379-BE73-7B13-4948091EE734}"/>
              </a:ext>
            </a:extLst>
          </p:cNvPr>
          <p:cNvSpPr txBox="1"/>
          <p:nvPr/>
        </p:nvSpPr>
        <p:spPr>
          <a:xfrm>
            <a:off x="614716" y="5948220"/>
            <a:ext cx="4796822" cy="369332"/>
          </a:xfrm>
          <a:prstGeom prst="rect">
            <a:avLst/>
          </a:prstGeom>
          <a:noFill/>
        </p:spPr>
        <p:txBody>
          <a:bodyPr wrap="square">
            <a:spAutoFit/>
          </a:bodyPr>
          <a:lstStyle/>
          <a:p>
            <a:pPr algn="ctr"/>
            <a:r>
              <a:rPr lang="en-US" altLang="ja-JP" sz="900" dirty="0" err="1">
                <a:latin typeface="Amasis MT Pro Black" panose="02040A04050005020304" pitchFamily="18" charset="0"/>
              </a:rPr>
              <a:t>Source:Nature</a:t>
            </a:r>
            <a:endParaRPr lang="en-US" altLang="ja-JP" sz="900" dirty="0">
              <a:latin typeface="Amasis MT Pro Black" panose="02040A04050005020304" pitchFamily="18" charset="0"/>
            </a:endParaRPr>
          </a:p>
          <a:p>
            <a:pPr algn="ctr"/>
            <a:r>
              <a:rPr lang="en-US" altLang="ja-JP" sz="900" dirty="0">
                <a:latin typeface="Amasis MT Pro Black" panose="02040A04050005020304" pitchFamily="18" charset="0"/>
              </a:rPr>
              <a:t>https://www.nature.com/articles/s41586-023-06443-4</a:t>
            </a:r>
            <a:endParaRPr lang="ja-JP" altLang="en-US" sz="900" dirty="0">
              <a:latin typeface="Amasis MT Pro Black" panose="02040A04050005020304" pitchFamily="18" charset="0"/>
            </a:endParaRPr>
          </a:p>
        </p:txBody>
      </p:sp>
      <p:sp>
        <p:nvSpPr>
          <p:cNvPr id="11" name="テキスト ボックス 10">
            <a:extLst>
              <a:ext uri="{FF2B5EF4-FFF2-40B4-BE49-F238E27FC236}">
                <a16:creationId xmlns:a16="http://schemas.microsoft.com/office/drawing/2014/main" id="{378B910A-C819-16B0-99DE-6843D0FA6DF6}"/>
              </a:ext>
            </a:extLst>
          </p:cNvPr>
          <p:cNvSpPr txBox="1"/>
          <p:nvPr/>
        </p:nvSpPr>
        <p:spPr>
          <a:xfrm>
            <a:off x="6594652" y="6275339"/>
            <a:ext cx="4796822" cy="369332"/>
          </a:xfrm>
          <a:prstGeom prst="rect">
            <a:avLst/>
          </a:prstGeom>
          <a:noFill/>
        </p:spPr>
        <p:txBody>
          <a:bodyPr wrap="square">
            <a:spAutoFit/>
          </a:bodyPr>
          <a:lstStyle/>
          <a:p>
            <a:pPr algn="ctr"/>
            <a:r>
              <a:rPr lang="en-US" altLang="ja-JP" sz="900" dirty="0" err="1">
                <a:latin typeface="Amasis MT Pro Black" panose="02040A04050005020304" pitchFamily="18" charset="0"/>
                <a:ea typeface="BIZ UDPゴシック" panose="020B0400000000000000" pitchFamily="50" charset="-128"/>
              </a:rPr>
              <a:t>Source:Nature</a:t>
            </a:r>
            <a:endParaRPr lang="en-US" altLang="ja-JP" sz="900" dirty="0">
              <a:latin typeface="Amasis MT Pro Black" panose="02040A04050005020304" pitchFamily="18" charset="0"/>
              <a:ea typeface="BIZ UDPゴシック" panose="020B0400000000000000" pitchFamily="50" charset="-128"/>
            </a:endParaRPr>
          </a:p>
          <a:p>
            <a:pPr algn="ctr"/>
            <a:r>
              <a:rPr lang="en-US" altLang="ja-JP" sz="900" dirty="0">
                <a:latin typeface="Amasis MT Pro Black" panose="02040A04050005020304" pitchFamily="18" charset="0"/>
                <a:ea typeface="BIZ UDPゴシック" panose="020B0400000000000000" pitchFamily="50" charset="-128"/>
              </a:rPr>
              <a:t>https://www.nature.com/articles/d41586-021-00776-8</a:t>
            </a:r>
            <a:endParaRPr lang="ja-JP" altLang="en-US" sz="900" dirty="0">
              <a:latin typeface="Amasis MT Pro Black" panose="02040A04050005020304" pitchFamily="18" charset="0"/>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A2D23B3F-A90E-1E8F-0672-E1D73D9326F7}"/>
              </a:ext>
            </a:extLst>
          </p:cNvPr>
          <p:cNvSpPr txBox="1"/>
          <p:nvPr/>
        </p:nvSpPr>
        <p:spPr>
          <a:xfrm>
            <a:off x="146102" y="814821"/>
            <a:ext cx="5734050" cy="646331"/>
          </a:xfrm>
          <a:prstGeom prst="rect">
            <a:avLst/>
          </a:prstGeom>
          <a:noFill/>
        </p:spPr>
        <p:txBody>
          <a:bodyPr wrap="square">
            <a:spAutoFit/>
          </a:bodyPr>
          <a:lstStyle/>
          <a:p>
            <a:pPr algn="l"/>
            <a:r>
              <a:rPr lang="en-US" altLang="ja-JP" i="0" dirty="0">
                <a:solidFill>
                  <a:srgbClr val="222222"/>
                </a:solidFill>
                <a:effectLst/>
                <a:latin typeface="Cooper Black" panose="0208090404030B020404" pitchFamily="18" charset="0"/>
              </a:rPr>
              <a:t>A high-performance </a:t>
            </a:r>
            <a:r>
              <a:rPr lang="en-US" altLang="ja-JP" i="0" dirty="0" err="1">
                <a:solidFill>
                  <a:srgbClr val="222222"/>
                </a:solidFill>
                <a:effectLst/>
                <a:latin typeface="Cooper Black" panose="0208090404030B020404" pitchFamily="18" charset="0"/>
              </a:rPr>
              <a:t>neuroprosthesis</a:t>
            </a:r>
            <a:r>
              <a:rPr lang="en-US" altLang="ja-JP" i="0" dirty="0">
                <a:solidFill>
                  <a:srgbClr val="222222"/>
                </a:solidFill>
                <a:effectLst/>
                <a:latin typeface="Cooper Black" panose="0208090404030B020404" pitchFamily="18" charset="0"/>
              </a:rPr>
              <a:t> for speech decoding and avatar control</a:t>
            </a:r>
          </a:p>
        </p:txBody>
      </p:sp>
      <p:sp>
        <p:nvSpPr>
          <p:cNvPr id="15" name="テキスト ボックス 14">
            <a:extLst>
              <a:ext uri="{FF2B5EF4-FFF2-40B4-BE49-F238E27FC236}">
                <a16:creationId xmlns:a16="http://schemas.microsoft.com/office/drawing/2014/main" id="{E7D7A901-5459-D6D0-E472-420CCDB124F2}"/>
              </a:ext>
            </a:extLst>
          </p:cNvPr>
          <p:cNvSpPr txBox="1"/>
          <p:nvPr/>
        </p:nvSpPr>
        <p:spPr>
          <a:xfrm>
            <a:off x="71318" y="1389578"/>
            <a:ext cx="5891961" cy="769441"/>
          </a:xfrm>
          <a:prstGeom prst="rect">
            <a:avLst/>
          </a:prstGeom>
          <a:noFill/>
        </p:spPr>
        <p:txBody>
          <a:bodyPr wrap="square">
            <a:spAutoFit/>
          </a:bodyPr>
          <a:lstStyle/>
          <a:p>
            <a:r>
              <a:rPr lang="ja-JP" altLang="en-US" sz="1100" dirty="0">
                <a:latin typeface="BIZ UDPゴシック" panose="020B0400000000000000" pitchFamily="50" charset="-128"/>
                <a:ea typeface="BIZ UDPゴシック" panose="020B0400000000000000" pitchFamily="50" charset="-128"/>
              </a:rPr>
              <a:t>脳内に埋め込まれた微小電極のアレイから得た個々のニューロンの神経活動の記録から人工ニューラルネットワークを訓練し、被験者による発話の試みを解読できるようにした。</a:t>
            </a:r>
          </a:p>
          <a:p>
            <a:r>
              <a:rPr lang="ja-JP" altLang="en-US" sz="1100" dirty="0">
                <a:latin typeface="BIZ UDPゴシック" panose="020B0400000000000000" pitchFamily="50" charset="-128"/>
                <a:ea typeface="BIZ UDPゴシック" panose="020B0400000000000000" pitchFamily="50" charset="-128"/>
              </a:rPr>
              <a:t>この装置を使った筋萎縮性側索硬化症（</a:t>
            </a:r>
            <a:r>
              <a:rPr lang="en-US" altLang="ja-JP" sz="1100" dirty="0">
                <a:latin typeface="BIZ UDPゴシック" panose="020B0400000000000000" pitchFamily="50" charset="-128"/>
                <a:ea typeface="BIZ UDPゴシック" panose="020B0400000000000000" pitchFamily="50" charset="-128"/>
              </a:rPr>
              <a:t>ALS</a:t>
            </a:r>
            <a:r>
              <a:rPr lang="ja-JP" altLang="en-US" sz="1100" dirty="0">
                <a:latin typeface="BIZ UDPゴシック" panose="020B0400000000000000" pitchFamily="50" charset="-128"/>
                <a:ea typeface="BIZ UDPゴシック" panose="020B0400000000000000" pitchFamily="50" charset="-128"/>
              </a:rPr>
              <a:t>）患者は、平均で</a:t>
            </a:r>
            <a:r>
              <a:rPr lang="en-US" altLang="ja-JP" sz="1100" dirty="0">
                <a:latin typeface="BIZ UDPゴシック" panose="020B0400000000000000" pitchFamily="50" charset="-128"/>
                <a:ea typeface="BIZ UDPゴシック" panose="020B0400000000000000" pitchFamily="50" charset="-128"/>
              </a:rPr>
              <a:t>62</a:t>
            </a:r>
            <a:r>
              <a:rPr lang="ja-JP" altLang="en-US" sz="1100" dirty="0">
                <a:latin typeface="BIZ UDPゴシック" panose="020B0400000000000000" pitchFamily="50" charset="-128"/>
                <a:ea typeface="BIZ UDPゴシック" panose="020B0400000000000000" pitchFamily="50" charset="-128"/>
              </a:rPr>
              <a:t>語／分の速度でコミュニケーションを取ることができた。</a:t>
            </a:r>
          </a:p>
        </p:txBody>
      </p:sp>
      <p:pic>
        <p:nvPicPr>
          <p:cNvPr id="1030" name="Picture 6" descr="Neural interface translates thoughts into type">
            <a:extLst>
              <a:ext uri="{FF2B5EF4-FFF2-40B4-BE49-F238E27FC236}">
                <a16:creationId xmlns:a16="http://schemas.microsoft.com/office/drawing/2014/main" id="{60FEF955-A21A-C749-72CE-F3176FE60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279" y="2799106"/>
            <a:ext cx="6179970" cy="3476233"/>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48D69343-E623-5802-8E6C-15538BFD4358}"/>
              </a:ext>
            </a:extLst>
          </p:cNvPr>
          <p:cNvSpPr txBox="1"/>
          <p:nvPr/>
        </p:nvSpPr>
        <p:spPr>
          <a:xfrm>
            <a:off x="6229115" y="873118"/>
            <a:ext cx="5734050" cy="369332"/>
          </a:xfrm>
          <a:prstGeom prst="rect">
            <a:avLst/>
          </a:prstGeom>
          <a:noFill/>
        </p:spPr>
        <p:txBody>
          <a:bodyPr wrap="square">
            <a:spAutoFit/>
          </a:bodyPr>
          <a:lstStyle/>
          <a:p>
            <a:pPr algn="ctr"/>
            <a:r>
              <a:rPr lang="en-US" altLang="ja-JP" b="1" i="0" dirty="0">
                <a:solidFill>
                  <a:srgbClr val="222222"/>
                </a:solidFill>
                <a:effectLst/>
                <a:latin typeface="Cooper Black" panose="0208090404030B020404" pitchFamily="18" charset="0"/>
              </a:rPr>
              <a:t>Neural interface translates thoughts into type</a:t>
            </a:r>
          </a:p>
        </p:txBody>
      </p:sp>
      <p:sp>
        <p:nvSpPr>
          <p:cNvPr id="18" name="テキスト ボックス 17">
            <a:extLst>
              <a:ext uri="{FF2B5EF4-FFF2-40B4-BE49-F238E27FC236}">
                <a16:creationId xmlns:a16="http://schemas.microsoft.com/office/drawing/2014/main" id="{D64B6042-EDB6-90C1-9E2D-06B4D89E4621}"/>
              </a:ext>
            </a:extLst>
          </p:cNvPr>
          <p:cNvSpPr txBox="1"/>
          <p:nvPr/>
        </p:nvSpPr>
        <p:spPr>
          <a:xfrm>
            <a:off x="0" y="6373671"/>
            <a:ext cx="5808834" cy="430887"/>
          </a:xfrm>
          <a:prstGeom prst="rect">
            <a:avLst/>
          </a:prstGeom>
          <a:noFill/>
        </p:spPr>
        <p:txBody>
          <a:bodyPr wrap="square">
            <a:spAutoFit/>
          </a:bodyPr>
          <a:lstStyle/>
          <a:p>
            <a:r>
              <a:rPr lang="en-US" altLang="ja-JP" sz="1050" b="0" i="0" dirty="0">
                <a:solidFill>
                  <a:srgbClr val="202124"/>
                </a:solidFill>
                <a:effectLst/>
                <a:latin typeface="BIZ UDPゴシック" panose="020B0400000000000000" pitchFamily="50" charset="-128"/>
                <a:ea typeface="BIZ UDPゴシック" panose="020B0400000000000000" pitchFamily="50" charset="-128"/>
              </a:rPr>
              <a:t>※Speech </a:t>
            </a:r>
            <a:r>
              <a:rPr lang="en-US" altLang="ja-JP" sz="1050" b="0" i="0" dirty="0" err="1">
                <a:solidFill>
                  <a:srgbClr val="202124"/>
                </a:solidFill>
                <a:effectLst/>
                <a:latin typeface="BIZ UDPゴシック" panose="020B0400000000000000" pitchFamily="50" charset="-128"/>
                <a:ea typeface="BIZ UDPゴシック" panose="020B0400000000000000" pitchFamily="50" charset="-128"/>
              </a:rPr>
              <a:t>Neuroprosthesis</a:t>
            </a:r>
            <a:r>
              <a:rPr lang="ja-JP" altLang="en-US" sz="1050" b="0" i="0" dirty="0">
                <a:solidFill>
                  <a:srgbClr val="202124"/>
                </a:solidFill>
                <a:effectLst/>
                <a:latin typeface="BIZ UDPゴシック" panose="020B0400000000000000" pitchFamily="50" charset="-128"/>
                <a:ea typeface="BIZ UDPゴシック" panose="020B0400000000000000" pitchFamily="50" charset="-128"/>
              </a:rPr>
              <a:t>（スピーチ・ニューロプロテーゼ）とは、</a:t>
            </a:r>
            <a:r>
              <a:rPr lang="ja-JP" altLang="en-US" sz="1050" b="0" i="0" dirty="0">
                <a:solidFill>
                  <a:srgbClr val="040C28"/>
                </a:solidFill>
                <a:effectLst/>
                <a:latin typeface="BIZ UDPゴシック" panose="020B0400000000000000" pitchFamily="50" charset="-128"/>
                <a:ea typeface="BIZ UDPゴシック" panose="020B0400000000000000" pitchFamily="50" charset="-128"/>
              </a:rPr>
              <a:t>発話時の脳の活動を脳内の電極を通じて文字変換・出力し、ディスプレイ画面に表示する技術</a:t>
            </a:r>
            <a:r>
              <a:rPr lang="ja-JP" altLang="en-US" sz="1050" b="0" i="0" dirty="0">
                <a:solidFill>
                  <a:srgbClr val="202124"/>
                </a:solidFill>
                <a:effectLst/>
                <a:latin typeface="BIZ UDPゴシック" panose="020B0400000000000000" pitchFamily="50" charset="-128"/>
                <a:ea typeface="BIZ UDPゴシック" panose="020B0400000000000000" pitchFamily="50" charset="-128"/>
              </a:rPr>
              <a:t>。</a:t>
            </a:r>
            <a:endParaRPr lang="ja-JP" altLang="en-US" sz="1050" dirty="0">
              <a:latin typeface="BIZ UDPゴシック" panose="020B0400000000000000" pitchFamily="50" charset="-128"/>
              <a:ea typeface="BIZ UDPゴシック" panose="020B0400000000000000" pitchFamily="50" charset="-128"/>
            </a:endParaRPr>
          </a:p>
        </p:txBody>
      </p:sp>
      <p:sp>
        <p:nvSpPr>
          <p:cNvPr id="19" name="四角形: 角を丸くする 18">
            <a:extLst>
              <a:ext uri="{FF2B5EF4-FFF2-40B4-BE49-F238E27FC236}">
                <a16:creationId xmlns:a16="http://schemas.microsoft.com/office/drawing/2014/main" id="{88AB1EE1-8BFF-40F2-2688-B20704D95CDB}"/>
              </a:ext>
            </a:extLst>
          </p:cNvPr>
          <p:cNvSpPr/>
          <p:nvPr/>
        </p:nvSpPr>
        <p:spPr>
          <a:xfrm>
            <a:off x="2521528" y="496416"/>
            <a:ext cx="6574612"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ノイズ入りニューロデータを言語予測</a:t>
            </a:r>
            <a:r>
              <a:rPr lang="en-US" altLang="ja-JP" b="1" dirty="0">
                <a:solidFill>
                  <a:schemeClr val="tx1"/>
                </a:solidFill>
                <a:latin typeface="BIZ UDPゴシック" panose="020B0400000000000000" pitchFamily="50" charset="-128"/>
                <a:ea typeface="BIZ UDPゴシック" panose="020B0400000000000000" pitchFamily="50" charset="-128"/>
              </a:rPr>
              <a:t>AI</a:t>
            </a:r>
            <a:r>
              <a:rPr lang="ja-JP" altLang="en-US" b="1" dirty="0">
                <a:solidFill>
                  <a:schemeClr val="tx1"/>
                </a:solidFill>
                <a:latin typeface="BIZ UDPゴシック" panose="020B0400000000000000" pitchFamily="50" charset="-128"/>
                <a:ea typeface="BIZ UDPゴシック" panose="020B0400000000000000" pitchFamily="50" charset="-128"/>
              </a:rPr>
              <a:t>で補助し精度を向上</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2F9591B7-37D1-6747-A6C3-7180E7B1147E}"/>
              </a:ext>
            </a:extLst>
          </p:cNvPr>
          <p:cNvSpPr txBox="1"/>
          <p:nvPr/>
        </p:nvSpPr>
        <p:spPr>
          <a:xfrm>
            <a:off x="6023754" y="1396441"/>
            <a:ext cx="6096928" cy="1169551"/>
          </a:xfrm>
          <a:prstGeom prst="rect">
            <a:avLst/>
          </a:prstGeom>
          <a:noFill/>
        </p:spPr>
        <p:txBody>
          <a:bodyPr wrap="square">
            <a:spAutoFit/>
          </a:bodyPr>
          <a:lstStyle/>
          <a:p>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運動皮質の神経活動から試みられた手書きの動きをデコードし、それをリアルタイムでテキストに翻訳する皮質内</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BCI</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を開発。</a:t>
            </a:r>
            <a:endParaRPr lang="en-US" altLang="ja-JP" sz="1400" b="0" i="0" dirty="0">
              <a:solidFill>
                <a:srgbClr val="222222"/>
              </a:solidFill>
              <a:effectLst/>
              <a:latin typeface="BIZ UDPゴシック" panose="020B0400000000000000" pitchFamily="50" charset="-128"/>
              <a:ea typeface="BIZ UDPゴシック" panose="020B0400000000000000" pitchFamily="50" charset="-128"/>
            </a:endParaRPr>
          </a:p>
          <a:p>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この </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BCI </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を使用することで、脊髄損傷により手が麻痺した研究参加者は、オンラインでは </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94.1%</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の精度で</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1 </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分あたり</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90</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文字のタイピング速度を達成。汎用のオートコレクトによりオフラインでは</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99%</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以上の精度を達成</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996146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脳科学</a:t>
            </a:r>
          </a:p>
        </p:txBody>
      </p:sp>
    </p:spTree>
    <p:extLst>
      <p:ext uri="{BB962C8B-B14F-4D97-AF65-F5344CB8AC3E}">
        <p14:creationId xmlns:p14="http://schemas.microsoft.com/office/powerpoint/2010/main" val="106637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8813939" y="4130719"/>
            <a:ext cx="3478251" cy="2763668"/>
            <a:chOff x="-135691" y="3775009"/>
            <a:chExt cx="3478251" cy="2763668"/>
          </a:xfrm>
        </p:grpSpPr>
        <p:grpSp>
          <p:nvGrpSpPr>
            <p:cNvPr id="55" name="グループ化 54"/>
            <p:cNvGrpSpPr/>
            <p:nvPr/>
          </p:nvGrpSpPr>
          <p:grpSpPr>
            <a:xfrm>
              <a:off x="-135691" y="3775009"/>
              <a:ext cx="3478251" cy="2508023"/>
              <a:chOff x="-168000" y="3823923"/>
              <a:chExt cx="3478251" cy="2508023"/>
            </a:xfrm>
          </p:grpSpPr>
          <p:pic>
            <p:nvPicPr>
              <p:cNvPr id="47" name="図 46"/>
              <p:cNvPicPr>
                <a:picLocks noChangeAspect="1"/>
              </p:cNvPicPr>
              <p:nvPr/>
            </p:nvPicPr>
            <p:blipFill>
              <a:blip r:embed="rId3"/>
              <a:stretch>
                <a:fillRect/>
              </a:stretch>
            </p:blipFill>
            <p:spPr>
              <a:xfrm>
                <a:off x="120447" y="4255483"/>
                <a:ext cx="2817009" cy="2069845"/>
              </a:xfrm>
              <a:prstGeom prst="rect">
                <a:avLst/>
              </a:prstGeom>
            </p:spPr>
          </p:pic>
          <p:sp>
            <p:nvSpPr>
              <p:cNvPr id="48" name="正方形/長方形 47"/>
              <p:cNvSpPr/>
              <p:nvPr/>
            </p:nvSpPr>
            <p:spPr>
              <a:xfrm>
                <a:off x="971787" y="3823923"/>
                <a:ext cx="1338828" cy="369332"/>
              </a:xfrm>
              <a:prstGeom prst="rect">
                <a:avLst/>
              </a:prstGeom>
            </p:spPr>
            <p:txBody>
              <a:bodyPr wrap="none">
                <a:spAutoFit/>
              </a:bodyPr>
              <a:lstStyle/>
              <a:p>
                <a:r>
                  <a:rPr lang="ja-JP" altLang="en-US" b="1" dirty="0">
                    <a:latin typeface="Meiryo UI" panose="020B0604030504040204" pitchFamily="50" charset="-128"/>
                    <a:ea typeface="Meiryo UI" panose="020B0604030504040204" pitchFamily="50" charset="-128"/>
                  </a:rPr>
                  <a:t>大脳辺縁系</a:t>
                </a:r>
              </a:p>
            </p:txBody>
          </p:sp>
          <p:sp>
            <p:nvSpPr>
              <p:cNvPr id="49" name="テキスト ボックス 48"/>
              <p:cNvSpPr txBox="1"/>
              <p:nvPr/>
            </p:nvSpPr>
            <p:spPr>
              <a:xfrm>
                <a:off x="2260240" y="4261843"/>
                <a:ext cx="811128" cy="254215"/>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帯状回</a:t>
                </a:r>
              </a:p>
            </p:txBody>
          </p:sp>
          <p:sp>
            <p:nvSpPr>
              <p:cNvPr id="50" name="テキスト ボックス 49"/>
              <p:cNvSpPr txBox="1"/>
              <p:nvPr/>
            </p:nvSpPr>
            <p:spPr>
              <a:xfrm>
                <a:off x="2654844" y="4794717"/>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視床</a:t>
                </a:r>
              </a:p>
            </p:txBody>
          </p:sp>
          <p:sp>
            <p:nvSpPr>
              <p:cNvPr id="51" name="テキスト ボックス 50"/>
              <p:cNvSpPr txBox="1"/>
              <p:nvPr/>
            </p:nvSpPr>
            <p:spPr>
              <a:xfrm>
                <a:off x="2745028" y="5646889"/>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海馬</a:t>
                </a:r>
              </a:p>
            </p:txBody>
          </p:sp>
          <p:sp>
            <p:nvSpPr>
              <p:cNvPr id="52" name="テキスト ボックス 51"/>
              <p:cNvSpPr txBox="1"/>
              <p:nvPr/>
            </p:nvSpPr>
            <p:spPr>
              <a:xfrm>
                <a:off x="2650806" y="6078030"/>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偏桃体</a:t>
                </a:r>
              </a:p>
            </p:txBody>
          </p:sp>
          <p:sp>
            <p:nvSpPr>
              <p:cNvPr id="53" name="テキスト ボックス 52"/>
              <p:cNvSpPr txBox="1"/>
              <p:nvPr/>
            </p:nvSpPr>
            <p:spPr>
              <a:xfrm>
                <a:off x="-168000" y="6008753"/>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中隔核</a:t>
                </a:r>
              </a:p>
            </p:txBody>
          </p:sp>
          <p:sp>
            <p:nvSpPr>
              <p:cNvPr id="54" name="テキスト ボックス 53"/>
              <p:cNvSpPr txBox="1"/>
              <p:nvPr/>
            </p:nvSpPr>
            <p:spPr>
              <a:xfrm>
                <a:off x="-58918" y="4991940"/>
                <a:ext cx="496779"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脳弓</a:t>
                </a:r>
                <a:endParaRPr kumimoji="1" lang="ja-JP" altLang="en-US" sz="1050" dirty="0">
                  <a:latin typeface="Meiryo UI" panose="020B0604030504040204" pitchFamily="50" charset="-128"/>
                  <a:ea typeface="Meiryo UI" panose="020B0604030504040204" pitchFamily="50" charset="-128"/>
                </a:endParaRPr>
              </a:p>
            </p:txBody>
          </p:sp>
        </p:grpSp>
        <p:sp>
          <p:nvSpPr>
            <p:cNvPr id="57" name="正方形/長方形 56"/>
            <p:cNvSpPr/>
            <p:nvPr/>
          </p:nvSpPr>
          <p:spPr>
            <a:xfrm>
              <a:off x="552590" y="6323233"/>
              <a:ext cx="2172390" cy="215444"/>
            </a:xfrm>
            <a:prstGeom prst="rect">
              <a:avLst/>
            </a:prstGeom>
          </p:spPr>
          <p:txBody>
            <a:bodyPr wrap="none">
              <a:spAutoFit/>
            </a:bodyPr>
            <a:lstStyle/>
            <a:p>
              <a:r>
                <a:rPr lang="en-US" altLang="ja-JP" sz="800" dirty="0"/>
                <a:t>http://www.akira3132.info/limbic_system.html</a:t>
              </a:r>
              <a:endParaRPr lang="ja-JP" altLang="en-US" sz="800" dirty="0"/>
            </a:p>
          </p:txBody>
        </p:sp>
      </p:gr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4" y="3566421"/>
            <a:ext cx="3750622" cy="3165525"/>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solidFill>
                  <a:srgbClr val="C00000"/>
                </a:solidFill>
                <a:latin typeface="Meiryo UI" panose="020B0604030504040204" pitchFamily="50" charset="-128"/>
                <a:ea typeface="Meiryo UI" panose="020B0604030504040204" pitchFamily="50" charset="-128"/>
              </a:rPr>
              <a:t>海馬</a:t>
            </a:r>
            <a:r>
              <a:rPr lang="ja-JP" altLang="en-US" sz="3200" b="1" dirty="0">
                <a:latin typeface="Meiryo UI" panose="020B0604030504040204" pitchFamily="50" charset="-128"/>
                <a:ea typeface="Meiryo UI" panose="020B0604030504040204" pitchFamily="50" charset="-128"/>
              </a:rPr>
              <a:t>：エピソード記憶</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808" y="2843749"/>
            <a:ext cx="5244476" cy="3684060"/>
          </a:xfrm>
          <a:prstGeom prst="rect">
            <a:avLst/>
          </a:prstGeom>
        </p:spPr>
      </p:pic>
      <p:sp>
        <p:nvSpPr>
          <p:cNvPr id="4" name="正方形/長方形 3"/>
          <p:cNvSpPr/>
          <p:nvPr/>
        </p:nvSpPr>
        <p:spPr>
          <a:xfrm>
            <a:off x="4444170" y="6407910"/>
            <a:ext cx="4051130" cy="461665"/>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endParaRPr lang="en-US" altLang="ja-JP" sz="800" dirty="0">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https://www.researchgate.net/figure/Hippocampus-and-associated-structures_fig1_257885087</a:t>
            </a:r>
            <a:endParaRPr lang="ja-JP" altLang="en-US" sz="800" dirty="0">
              <a:latin typeface="Meiryo UI" panose="020B0604030504040204" pitchFamily="50" charset="-128"/>
              <a:ea typeface="Meiryo UI" panose="020B0604030504040204" pitchFamily="50" charset="-128"/>
            </a:endParaRPr>
          </a:p>
        </p:txBody>
      </p:sp>
      <p:sp>
        <p:nvSpPr>
          <p:cNvPr id="7" name="円/楕円 6"/>
          <p:cNvSpPr/>
          <p:nvPr/>
        </p:nvSpPr>
        <p:spPr>
          <a:xfrm>
            <a:off x="1551008" y="5613715"/>
            <a:ext cx="706056" cy="494185"/>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7" idx="0"/>
          </p:cNvCxnSpPr>
          <p:nvPr/>
        </p:nvCxnSpPr>
        <p:spPr>
          <a:xfrm flipV="1">
            <a:off x="1904036" y="5322313"/>
            <a:ext cx="2413329" cy="29140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7" idx="4"/>
          </p:cNvCxnSpPr>
          <p:nvPr/>
        </p:nvCxnSpPr>
        <p:spPr>
          <a:xfrm>
            <a:off x="1904036" y="6107900"/>
            <a:ext cx="2216124" cy="231226"/>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104681" y="6538278"/>
            <a:ext cx="4548851"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https://medicalxpress.com/news/2015-10-role-hippocampus-memory.html</a:t>
            </a:r>
            <a:endParaRPr lang="ja-JP" altLang="en-US" sz="8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564406" y="453970"/>
            <a:ext cx="2118167" cy="261610"/>
          </a:xfrm>
          <a:prstGeom prst="rect">
            <a:avLst/>
          </a:prstGeom>
          <a:noFill/>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Episodic Memory</a:t>
            </a:r>
            <a:endParaRPr kumimoji="1" lang="ja-JP" altLang="en-US" sz="1100" dirty="0">
              <a:latin typeface="Meiryo UI" panose="020B0604030504040204" pitchFamily="50" charset="-128"/>
              <a:ea typeface="Meiryo UI" panose="020B0604030504040204" pitchFamily="50" charset="-128"/>
            </a:endParaRPr>
          </a:p>
        </p:txBody>
      </p:sp>
      <p:sp>
        <p:nvSpPr>
          <p:cNvPr id="17" name="正方形/長方形 16"/>
          <p:cNvSpPr/>
          <p:nvPr/>
        </p:nvSpPr>
        <p:spPr>
          <a:xfrm>
            <a:off x="-778" y="2788510"/>
            <a:ext cx="5336707" cy="1107996"/>
          </a:xfrm>
          <a:prstGeom prst="rect">
            <a:avLst/>
          </a:prstGeom>
        </p:spPr>
        <p:txBody>
          <a:bodyPr wrap="square">
            <a:spAutoFit/>
          </a:bodyPr>
          <a:lstStyle/>
          <a:p>
            <a:r>
              <a:rPr lang="ja-JP" altLang="en-US" b="1" u="sng" dirty="0">
                <a:latin typeface="Meiryo UI" panose="020B0604030504040204" pitchFamily="50" charset="-128"/>
                <a:ea typeface="Meiryo UI" panose="020B0604030504040204" pitchFamily="50" charset="-128"/>
              </a:rPr>
              <a:t>★エピソード記憶</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Episodic Memory</a:t>
            </a:r>
            <a:r>
              <a:rPr lang="ja-JP" altLang="en-US" sz="12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one-shot encoding</a:t>
            </a:r>
            <a:r>
              <a:rPr lang="ja-JP" altLang="en-US" sz="1600" dirty="0">
                <a:latin typeface="Meiryo UI" panose="020B0604030504040204" pitchFamily="50" charset="-128"/>
                <a:ea typeface="Meiryo UI" panose="020B0604030504040204" pitchFamily="50" charset="-128"/>
              </a:rPr>
              <a:t>とも呼ばれ、たった一度の出来事、経験で、前後の文脈を踏まえた形で一瞬で記憶し、後で思い出し追体験が出来る長期の記憶。</a:t>
            </a:r>
          </a:p>
        </p:txBody>
      </p:sp>
      <p:sp>
        <p:nvSpPr>
          <p:cNvPr id="19" name="テキスト ボックス 18"/>
          <p:cNvSpPr txBox="1"/>
          <p:nvPr/>
        </p:nvSpPr>
        <p:spPr>
          <a:xfrm>
            <a:off x="3640236" y="453970"/>
            <a:ext cx="2118167" cy="261610"/>
          </a:xfrm>
          <a:prstGeom prst="rect">
            <a:avLst/>
          </a:prstGeom>
          <a:noFill/>
        </p:spPr>
        <p:txBody>
          <a:bodyPr wrap="square" rtlCol="0">
            <a:spAutoFit/>
          </a:bodyPr>
          <a:lstStyle/>
          <a:p>
            <a:pPr algn="ctr"/>
            <a:r>
              <a:rPr kumimoji="1" lang="en-US" altLang="ja-JP" sz="1050" dirty="0">
                <a:latin typeface="Meiryo UI" panose="020B0604030504040204" pitchFamily="50" charset="-128"/>
                <a:ea typeface="Meiryo UI" panose="020B0604030504040204" pitchFamily="50" charset="-128"/>
              </a:rPr>
              <a:t>Hippocampus</a:t>
            </a:r>
            <a:endParaRPr kumimoji="1" lang="ja-JP" altLang="en-US" sz="105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2897095" y="5964558"/>
            <a:ext cx="580967"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CA2</a:t>
            </a:r>
            <a:endParaRPr kumimoji="1" lang="ja-JP" altLang="en-US" sz="1200" dirty="0">
              <a:latin typeface="Meiryo UI" panose="020B0604030504040204" pitchFamily="50" charset="-128"/>
              <a:ea typeface="Meiryo UI" panose="020B0604030504040204" pitchFamily="50" charset="-128"/>
            </a:endParaRPr>
          </a:p>
        </p:txBody>
      </p:sp>
      <p:cxnSp>
        <p:nvCxnSpPr>
          <p:cNvPr id="28" name="直線矢印コネクタ 27"/>
          <p:cNvCxnSpPr/>
          <p:nvPr/>
        </p:nvCxnSpPr>
        <p:spPr>
          <a:xfrm flipV="1">
            <a:off x="3283373" y="5937239"/>
            <a:ext cx="376046" cy="127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15" y="345814"/>
            <a:ext cx="3793631" cy="2350611"/>
          </a:xfrm>
          <a:prstGeom prst="rect">
            <a:avLst/>
          </a:prstGeom>
        </p:spPr>
      </p:pic>
      <p:pic>
        <p:nvPicPr>
          <p:cNvPr id="33" name="図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7763" y="432393"/>
            <a:ext cx="2571198" cy="1928400"/>
          </a:xfrm>
          <a:prstGeom prst="rect">
            <a:avLst/>
          </a:prstGeom>
        </p:spPr>
      </p:pic>
      <p:sp>
        <p:nvSpPr>
          <p:cNvPr id="34" name="正方形/長方形 33"/>
          <p:cNvSpPr/>
          <p:nvPr/>
        </p:nvSpPr>
        <p:spPr>
          <a:xfrm>
            <a:off x="4027370" y="962514"/>
            <a:ext cx="5429699" cy="646331"/>
          </a:xfrm>
          <a:prstGeom prst="rect">
            <a:avLst/>
          </a:prstGeom>
        </p:spPr>
        <p:txBody>
          <a:bodyPr wrap="square">
            <a:spAutoFit/>
          </a:bodyPr>
          <a:lstStyle/>
          <a:p>
            <a:r>
              <a:rPr lang="en-US" altLang="ja-JP" sz="3600" b="1" u="sng" dirty="0">
                <a:solidFill>
                  <a:srgbClr val="C00000"/>
                </a:solidFill>
                <a:latin typeface="Meiryo UI" panose="020B0604030504040204" pitchFamily="50" charset="-128"/>
                <a:ea typeface="Meiryo UI" panose="020B0604030504040204" pitchFamily="50" charset="-128"/>
              </a:rPr>
              <a:t>DQN</a:t>
            </a:r>
            <a:r>
              <a:rPr lang="ja-JP" altLang="en-US"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深層学習</a:t>
            </a:r>
            <a:r>
              <a:rPr lang="en-US" altLang="ja-JP"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強化学習</a:t>
            </a:r>
            <a:endParaRPr lang="ja-JP" altLang="en-US" sz="2400" b="1" u="sng"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055400" y="1532987"/>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Q-Network</a:t>
            </a:r>
            <a:endParaRPr kumimoji="1" lang="ja-JP" altLang="en-US" sz="105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757136" y="1521119"/>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Learning</a:t>
            </a:r>
            <a:endParaRPr kumimoji="1" lang="ja-JP" altLang="en-US" sz="105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7533961" y="1526552"/>
            <a:ext cx="1876257"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Reinforcement Learning</a:t>
            </a:r>
            <a:endParaRPr kumimoji="1" lang="ja-JP" altLang="en-US" sz="1050" dirty="0">
              <a:latin typeface="Meiryo UI" panose="020B0604030504040204" pitchFamily="50" charset="-128"/>
              <a:ea typeface="Meiryo UI" panose="020B0604030504040204" pitchFamily="50" charset="-128"/>
            </a:endParaRPr>
          </a:p>
        </p:txBody>
      </p:sp>
      <p:sp>
        <p:nvSpPr>
          <p:cNvPr id="38" name="正方形/長方形 37"/>
          <p:cNvSpPr/>
          <p:nvPr/>
        </p:nvSpPr>
        <p:spPr>
          <a:xfrm>
            <a:off x="706386" y="80009"/>
            <a:ext cx="2811988"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海馬</a:t>
            </a:r>
            <a:r>
              <a:rPr lang="ja-JP" altLang="en-US" sz="1400" dirty="0">
                <a:latin typeface="Meiryo UI" panose="020B0604030504040204" pitchFamily="50" charset="-128"/>
                <a:ea typeface="Meiryo UI" panose="020B0604030504040204" pitchFamily="50" charset="-128"/>
              </a:rPr>
              <a:t>」研究家：</a:t>
            </a:r>
            <a:r>
              <a:rPr lang="en-US" altLang="ja-JP" sz="1400" dirty="0" err="1">
                <a:latin typeface="Meiryo UI" panose="020B0604030504040204" pitchFamily="50" charset="-128"/>
                <a:ea typeface="Meiryo UI" panose="020B0604030504040204" pitchFamily="50" charset="-128"/>
              </a:rPr>
              <a:t>Demis</a:t>
            </a:r>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Hassabis</a:t>
            </a:r>
            <a:endParaRPr lang="ja-JP" altLang="en-US" sz="1400" dirty="0">
              <a:latin typeface="Meiryo UI" panose="020B0604030504040204" pitchFamily="50" charset="-128"/>
              <a:ea typeface="Meiryo UI" panose="020B0604030504040204" pitchFamily="50" charset="-128"/>
            </a:endParaRPr>
          </a:p>
        </p:txBody>
      </p:sp>
      <p:sp>
        <p:nvSpPr>
          <p:cNvPr id="39" name="正方形/長方形 38"/>
          <p:cNvSpPr/>
          <p:nvPr/>
        </p:nvSpPr>
        <p:spPr>
          <a:xfrm>
            <a:off x="3977946" y="1789183"/>
            <a:ext cx="5450165" cy="523220"/>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Google </a:t>
            </a:r>
            <a:r>
              <a:rPr lang="en-US" altLang="ja-JP" sz="1400" dirty="0" err="1">
                <a:latin typeface="Meiryo UI" panose="020B0604030504040204" pitchFamily="50" charset="-128"/>
                <a:ea typeface="Meiryo UI" panose="020B0604030504040204" pitchFamily="50" charset="-128"/>
              </a:rPr>
              <a:t>DeepMind</a:t>
            </a:r>
            <a:r>
              <a:rPr lang="ja-JP" altLang="en-US" sz="1400" dirty="0">
                <a:latin typeface="Meiryo UI" panose="020B0604030504040204" pitchFamily="50" charset="-128"/>
                <a:ea typeface="Meiryo UI" panose="020B0604030504040204" pitchFamily="50" charset="-128"/>
              </a:rPr>
              <a:t>が、エピソード記憶を適用し、圧倒的な学習能力を得ることを短期で可能とした！それが「</a:t>
            </a:r>
            <a:r>
              <a:rPr lang="en-US" altLang="ja-JP" sz="1400" b="1" u="sng" dirty="0">
                <a:solidFill>
                  <a:srgbClr val="C00000"/>
                </a:solidFill>
                <a:latin typeface="Meiryo UI" panose="020B0604030504040204" pitchFamily="50" charset="-128"/>
                <a:ea typeface="Meiryo UI" panose="020B0604030504040204" pitchFamily="50" charset="-128"/>
              </a:rPr>
              <a:t>DQN</a:t>
            </a:r>
            <a:r>
              <a:rPr lang="ja-JP" altLang="en-US" sz="1400" dirty="0">
                <a:latin typeface="Meiryo UI" panose="020B0604030504040204" pitchFamily="50" charset="-128"/>
                <a:ea typeface="Meiryo UI" panose="020B0604030504040204" pitchFamily="50" charset="-128"/>
              </a:rPr>
              <a:t>」である！！</a:t>
            </a:r>
          </a:p>
        </p:txBody>
      </p:sp>
      <p:sp>
        <p:nvSpPr>
          <p:cNvPr id="40" name="正方形/長方形 39"/>
          <p:cNvSpPr/>
          <p:nvPr/>
        </p:nvSpPr>
        <p:spPr>
          <a:xfrm>
            <a:off x="10873795" y="2311389"/>
            <a:ext cx="1532893"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Nicovideo.jp</a:t>
            </a:r>
            <a:endParaRPr lang="ja-JP" altLang="en-US" sz="800" dirty="0">
              <a:latin typeface="Meiryo UI" panose="020B0604030504040204" pitchFamily="50" charset="-128"/>
              <a:ea typeface="Meiryo UI" panose="020B0604030504040204" pitchFamily="50" charset="-128"/>
            </a:endParaRPr>
          </a:p>
        </p:txBody>
      </p:sp>
      <p:sp>
        <p:nvSpPr>
          <p:cNvPr id="43" name="正方形/長方形 42"/>
          <p:cNvSpPr/>
          <p:nvPr/>
        </p:nvSpPr>
        <p:spPr>
          <a:xfrm>
            <a:off x="3971719" y="2237779"/>
            <a:ext cx="5432272" cy="230832"/>
          </a:xfrm>
          <a:prstGeom prst="rect">
            <a:avLst/>
          </a:prstGeom>
        </p:spPr>
        <p:txBody>
          <a:bodyPr wrap="square">
            <a:spAutoFit/>
          </a:bodyPr>
          <a:lstStyle/>
          <a:p>
            <a:r>
              <a:rPr lang="en-US" altLang="ja-JP" sz="900" dirty="0" err="1">
                <a:latin typeface="Meiryo UI" panose="020B0604030504040204" pitchFamily="50" charset="-128"/>
                <a:ea typeface="Meiryo UI" panose="020B0604030504040204" pitchFamily="50" charset="-128"/>
              </a:rPr>
              <a:t>Humanlevel</a:t>
            </a:r>
            <a:r>
              <a:rPr lang="en-US" altLang="ja-JP" sz="900" dirty="0">
                <a:latin typeface="Meiryo UI" panose="020B0604030504040204" pitchFamily="50" charset="-128"/>
                <a:ea typeface="Meiryo UI" panose="020B0604030504040204" pitchFamily="50" charset="-128"/>
              </a:rPr>
              <a:t> control through deep reinforcement learning. Nature</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 518, 529–533.</a:t>
            </a:r>
            <a:endParaRPr lang="ja-JP" altLang="en-US" sz="900" dirty="0">
              <a:latin typeface="Meiryo UI" panose="020B0604030504040204" pitchFamily="50" charset="-128"/>
              <a:ea typeface="Meiryo UI" panose="020B0604030504040204" pitchFamily="50" charset="-128"/>
            </a:endParaRPr>
          </a:p>
        </p:txBody>
      </p:sp>
      <p:pic>
        <p:nvPicPr>
          <p:cNvPr id="44" name="図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6564" y="425329"/>
            <a:ext cx="2583944" cy="1935464"/>
          </a:xfrm>
          <a:prstGeom prst="rect">
            <a:avLst/>
          </a:prstGeom>
        </p:spPr>
      </p:pic>
      <p:sp>
        <p:nvSpPr>
          <p:cNvPr id="45" name="正方形/長方形 44"/>
          <p:cNvSpPr/>
          <p:nvPr/>
        </p:nvSpPr>
        <p:spPr>
          <a:xfrm>
            <a:off x="10082231" y="166426"/>
            <a:ext cx="1104790"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Atari 2600</a:t>
            </a:r>
            <a:endParaRPr lang="ja-JP" altLang="en-US"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8675247" y="2651335"/>
            <a:ext cx="3516753" cy="1384995"/>
          </a:xfrm>
          <a:prstGeom prst="rect">
            <a:avLst/>
          </a:prstGeom>
        </p:spPr>
        <p:txBody>
          <a:bodyPr wrap="square">
            <a:spAutoFit/>
          </a:bodyPr>
          <a:lstStyle/>
          <a:p>
            <a:r>
              <a:rPr lang="ja-JP" altLang="en-US" sz="1200" dirty="0">
                <a:solidFill>
                  <a:srgbClr val="000000"/>
                </a:solidFill>
                <a:latin typeface="Meiryo UI" panose="020B0604030504040204" pitchFamily="50" charset="-128"/>
                <a:ea typeface="Meiryo UI" panose="020B0604030504040204" pitchFamily="50" charset="-128"/>
              </a:rPr>
              <a:t>記憶に関わる神経回路は</a:t>
            </a:r>
            <a:r>
              <a:rPr lang="en-US" altLang="ja-JP" sz="1200" dirty="0" err="1">
                <a:solidFill>
                  <a:srgbClr val="000000"/>
                </a:solidFill>
                <a:latin typeface="Meiryo UI" panose="020B0604030504040204" pitchFamily="50" charset="-128"/>
                <a:ea typeface="Meiryo UI" panose="020B0604030504040204" pitchFamily="50" charset="-128"/>
              </a:rPr>
              <a:t>Papez</a:t>
            </a:r>
            <a:r>
              <a:rPr lang="ja-JP" altLang="en-US" sz="1200" dirty="0">
                <a:solidFill>
                  <a:srgbClr val="000000"/>
                </a:solidFill>
                <a:latin typeface="Meiryo UI" panose="020B0604030504040204" pitchFamily="50" charset="-128"/>
                <a:ea typeface="Meiryo UI" panose="020B0604030504040204" pitchFamily="50" charset="-128"/>
              </a:rPr>
              <a:t>回路と呼ばれている。帯状回が興奮する事で海馬 → 海馬采・脳弓 → 乳頭体（乳頭体視床路を通る）→ 視床前核 → 帯状回 → 海馬傍回 → 海馬体を結ぶ経路で持続的に興奮する事で情動が生まれ記憶に関与する事が知られている。</a:t>
            </a:r>
            <a:r>
              <a:rPr lang="en-US" altLang="ja-JP" sz="1200" dirty="0">
                <a:solidFill>
                  <a:srgbClr val="000000"/>
                </a:solidFill>
                <a:latin typeface="Meiryo UI" panose="020B0604030504040204" pitchFamily="50" charset="-128"/>
                <a:ea typeface="Meiryo UI" panose="020B0604030504040204" pitchFamily="50" charset="-128"/>
              </a:rPr>
              <a:t>(</a:t>
            </a:r>
            <a:r>
              <a:rPr lang="ja-JP" altLang="en-US" sz="1200" dirty="0">
                <a:solidFill>
                  <a:srgbClr val="000000"/>
                </a:solidFill>
                <a:latin typeface="Meiryo UI" panose="020B0604030504040204" pitchFamily="50" charset="-128"/>
                <a:ea typeface="Meiryo UI" panose="020B0604030504040204" pitchFamily="50" charset="-128"/>
              </a:rPr>
              <a:t>パペッツ回路）情動・本能などに関与するほか、恐怖・攻撃・性行動・快楽反応にも関与。</a:t>
            </a:r>
            <a:endParaRPr lang="ja-JP" altLang="en-US" sz="1200" dirty="0">
              <a:latin typeface="Meiryo UI" panose="020B0604030504040204" pitchFamily="50" charset="-128"/>
              <a:ea typeface="Meiryo UI" panose="020B0604030504040204" pitchFamily="50" charset="-128"/>
            </a:endParaRPr>
          </a:p>
        </p:txBody>
      </p:sp>
      <p:sp>
        <p:nvSpPr>
          <p:cNvPr id="16" name="円/楕円 15"/>
          <p:cNvSpPr/>
          <p:nvPr/>
        </p:nvSpPr>
        <p:spPr>
          <a:xfrm>
            <a:off x="6063062" y="3699052"/>
            <a:ext cx="1737813" cy="1504697"/>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flipV="1">
            <a:off x="7851255" y="4340507"/>
            <a:ext cx="2161526" cy="306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599118" y="6126003"/>
            <a:ext cx="657946" cy="369332"/>
          </a:xfrm>
          <a:prstGeom prst="rect">
            <a:avLst/>
          </a:prstGeom>
          <a:noFill/>
        </p:spPr>
        <p:txBody>
          <a:bodyPr wrap="square" rtlCol="0">
            <a:spAutoFit/>
          </a:bodyPr>
          <a:lstStyle/>
          <a:p>
            <a:r>
              <a:rPr kumimoji="1" lang="ja-JP" altLang="en-US" b="1" dirty="0">
                <a:solidFill>
                  <a:srgbClr val="C00000"/>
                </a:solidFill>
                <a:latin typeface="Meiryo UI" panose="020B0604030504040204" pitchFamily="50" charset="-128"/>
                <a:ea typeface="Meiryo UI" panose="020B0604030504040204" pitchFamily="50" charset="-128"/>
              </a:rPr>
              <a:t>海馬</a:t>
            </a:r>
          </a:p>
        </p:txBody>
      </p:sp>
      <p:sp>
        <p:nvSpPr>
          <p:cNvPr id="30" name="正方形/長方形 29"/>
          <p:cNvSpPr/>
          <p:nvPr/>
        </p:nvSpPr>
        <p:spPr>
          <a:xfrm>
            <a:off x="10052025" y="4368191"/>
            <a:ext cx="1205779" cy="276999"/>
          </a:xfrm>
          <a:prstGeom prst="rect">
            <a:avLst/>
          </a:prstGeom>
        </p:spPr>
        <p:txBody>
          <a:bodyPr wrap="none">
            <a:spAutoFit/>
          </a:bodyPr>
          <a:lstStyle/>
          <a:p>
            <a:r>
              <a:rPr lang="en-US" altLang="ja-JP" sz="1200" dirty="0">
                <a:latin typeface="Meiryo UI" panose="020B0604030504040204" pitchFamily="50" charset="-128"/>
                <a:ea typeface="Meiryo UI" panose="020B0604030504040204" pitchFamily="50" charset="-128"/>
              </a:rPr>
              <a:t>limbic system</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3834732" y="6396207"/>
            <a:ext cx="580967" cy="276999"/>
          </a:xfrm>
          <a:prstGeom prst="rect">
            <a:avLst/>
          </a:prstGeom>
          <a:solidFill>
            <a:schemeClr val="bg1"/>
          </a:solid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CA3</a:t>
            </a:r>
            <a:endParaRPr kumimoji="1" lang="ja-JP" altLang="en-US" sz="12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23915" y="6156781"/>
            <a:ext cx="1160106"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脳内</a:t>
            </a:r>
            <a:r>
              <a:rPr kumimoji="1" lang="en-US" altLang="ja-JP" sz="1600" b="1" dirty="0">
                <a:latin typeface="Meiryo UI" panose="020B0604030504040204" pitchFamily="50" charset="-128"/>
                <a:ea typeface="Meiryo UI" panose="020B0604030504040204" pitchFamily="50" charset="-128"/>
              </a:rPr>
              <a:t>GPS</a:t>
            </a:r>
            <a:endParaRPr kumimoji="1" lang="ja-JP" altLang="en-US" sz="1600" b="1" dirty="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106861" y="2487065"/>
            <a:ext cx="1164121" cy="230832"/>
          </a:xfrm>
          <a:prstGeom prst="rect">
            <a:avLst/>
          </a:prstGeom>
          <a:noFill/>
        </p:spPr>
        <p:txBody>
          <a:bodyPr wrap="square" rtlCol="0">
            <a:spAutoFit/>
          </a:bodyPr>
          <a:lstStyle/>
          <a:p>
            <a:r>
              <a:rPr kumimoji="1" lang="ja-JP" altLang="en-US" sz="900" dirty="0">
                <a:solidFill>
                  <a:schemeClr val="bg1"/>
                </a:solidFill>
                <a:latin typeface="Meiryo UI" panose="020B0604030504040204" pitchFamily="50" charset="-128"/>
                <a:ea typeface="Meiryo UI" panose="020B0604030504040204" pitchFamily="50" charset="-128"/>
              </a:rPr>
              <a:t>（出典）</a:t>
            </a:r>
            <a:r>
              <a:rPr kumimoji="1" lang="en-US" altLang="ja-JP" sz="900" dirty="0">
                <a:solidFill>
                  <a:schemeClr val="bg1"/>
                </a:solidFill>
                <a:latin typeface="Meiryo UI" panose="020B0604030504040204" pitchFamily="50" charset="-128"/>
                <a:ea typeface="Meiryo UI" panose="020B0604030504040204" pitchFamily="50" charset="-128"/>
              </a:rPr>
              <a:t>Google</a:t>
            </a:r>
            <a:endParaRPr kumimoji="1" lang="ja-JP" altLang="en-US" sz="9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061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473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脳を制御する／読み取る</a:t>
            </a:r>
          </a:p>
        </p:txBody>
      </p:sp>
      <p:pic>
        <p:nvPicPr>
          <p:cNvPr id="4" name="Picture 8" descr="jj_brain_lobes.jpg                                             00003B01Book                           ABA78158:">
            <a:extLst>
              <a:ext uri="{FF2B5EF4-FFF2-40B4-BE49-F238E27FC236}">
                <a16:creationId xmlns:a16="http://schemas.microsoft.com/office/drawing/2014/main" id="{962FADB3-0277-C122-CC3D-0803E2CAF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99" t="5333" r="14667" b="13333"/>
          <a:stretch>
            <a:fillRect/>
          </a:stretch>
        </p:blipFill>
        <p:spPr bwMode="auto">
          <a:xfrm rot="19983366">
            <a:off x="3486442" y="1700825"/>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8">
            <a:extLst>
              <a:ext uri="{FF2B5EF4-FFF2-40B4-BE49-F238E27FC236}">
                <a16:creationId xmlns:a16="http://schemas.microsoft.com/office/drawing/2014/main" id="{A0D58350-FEBA-1BDC-80BA-1A4F4DA7DFF3}"/>
              </a:ext>
            </a:extLst>
          </p:cNvPr>
          <p:cNvSpPr/>
          <p:nvPr/>
        </p:nvSpPr>
        <p:spPr>
          <a:xfrm>
            <a:off x="1943100" y="2565075"/>
            <a:ext cx="23368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右矢印 49">
            <a:extLst>
              <a:ext uri="{FF2B5EF4-FFF2-40B4-BE49-F238E27FC236}">
                <a16:creationId xmlns:a16="http://schemas.microsoft.com/office/drawing/2014/main" id="{C04FA992-D393-52F0-6BF3-423F452CAF0B}"/>
              </a:ext>
            </a:extLst>
          </p:cNvPr>
          <p:cNvSpPr/>
          <p:nvPr/>
        </p:nvSpPr>
        <p:spPr>
          <a:xfrm>
            <a:off x="7429500" y="2565075"/>
            <a:ext cx="25400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47EFA5F-2AE0-A95E-0A1B-15DA65772A83}"/>
              </a:ext>
            </a:extLst>
          </p:cNvPr>
          <p:cNvSpPr txBox="1"/>
          <p:nvPr/>
        </p:nvSpPr>
        <p:spPr>
          <a:xfrm>
            <a:off x="258974" y="1525372"/>
            <a:ext cx="1846659" cy="4483100"/>
          </a:xfrm>
          <a:prstGeom prst="rect">
            <a:avLst/>
          </a:prstGeom>
          <a:noFill/>
        </p:spPr>
        <p:txBody>
          <a:bodyPr vert="eaVert" wrap="square" rtlCol="0">
            <a:spAutoFit/>
          </a:bodyPr>
          <a:lstStyle/>
          <a:p>
            <a:pPr algn="ctr"/>
            <a:r>
              <a:rPr kumimoji="1" lang="ja-JP" altLang="en-US" sz="54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脳を制御する</a:t>
            </a:r>
            <a:endParaRPr kumimoji="1" lang="en-US" altLang="ja-JP" sz="54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a:r>
              <a:rPr kumimoji="1" lang="ja-JP" altLang="en-US" sz="5400" b="1" dirty="0">
                <a:solidFill>
                  <a:srgbClr val="002060"/>
                </a:solidFill>
                <a:latin typeface="Meiryo UI" panose="020B0604030504040204" pitchFamily="50" charset="-128"/>
                <a:ea typeface="Meiryo UI" panose="020B0604030504040204" pitchFamily="50" charset="-128"/>
              </a:rPr>
              <a:t>刺激を与える</a:t>
            </a:r>
          </a:p>
        </p:txBody>
      </p:sp>
      <p:sp>
        <p:nvSpPr>
          <p:cNvPr id="8" name="テキスト ボックス 7">
            <a:extLst>
              <a:ext uri="{FF2B5EF4-FFF2-40B4-BE49-F238E27FC236}">
                <a16:creationId xmlns:a16="http://schemas.microsoft.com/office/drawing/2014/main" id="{38297562-1371-0207-8F6C-5712D59ACF3A}"/>
              </a:ext>
            </a:extLst>
          </p:cNvPr>
          <p:cNvSpPr txBox="1"/>
          <p:nvPr/>
        </p:nvSpPr>
        <p:spPr>
          <a:xfrm>
            <a:off x="10148938" y="1487857"/>
            <a:ext cx="1846659" cy="4483100"/>
          </a:xfrm>
          <a:prstGeom prst="rect">
            <a:avLst/>
          </a:prstGeom>
          <a:noFill/>
        </p:spPr>
        <p:txBody>
          <a:bodyPr vert="eaVert" wrap="square" rtlCol="0">
            <a:spAutoFit/>
          </a:bodyPr>
          <a:lstStyle/>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仕組みを知る</a:t>
            </a:r>
            <a:endParaRPr kumimoji="1" lang="en-US" altLang="ja-JP" sz="5400" b="1" dirty="0">
              <a:solidFill>
                <a:schemeClr val="accent4">
                  <a:lumMod val="50000"/>
                </a:schemeClr>
              </a:solidFill>
              <a:latin typeface="Meiryo UI" panose="020B0604030504040204" pitchFamily="50" charset="-128"/>
              <a:ea typeface="Meiryo UI" panose="020B0604030504040204" pitchFamily="50" charset="-128"/>
            </a:endParaRPr>
          </a:p>
          <a:p>
            <a:pPr algn="ctr"/>
            <a:r>
              <a:rPr kumimoji="1" lang="ja-JP" altLang="en-US" sz="54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脳内を読取る</a:t>
            </a:r>
          </a:p>
        </p:txBody>
      </p:sp>
      <p:sp>
        <p:nvSpPr>
          <p:cNvPr id="9" name="テキスト ボックス 8">
            <a:extLst>
              <a:ext uri="{FF2B5EF4-FFF2-40B4-BE49-F238E27FC236}">
                <a16:creationId xmlns:a16="http://schemas.microsoft.com/office/drawing/2014/main" id="{6B31BE0A-5FBB-FCA8-3E11-7B5DAF35CA10}"/>
              </a:ext>
            </a:extLst>
          </p:cNvPr>
          <p:cNvSpPr txBox="1"/>
          <p:nvPr/>
        </p:nvSpPr>
        <p:spPr>
          <a:xfrm>
            <a:off x="2108126" y="1487857"/>
            <a:ext cx="2809230"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★直接皮質刺激（</a:t>
            </a:r>
            <a:r>
              <a:rPr kumimoji="1" lang="en-US" altLang="ja-JP" sz="1600" dirty="0">
                <a:latin typeface="Meiryo UI" panose="020B0604030504040204" pitchFamily="50" charset="-128"/>
                <a:ea typeface="Meiryo UI" panose="020B0604030504040204" pitchFamily="50" charset="-128"/>
              </a:rPr>
              <a:t>ECS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★脳深部刺激（</a:t>
            </a:r>
            <a:r>
              <a:rPr lang="en-US" altLang="ja-JP" sz="1600" dirty="0">
                <a:latin typeface="Meiryo UI" panose="020B0604030504040204" pitchFamily="50" charset="-128"/>
                <a:ea typeface="Meiryo UI" panose="020B0604030504040204" pitchFamily="50" charset="-128"/>
              </a:rPr>
              <a:t>DBS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★人工内耳</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人口網膜</a:t>
            </a:r>
          </a:p>
        </p:txBody>
      </p:sp>
      <p:sp>
        <p:nvSpPr>
          <p:cNvPr id="10" name="テキスト ボックス 9">
            <a:extLst>
              <a:ext uri="{FF2B5EF4-FFF2-40B4-BE49-F238E27FC236}">
                <a16:creationId xmlns:a16="http://schemas.microsoft.com/office/drawing/2014/main" id="{57CA34A8-1878-E1CB-F2CF-B4A142DA268B}"/>
              </a:ext>
            </a:extLst>
          </p:cNvPr>
          <p:cNvSpPr txBox="1"/>
          <p:nvPr/>
        </p:nvSpPr>
        <p:spPr>
          <a:xfrm>
            <a:off x="1943100" y="3641727"/>
            <a:ext cx="3149674"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★経頭蓋直流電気刺激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tDCS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★経頭蓋交流電気刺激　　　（</a:t>
            </a:r>
            <a:r>
              <a:rPr lang="en-US" altLang="ja-JP" sz="1600" dirty="0" err="1">
                <a:latin typeface="Meiryo UI" panose="020B0604030504040204" pitchFamily="50" charset="-128"/>
                <a:ea typeface="Meiryo UI" panose="020B0604030504040204" pitchFamily="50" charset="-128"/>
              </a:rPr>
              <a:t>tACS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★経頭蓋磁気刺激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TMS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★ニューロフィードバック</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★デコーデットニューロフィードバック</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★バイオフィードバック</a:t>
            </a:r>
            <a:endParaRPr kumimoji="1" lang="ja-JP" altLang="en-US" sz="16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E84FCEE3-1354-A12F-4D61-C2BCF2D35E9C}"/>
              </a:ext>
            </a:extLst>
          </p:cNvPr>
          <p:cNvSpPr txBox="1"/>
          <p:nvPr/>
        </p:nvSpPr>
        <p:spPr>
          <a:xfrm>
            <a:off x="7661000" y="1449191"/>
            <a:ext cx="2324678"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★埋込電極</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（剣山、マクロアレイ）</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★皮質脳波（</a:t>
            </a:r>
            <a:r>
              <a:rPr lang="en-US" altLang="ja-JP" sz="1600" dirty="0" err="1">
                <a:latin typeface="Meiryo UI" panose="020B0604030504040204" pitchFamily="50" charset="-128"/>
                <a:ea typeface="Meiryo UI" panose="020B0604030504040204" pitchFamily="50" charset="-128"/>
              </a:rPr>
              <a:t>ECoG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★深部電極</a:t>
            </a:r>
          </a:p>
        </p:txBody>
      </p:sp>
      <p:sp>
        <p:nvSpPr>
          <p:cNvPr id="12" name="テキスト ボックス 11">
            <a:extLst>
              <a:ext uri="{FF2B5EF4-FFF2-40B4-BE49-F238E27FC236}">
                <a16:creationId xmlns:a16="http://schemas.microsoft.com/office/drawing/2014/main" id="{020B8F16-503D-885C-A191-3D3874ACDC3A}"/>
              </a:ext>
            </a:extLst>
          </p:cNvPr>
          <p:cNvSpPr txBox="1"/>
          <p:nvPr/>
        </p:nvSpPr>
        <p:spPr>
          <a:xfrm>
            <a:off x="7731399" y="3603627"/>
            <a:ext cx="2809230"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★脳磁波（</a:t>
            </a:r>
            <a:r>
              <a:rPr lang="en-US" altLang="ja-JP" sz="1600" dirty="0">
                <a:latin typeface="Meiryo UI" panose="020B0604030504040204" pitchFamily="50" charset="-128"/>
                <a:ea typeface="Meiryo UI" panose="020B0604030504040204" pitchFamily="50" charset="-128"/>
              </a:rPr>
              <a:t>MEG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★陽電子断層撮影</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PET</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★機能的磁気共鳴画像</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fMRI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★近赤外分光計測（</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★拡散テンソル画像（</a:t>
            </a:r>
            <a:r>
              <a:rPr kumimoji="1" lang="en-US" altLang="ja-JP" sz="1600" dirty="0">
                <a:latin typeface="Meiryo UI" panose="020B0604030504040204" pitchFamily="50" charset="-128"/>
                <a:ea typeface="Meiryo UI" panose="020B0604030504040204" pitchFamily="50" charset="-128"/>
              </a:rPr>
              <a:t>DTI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★磁気共鳴分光法（</a:t>
            </a:r>
            <a:r>
              <a:rPr lang="en-US" altLang="ja-JP" sz="1600" dirty="0">
                <a:latin typeface="Meiryo UI" panose="020B0604030504040204" pitchFamily="50" charset="-128"/>
                <a:ea typeface="Meiryo UI" panose="020B0604030504040204" pitchFamily="50" charset="-128"/>
              </a:rPr>
              <a:t>MRS</a:t>
            </a:r>
            <a:r>
              <a:rPr lang="ja-JP" altLang="en-US"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13" name="角丸四角形 56">
            <a:extLst>
              <a:ext uri="{FF2B5EF4-FFF2-40B4-BE49-F238E27FC236}">
                <a16:creationId xmlns:a16="http://schemas.microsoft.com/office/drawing/2014/main" id="{9D02457E-449B-74A4-20D3-09527D97D78B}"/>
              </a:ext>
            </a:extLst>
          </p:cNvPr>
          <p:cNvSpPr/>
          <p:nvPr/>
        </p:nvSpPr>
        <p:spPr>
          <a:xfrm>
            <a:off x="2105633" y="773526"/>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14" name="角丸四角形 57">
            <a:extLst>
              <a:ext uri="{FF2B5EF4-FFF2-40B4-BE49-F238E27FC236}">
                <a16:creationId xmlns:a16="http://schemas.microsoft.com/office/drawing/2014/main" id="{D3661194-F378-62BA-B843-9B3906BC4764}"/>
              </a:ext>
            </a:extLst>
          </p:cNvPr>
          <p:cNvSpPr/>
          <p:nvPr/>
        </p:nvSpPr>
        <p:spPr>
          <a:xfrm>
            <a:off x="7596734" y="77808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15" name="角丸四角形 58">
            <a:extLst>
              <a:ext uri="{FF2B5EF4-FFF2-40B4-BE49-F238E27FC236}">
                <a16:creationId xmlns:a16="http://schemas.microsoft.com/office/drawing/2014/main" id="{ACFFFF79-8CCA-2B52-E53B-492E5C2F393A}"/>
              </a:ext>
            </a:extLst>
          </p:cNvPr>
          <p:cNvSpPr/>
          <p:nvPr/>
        </p:nvSpPr>
        <p:spPr>
          <a:xfrm>
            <a:off x="2070100" y="6066893"/>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16" name="角丸四角形 59">
            <a:extLst>
              <a:ext uri="{FF2B5EF4-FFF2-40B4-BE49-F238E27FC236}">
                <a16:creationId xmlns:a16="http://schemas.microsoft.com/office/drawing/2014/main" id="{41F415B6-B0F9-2CE2-5210-09FD825C75CB}"/>
              </a:ext>
            </a:extLst>
          </p:cNvPr>
          <p:cNvSpPr/>
          <p:nvPr/>
        </p:nvSpPr>
        <p:spPr>
          <a:xfrm>
            <a:off x="7965430" y="6106684"/>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17" name="角丸四角形 60">
            <a:extLst>
              <a:ext uri="{FF2B5EF4-FFF2-40B4-BE49-F238E27FC236}">
                <a16:creationId xmlns:a16="http://schemas.microsoft.com/office/drawing/2014/main" id="{10B3E068-0C23-B1A8-780E-2C186729CC78}"/>
              </a:ext>
            </a:extLst>
          </p:cNvPr>
          <p:cNvSpPr/>
          <p:nvPr/>
        </p:nvSpPr>
        <p:spPr>
          <a:xfrm>
            <a:off x="223441" y="571175"/>
            <a:ext cx="6995748" cy="6121399"/>
          </a:xfrm>
          <a:prstGeom prst="roundRect">
            <a:avLst>
              <a:gd name="adj" fmla="val 39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62">
            <a:extLst>
              <a:ext uri="{FF2B5EF4-FFF2-40B4-BE49-F238E27FC236}">
                <a16:creationId xmlns:a16="http://schemas.microsoft.com/office/drawing/2014/main" id="{271EA414-B7A6-BCA1-C83C-2A46A0B0DEFD}"/>
              </a:ext>
            </a:extLst>
          </p:cNvPr>
          <p:cNvSpPr/>
          <p:nvPr/>
        </p:nvSpPr>
        <p:spPr>
          <a:xfrm>
            <a:off x="4356100" y="571175"/>
            <a:ext cx="7718475" cy="6121399"/>
          </a:xfrm>
          <a:prstGeom prst="roundRect">
            <a:avLst>
              <a:gd name="adj" fmla="val 398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8D10D55C-A7EF-21F5-2D6E-24AF804103EC}"/>
              </a:ext>
            </a:extLst>
          </p:cNvPr>
          <p:cNvSpPr txBox="1"/>
          <p:nvPr/>
        </p:nvSpPr>
        <p:spPr>
          <a:xfrm>
            <a:off x="2405385" y="2810359"/>
            <a:ext cx="1358900" cy="461665"/>
          </a:xfrm>
          <a:prstGeom prst="rect">
            <a:avLst/>
          </a:prstGeom>
          <a:noFill/>
        </p:spPr>
        <p:txBody>
          <a:bodyPr wrap="square" rtlCol="0">
            <a:spAutoFit/>
          </a:bodyPr>
          <a:lstStyle/>
          <a:p>
            <a:pPr algn="ctr"/>
            <a:r>
              <a:rPr kumimoji="1" lang="en-US" altLang="ja-JP" sz="2400" b="1" dirty="0">
                <a:solidFill>
                  <a:schemeClr val="bg1"/>
                </a:solidFill>
              </a:rPr>
              <a:t>Input</a:t>
            </a:r>
            <a:endParaRPr kumimoji="1" lang="ja-JP" altLang="en-US" sz="2400" b="1" dirty="0">
              <a:solidFill>
                <a:schemeClr val="bg1"/>
              </a:solidFill>
            </a:endParaRPr>
          </a:p>
        </p:txBody>
      </p:sp>
      <p:sp>
        <p:nvSpPr>
          <p:cNvPr id="20" name="テキスト ボックス 19">
            <a:extLst>
              <a:ext uri="{FF2B5EF4-FFF2-40B4-BE49-F238E27FC236}">
                <a16:creationId xmlns:a16="http://schemas.microsoft.com/office/drawing/2014/main" id="{B0B3A42B-AB37-E840-C817-F7FDBE9597C5}"/>
              </a:ext>
            </a:extLst>
          </p:cNvPr>
          <p:cNvSpPr txBox="1"/>
          <p:nvPr/>
        </p:nvSpPr>
        <p:spPr>
          <a:xfrm>
            <a:off x="7961139" y="2810359"/>
            <a:ext cx="1358900" cy="461665"/>
          </a:xfrm>
          <a:prstGeom prst="rect">
            <a:avLst/>
          </a:prstGeom>
          <a:noFill/>
        </p:spPr>
        <p:txBody>
          <a:bodyPr wrap="square" rtlCol="0">
            <a:spAutoFit/>
          </a:bodyPr>
          <a:lstStyle/>
          <a:p>
            <a:pPr algn="ctr"/>
            <a:r>
              <a:rPr kumimoji="1" lang="en-US" altLang="ja-JP" sz="2400" b="1" dirty="0">
                <a:solidFill>
                  <a:schemeClr val="bg1"/>
                </a:solidFill>
              </a:rPr>
              <a:t>Output</a:t>
            </a:r>
            <a:endParaRPr kumimoji="1" lang="ja-JP" altLang="en-US" sz="2400" b="1" dirty="0">
              <a:solidFill>
                <a:schemeClr val="bg1"/>
              </a:solidFill>
            </a:endParaRPr>
          </a:p>
        </p:txBody>
      </p:sp>
      <p:sp>
        <p:nvSpPr>
          <p:cNvPr id="21" name="テキスト ボックス 20">
            <a:extLst>
              <a:ext uri="{FF2B5EF4-FFF2-40B4-BE49-F238E27FC236}">
                <a16:creationId xmlns:a16="http://schemas.microsoft.com/office/drawing/2014/main" id="{2A50914A-7C7A-A3F2-609A-9C8E76FF0689}"/>
              </a:ext>
            </a:extLst>
          </p:cNvPr>
          <p:cNvSpPr txBox="1"/>
          <p:nvPr/>
        </p:nvSpPr>
        <p:spPr>
          <a:xfrm>
            <a:off x="5167634" y="972814"/>
            <a:ext cx="1438957" cy="584775"/>
          </a:xfrm>
          <a:prstGeom prst="rect">
            <a:avLst/>
          </a:prstGeom>
          <a:noFill/>
        </p:spPr>
        <p:txBody>
          <a:bodyPr wrap="square" rtlCol="0">
            <a:spAutoFit/>
          </a:bodyPr>
          <a:lstStyle/>
          <a:p>
            <a:pPr algn="ctr"/>
            <a:r>
              <a:rPr kumimoji="1" lang="en-US" altLang="ja-JP" sz="3200" dirty="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Tree>
    <p:extLst>
      <p:ext uri="{BB962C8B-B14F-4D97-AF65-F5344CB8AC3E}">
        <p14:creationId xmlns:p14="http://schemas.microsoft.com/office/powerpoint/2010/main" val="335832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a:blip r:embed="rId3"/>
          <a:stretch>
            <a:fillRect/>
          </a:stretch>
        </p:blipFill>
        <p:spPr>
          <a:xfrm>
            <a:off x="132891" y="5249881"/>
            <a:ext cx="1895965" cy="1536565"/>
          </a:xfrm>
          <a:prstGeom prst="rect">
            <a:avLst/>
          </a:prstGeom>
        </p:spPr>
      </p:pic>
      <p:pic>
        <p:nvPicPr>
          <p:cNvPr id="35" name="図 34"/>
          <p:cNvPicPr>
            <a:picLocks noChangeAspect="1"/>
          </p:cNvPicPr>
          <p:nvPr/>
        </p:nvPicPr>
        <p:blipFill>
          <a:blip r:embed="rId4"/>
          <a:stretch>
            <a:fillRect/>
          </a:stretch>
        </p:blipFill>
        <p:spPr>
          <a:xfrm>
            <a:off x="7393886" y="5284740"/>
            <a:ext cx="1252192" cy="1455778"/>
          </a:xfrm>
          <a:prstGeom prst="rect">
            <a:avLst/>
          </a:prstGeom>
        </p:spPr>
      </p:pic>
      <p:pic>
        <p:nvPicPr>
          <p:cNvPr id="33" name="図 32"/>
          <p:cNvPicPr>
            <a:picLocks noChangeAspect="1"/>
          </p:cNvPicPr>
          <p:nvPr/>
        </p:nvPicPr>
        <p:blipFill>
          <a:blip r:embed="rId5"/>
          <a:stretch>
            <a:fillRect/>
          </a:stretch>
        </p:blipFill>
        <p:spPr>
          <a:xfrm>
            <a:off x="2271369" y="5226363"/>
            <a:ext cx="1312937" cy="1546348"/>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脳に刺激を与える技術</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nvGraphicFramePr>
        <p:xfrm>
          <a:off x="355600" y="557816"/>
          <a:ext cx="11493500" cy="4485640"/>
        </p:xfrm>
        <a:graphic>
          <a:graphicData uri="http://schemas.openxmlformats.org/drawingml/2006/table">
            <a:tbl>
              <a:tblPr firstRow="1" bandRow="1">
                <a:tableStyleId>{5940675A-B579-460E-94D1-54222C63F5DA}</a:tableStyleId>
              </a:tblPr>
              <a:tblGrid>
                <a:gridCol w="4530517">
                  <a:extLst>
                    <a:ext uri="{9D8B030D-6E8A-4147-A177-3AD203B41FA5}">
                      <a16:colId xmlns:a16="http://schemas.microsoft.com/office/drawing/2014/main" val="20000"/>
                    </a:ext>
                  </a:extLst>
                </a:gridCol>
                <a:gridCol w="6962983">
                  <a:extLst>
                    <a:ext uri="{9D8B030D-6E8A-4147-A177-3AD203B41FA5}">
                      <a16:colId xmlns:a16="http://schemas.microsoft.com/office/drawing/2014/main" val="20001"/>
                    </a:ext>
                  </a:extLst>
                </a:gridCol>
              </a:tblGrid>
              <a:tr h="370840">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技術</a:t>
                      </a:r>
                    </a:p>
                  </a:txBody>
                  <a:tcPr anchor="ctr">
                    <a:solidFill>
                      <a:schemeClr val="tx1"/>
                    </a:solidFill>
                  </a:tcPr>
                </a:tc>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概要</a:t>
                      </a:r>
                    </a:p>
                  </a:txBody>
                  <a:tcPr anchor="ctr">
                    <a:solidFill>
                      <a:schemeClr val="tx1"/>
                    </a:solidFill>
                  </a:tcPr>
                </a:tc>
                <a:extLst>
                  <a:ext uri="{0D108BD9-81ED-4DB2-BD59-A6C34878D82A}">
                    <a16:rowId xmlns:a16="http://schemas.microsoft.com/office/drawing/2014/main" val="10000"/>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①</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脳深部刺激</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lang="en-US" altLang="ja-JP" sz="1400" dirty="0">
                          <a:effectLst/>
                          <a:latin typeface="Meiryo UI" panose="020B0604030504040204" pitchFamily="50" charset="-128"/>
                          <a:ea typeface="Meiryo UI" panose="020B0604030504040204" pitchFamily="50" charset="-128"/>
                        </a:rPr>
                        <a:t>Deep Brain Stimulation</a:t>
                      </a:r>
                      <a:r>
                        <a:rPr lang="ja-JP" altLang="en-US" sz="1400" dirty="0">
                          <a:effectLst/>
                          <a:latin typeface="Meiryo UI" panose="020B0604030504040204" pitchFamily="50" charset="-128"/>
                          <a:ea typeface="Meiryo UI" panose="020B0604030504040204" pitchFamily="50" charset="-128"/>
                        </a:rPr>
                        <a:t>（</a:t>
                      </a:r>
                      <a:r>
                        <a:rPr lang="en-US" altLang="ja-JP" sz="1400" dirty="0">
                          <a:effectLst/>
                          <a:latin typeface="Meiryo UI" panose="020B0604030504040204" pitchFamily="50" charset="-128"/>
                          <a:ea typeface="Meiryo UI" panose="020B0604030504040204" pitchFamily="50" charset="-128"/>
                        </a:rPr>
                        <a:t>DBS</a:t>
                      </a:r>
                      <a:r>
                        <a:rPr lang="ja-JP" altLang="en-US" sz="1400" dirty="0">
                          <a:effectLst/>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脳深部刺激は、機能異常をきたしている中枢神経系疾患（パーキンソン病、振戦、ジストニアなど）に対して、脳内に深部電極を留置し、標的部位を電気刺激することにより、異常な神経活動を制御する治療法。</a:t>
                      </a:r>
                    </a:p>
                  </a:txBody>
                  <a:tcPr anchor="ct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a:solidFill>
                            <a:srgbClr val="FF0000"/>
                          </a:solidFill>
                          <a:latin typeface="Meiryo UI" panose="020B0604030504040204" pitchFamily="50" charset="-128"/>
                          <a:ea typeface="Meiryo UI" panose="020B0604030504040204" pitchFamily="50" charset="-128"/>
                        </a:rPr>
                        <a:t>②</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直流</a:t>
                      </a:r>
                      <a:r>
                        <a:rPr kumimoji="1" lang="ja-JP" altLang="en-US" sz="1800" b="1" dirty="0">
                          <a:latin typeface="Meiryo UI" panose="020B0604030504040204" pitchFamily="50" charset="-128"/>
                          <a:ea typeface="Meiryo UI" panose="020B0604030504040204" pitchFamily="50" charset="-128"/>
                        </a:rPr>
                        <a:t>電気刺激</a:t>
                      </a:r>
                      <a:endParaRPr kumimoji="1" lang="en-US" altLang="ja-JP" sz="1800" b="1" dirty="0">
                        <a:latin typeface="Meiryo UI" panose="020B0604030504040204" pitchFamily="50" charset="-128"/>
                        <a:ea typeface="Meiryo UI" panose="020B0604030504040204" pitchFamily="50" charset="-128"/>
                      </a:endParaRPr>
                    </a:p>
                    <a:p>
                      <a:pPr algn="l"/>
                      <a:r>
                        <a:rPr lang="en-US" altLang="ja-JP" sz="1400" dirty="0" err="1">
                          <a:latin typeface="Meiryo UI" panose="020B0604030504040204" pitchFamily="50" charset="-128"/>
                          <a:ea typeface="Meiryo UI" panose="020B0604030504040204" pitchFamily="50" charset="-128"/>
                        </a:rPr>
                        <a:t>transcranial</a:t>
                      </a:r>
                      <a:r>
                        <a:rPr lang="en-US" altLang="ja-JP" sz="1400" dirty="0">
                          <a:latin typeface="Meiryo UI" panose="020B0604030504040204" pitchFamily="50" charset="-128"/>
                          <a:ea typeface="Meiryo UI" panose="020B0604030504040204" pitchFamily="50" charset="-128"/>
                        </a:rPr>
                        <a:t> Direct Current Stimulation</a:t>
                      </a: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tDCS</a:t>
                      </a:r>
                      <a:r>
                        <a:rPr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頭に</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2mA</a:t>
                      </a:r>
                      <a:r>
                        <a:rPr kumimoji="1" lang="ja-JP" altLang="en-US" sz="1200" dirty="0">
                          <a:latin typeface="Meiryo UI" panose="020B0604030504040204" pitchFamily="50" charset="-128"/>
                          <a:ea typeface="Meiryo UI" panose="020B0604030504040204" pitchFamily="50" charset="-128"/>
                        </a:rPr>
                        <a:t>程度の弱い直流電流を</a:t>
                      </a:r>
                      <a:r>
                        <a:rPr kumimoji="1" lang="en-US" altLang="ja-JP" sz="1200" dirty="0">
                          <a:latin typeface="Meiryo UI" panose="020B0604030504040204" pitchFamily="50" charset="-128"/>
                          <a:ea typeface="Meiryo UI" panose="020B0604030504040204" pitchFamily="50" charset="-128"/>
                        </a:rPr>
                        <a:t>5</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30</a:t>
                      </a:r>
                      <a:r>
                        <a:rPr kumimoji="1" lang="ja-JP" altLang="en-US" sz="1200" dirty="0">
                          <a:latin typeface="Meiryo UI" panose="020B0604030504040204" pitchFamily="50" charset="-128"/>
                          <a:ea typeface="Meiryo UI" panose="020B0604030504040204" pitchFamily="50" charset="-128"/>
                        </a:rPr>
                        <a:t>分程度、</a:t>
                      </a:r>
                      <a:r>
                        <a:rPr kumimoji="1" lang="ja-JP" altLang="en-US" sz="1200" dirty="0" err="1">
                          <a:latin typeface="Meiryo UI" panose="020B0604030504040204" pitchFamily="50" charset="-128"/>
                          <a:ea typeface="Meiryo UI" panose="020B0604030504040204" pitchFamily="50" charset="-128"/>
                        </a:rPr>
                        <a:t>通電すことで</a:t>
                      </a:r>
                      <a:r>
                        <a:rPr kumimoji="1" lang="ja-JP" altLang="en-US" sz="1200" dirty="0">
                          <a:latin typeface="Meiryo UI" panose="020B0604030504040204" pitchFamily="50" charset="-128"/>
                          <a:ea typeface="Meiryo UI" panose="020B0604030504040204" pitchFamily="50" charset="-128"/>
                        </a:rPr>
                        <a:t>脳神経単位の活動を変化させることが可能で、脳卒中回復、うつ病、片頭痛、あるいは学習能力の向上などに応用されている。</a:t>
                      </a:r>
                    </a:p>
                  </a:txBody>
                  <a:tcPr anchor="ctr"/>
                </a:tc>
                <a:extLst>
                  <a:ext uri="{0D108BD9-81ED-4DB2-BD59-A6C34878D82A}">
                    <a16:rowId xmlns:a16="http://schemas.microsoft.com/office/drawing/2014/main" val="10002"/>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③</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交流</a:t>
                      </a:r>
                      <a:r>
                        <a:rPr kumimoji="1" lang="ja-JP" altLang="en-US" sz="1800" b="1" dirty="0">
                          <a:latin typeface="Meiryo UI" panose="020B0604030504040204" pitchFamily="50" charset="-128"/>
                          <a:ea typeface="Meiryo UI" panose="020B0604030504040204" pitchFamily="50" charset="-128"/>
                        </a:rPr>
                        <a:t>電気刺激</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err="1">
                          <a:latin typeface="Meiryo UI" panose="020B0604030504040204" pitchFamily="50" charset="-128"/>
                          <a:ea typeface="Meiryo UI" panose="020B0604030504040204" pitchFamily="50" charset="-128"/>
                        </a:rPr>
                        <a:t>transcranial</a:t>
                      </a:r>
                      <a:r>
                        <a:rPr kumimoji="1" lang="en-US" altLang="ja-JP" sz="1400" dirty="0">
                          <a:latin typeface="Meiryo UI" panose="020B0604030504040204" pitchFamily="50" charset="-128"/>
                          <a:ea typeface="Meiryo UI" panose="020B0604030504040204" pitchFamily="50" charset="-128"/>
                        </a:rPr>
                        <a:t> Alternating Current Stimulation</a:t>
                      </a:r>
                      <a:r>
                        <a:rPr kumimoji="1" lang="ja-JP" altLang="en-US" sz="1400" baseline="0" dirty="0">
                          <a:latin typeface="Meiryo UI" panose="020B0604030504040204" pitchFamily="50" charset="-128"/>
                          <a:ea typeface="Meiryo UI" panose="020B0604030504040204" pitchFamily="50" charset="-128"/>
                        </a:rPr>
                        <a:t> </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tACS</a:t>
                      </a:r>
                      <a:r>
                        <a:rPr kumimoji="1" lang="en-US" altLang="ja-JP" sz="12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頭に交流電流を通電することで、脳神経単位の活動を変化させる。直流とことなり交流は周波数を自在に変えることが可能で、記憶力の向上などで利用されている。</a:t>
                      </a:r>
                    </a:p>
                  </a:txBody>
                  <a:tcPr anchor="ctr"/>
                </a:tc>
                <a:extLst>
                  <a:ext uri="{0D108BD9-81ED-4DB2-BD59-A6C34878D82A}">
                    <a16:rowId xmlns:a16="http://schemas.microsoft.com/office/drawing/2014/main" val="10003"/>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④</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磁気</a:t>
                      </a:r>
                      <a:r>
                        <a:rPr kumimoji="1" lang="ja-JP" altLang="en-US" sz="1800" b="1" dirty="0">
                          <a:latin typeface="Meiryo UI" panose="020B0604030504040204" pitchFamily="50" charset="-128"/>
                          <a:ea typeface="Meiryo UI" panose="020B0604030504040204" pitchFamily="50" charset="-128"/>
                        </a:rPr>
                        <a:t>刺激</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err="1">
                          <a:latin typeface="Meiryo UI" panose="020B0604030504040204" pitchFamily="50" charset="-128"/>
                          <a:ea typeface="Meiryo UI" panose="020B0604030504040204" pitchFamily="50" charset="-128"/>
                        </a:rPr>
                        <a:t>Transcranial</a:t>
                      </a:r>
                      <a:r>
                        <a:rPr kumimoji="1" lang="en-US" altLang="ja-JP" sz="1400" dirty="0">
                          <a:latin typeface="Meiryo UI" panose="020B0604030504040204" pitchFamily="50" charset="-128"/>
                          <a:ea typeface="Meiryo UI" panose="020B0604030504040204" pitchFamily="50" charset="-128"/>
                        </a:rPr>
                        <a:t> magnetic stimulation (TMS)</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直径</a:t>
                      </a:r>
                      <a:r>
                        <a:rPr kumimoji="1" lang="en-US" altLang="ja-JP" sz="1200" dirty="0">
                          <a:latin typeface="Meiryo UI" panose="020B0604030504040204" pitchFamily="50" charset="-128"/>
                          <a:ea typeface="Meiryo UI" panose="020B0604030504040204" pitchFamily="50" charset="-128"/>
                        </a:rPr>
                        <a:t>5〜10cm </a:t>
                      </a:r>
                      <a:r>
                        <a:rPr kumimoji="1" lang="ja-JP" altLang="en-US" sz="1200" dirty="0">
                          <a:latin typeface="Meiryo UI" panose="020B0604030504040204" pitchFamily="50" charset="-128"/>
                          <a:ea typeface="Meiryo UI" panose="020B0604030504040204" pitchFamily="50" charset="-128"/>
                        </a:rPr>
                        <a:t>程度のコイルに瞬間的（約</a:t>
                      </a:r>
                      <a:r>
                        <a:rPr kumimoji="1" lang="en-US" altLang="ja-JP" sz="1200" dirty="0">
                          <a:latin typeface="Meiryo UI" panose="020B0604030504040204" pitchFamily="50" charset="-128"/>
                          <a:ea typeface="Meiryo UI" panose="020B0604030504040204" pitchFamily="50" charset="-128"/>
                        </a:rPr>
                        <a:t>0.1ms</a:t>
                      </a:r>
                      <a:r>
                        <a:rPr kumimoji="1" lang="ja-JP" altLang="en-US" sz="1200" dirty="0">
                          <a:latin typeface="Meiryo UI" panose="020B0604030504040204" pitchFamily="50" charset="-128"/>
                          <a:ea typeface="Meiryo UI" panose="020B0604030504040204" pitchFamily="50" charset="-128"/>
                        </a:rPr>
                        <a:t>）に最大</a:t>
                      </a:r>
                      <a:r>
                        <a:rPr kumimoji="1" lang="en-US" altLang="ja-JP" sz="1200" dirty="0">
                          <a:latin typeface="Meiryo UI" panose="020B0604030504040204" pitchFamily="50" charset="-128"/>
                          <a:ea typeface="Meiryo UI" panose="020B0604030504040204" pitchFamily="50" charset="-128"/>
                        </a:rPr>
                        <a:t>2000A</a:t>
                      </a:r>
                      <a:r>
                        <a:rPr kumimoji="1" lang="ja-JP" altLang="en-US" sz="1200" dirty="0">
                          <a:latin typeface="Meiryo UI" panose="020B0604030504040204" pitchFamily="50" charset="-128"/>
                          <a:ea typeface="Meiryo UI" panose="020B0604030504040204" pitchFamily="50" charset="-128"/>
                        </a:rPr>
                        <a:t>程度の電流を流すことで変動磁場を生じさせる。この際、脳内でこの変動磁場を打ち消す渦電流が生じ，神経細胞を興奮させる。</a:t>
                      </a:r>
                    </a:p>
                  </a:txBody>
                  <a:tcPr anchor="ctr"/>
                </a:tc>
                <a:extLst>
                  <a:ext uri="{0D108BD9-81ED-4DB2-BD59-A6C34878D82A}">
                    <a16:rowId xmlns:a16="http://schemas.microsoft.com/office/drawing/2014/main" val="10004"/>
                  </a:ext>
                </a:extLst>
              </a:tr>
              <a:tr h="370840">
                <a:tc>
                  <a:txBody>
                    <a:bodyPr/>
                    <a:lstStyle/>
                    <a:p>
                      <a:r>
                        <a:rPr lang="ja-JP" altLang="en-US" sz="1800" b="1" dirty="0">
                          <a:solidFill>
                            <a:srgbClr val="FF0000"/>
                          </a:solidFill>
                          <a:latin typeface="Meiryo UI" panose="020B0604030504040204" pitchFamily="50" charset="-128"/>
                          <a:ea typeface="Meiryo UI" panose="020B0604030504040204" pitchFamily="50" charset="-128"/>
                        </a:rPr>
                        <a:t>⑤</a:t>
                      </a:r>
                      <a:r>
                        <a:rPr lang="ja-JP" altLang="en-US" sz="1800" b="1" dirty="0">
                          <a:latin typeface="Meiryo UI" panose="020B0604030504040204" pitchFamily="50" charset="-128"/>
                          <a:ea typeface="Meiryo UI" panose="020B0604030504040204" pitchFamily="50" charset="-128"/>
                        </a:rPr>
                        <a:t>ニューロフィードバック</a:t>
                      </a:r>
                      <a:endParaRPr lang="en-US" altLang="ja-JP" sz="1800" b="1" dirty="0">
                        <a:latin typeface="Meiryo UI" panose="020B0604030504040204" pitchFamily="50" charset="-128"/>
                        <a:ea typeface="Meiryo UI" panose="020B0604030504040204" pitchFamily="50" charset="-128"/>
                      </a:endParaRPr>
                    </a:p>
                    <a:p>
                      <a:r>
                        <a:rPr lang="en-US" altLang="ja-JP" sz="1400" dirty="0" err="1">
                          <a:latin typeface="Meiryo UI" panose="020B0604030504040204" pitchFamily="50" charset="-128"/>
                          <a:ea typeface="Meiryo UI" panose="020B0604030504040204" pitchFamily="50" charset="-128"/>
                        </a:rPr>
                        <a:t>Neurofeedback</a:t>
                      </a:r>
                      <a:endParaRPr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ニューロフィードバック</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neurofeedback</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は、自身が脳波をモニタリングしながら、脳活動をコントロールすることによって、知的機能や注意行動を改善させることを目的して利用されている。</a:t>
                      </a:r>
                    </a:p>
                  </a:txBody>
                  <a:tcPr anchor="ctr"/>
                </a:tc>
                <a:extLst>
                  <a:ext uri="{0D108BD9-81ED-4DB2-BD59-A6C34878D82A}">
                    <a16:rowId xmlns:a16="http://schemas.microsoft.com/office/drawing/2014/main" val="10005"/>
                  </a:ext>
                </a:extLst>
              </a:tr>
              <a:tr h="370840">
                <a:tc>
                  <a:txBody>
                    <a:bodyPr/>
                    <a:lstStyle/>
                    <a:p>
                      <a:r>
                        <a:rPr lang="ja-JP" altLang="en-US" b="1" dirty="0">
                          <a:solidFill>
                            <a:srgbClr val="FF0000"/>
                          </a:solidFill>
                          <a:latin typeface="Meiryo UI" panose="020B0604030504040204" pitchFamily="50" charset="-128"/>
                          <a:ea typeface="Meiryo UI" panose="020B0604030504040204" pitchFamily="50" charset="-128"/>
                        </a:rPr>
                        <a:t>⑥</a:t>
                      </a:r>
                      <a:r>
                        <a:rPr lang="ja-JP" altLang="en-US" b="1" dirty="0">
                          <a:latin typeface="Meiryo UI" panose="020B0604030504040204" pitchFamily="50" charset="-128"/>
                          <a:ea typeface="Meiryo UI" panose="020B0604030504040204" pitchFamily="50" charset="-128"/>
                        </a:rPr>
                        <a:t>デコーデッド・ニューロフィードバック</a:t>
                      </a:r>
                      <a:endParaRPr lang="en-US" altLang="ja-JP" b="1" dirty="0">
                        <a:latin typeface="Meiryo UI" panose="020B0604030504040204" pitchFamily="50" charset="-128"/>
                        <a:ea typeface="Meiryo UI" panose="020B0604030504040204" pitchFamily="50" charset="-128"/>
                      </a:endParaRPr>
                    </a:p>
                    <a:p>
                      <a:r>
                        <a:rPr lang="en-US" altLang="ja-JP" sz="1400" b="0" dirty="0">
                          <a:latin typeface="Meiryo UI" panose="020B0604030504040204" pitchFamily="50" charset="-128"/>
                          <a:ea typeface="Meiryo UI" panose="020B0604030504040204" pitchFamily="50" charset="-128"/>
                        </a:rPr>
                        <a:t>Decoded</a:t>
                      </a:r>
                      <a:r>
                        <a:rPr lang="ja-JP" altLang="en-US" sz="1400" b="0" dirty="0">
                          <a:latin typeface="Meiryo UI" panose="020B0604030504040204" pitchFamily="50" charset="-128"/>
                          <a:ea typeface="Meiryo UI" panose="020B0604030504040204" pitchFamily="50" charset="-128"/>
                        </a:rPr>
                        <a:t>　</a:t>
                      </a:r>
                      <a:r>
                        <a:rPr lang="en-US" altLang="ja-JP" sz="1400" b="0" dirty="0" err="1">
                          <a:latin typeface="Meiryo UI" panose="020B0604030504040204" pitchFamily="50" charset="-128"/>
                          <a:ea typeface="Meiryo UI" panose="020B0604030504040204" pitchFamily="50" charset="-128"/>
                        </a:rPr>
                        <a:t>Neurofeedback</a:t>
                      </a:r>
                      <a:endParaRPr lang="ja-JP" altLang="en-US" sz="1400" b="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デコーデッド・ニューロフィードバック</a:t>
                      </a:r>
                      <a:r>
                        <a:rPr kumimoji="1" lang="en-US" altLang="ja-JP" sz="1200" dirty="0">
                          <a:latin typeface="Meiryo UI" panose="020B0604030504040204" pitchFamily="50" charset="-128"/>
                          <a:ea typeface="Meiryo UI" panose="020B0604030504040204" pitchFamily="50" charset="-128"/>
                        </a:rPr>
                        <a:t>(Decoded </a:t>
                      </a:r>
                      <a:r>
                        <a:rPr kumimoji="1" lang="en-US" altLang="ja-JP" sz="1200" dirty="0" err="1">
                          <a:latin typeface="Meiryo UI" panose="020B0604030504040204" pitchFamily="50" charset="-128"/>
                          <a:ea typeface="Meiryo UI" panose="020B0604030504040204" pitchFamily="50" charset="-128"/>
                        </a:rPr>
                        <a:t>Neurofeedback</a:t>
                      </a:r>
                      <a:r>
                        <a:rPr kumimoji="1" lang="ja-JP" altLang="en-US" sz="1200" dirty="0">
                          <a:latin typeface="Meiryo UI" panose="020B0604030504040204" pitchFamily="50" charset="-128"/>
                          <a:ea typeface="Meiryo UI" panose="020B0604030504040204" pitchFamily="50" charset="-128"/>
                        </a:rPr>
                        <a:t>）は、機能的磁気共鳴画像法（</a:t>
                      </a:r>
                      <a:r>
                        <a:rPr kumimoji="1" lang="en-US" altLang="ja-JP" sz="1200" dirty="0">
                          <a:latin typeface="Meiryo UI" panose="020B0604030504040204" pitchFamily="50" charset="-128"/>
                          <a:ea typeface="Meiryo UI" panose="020B0604030504040204" pitchFamily="50" charset="-128"/>
                        </a:rPr>
                        <a:t>fMRI</a:t>
                      </a:r>
                      <a:r>
                        <a:rPr kumimoji="1" lang="ja-JP" altLang="en-US" sz="1200" dirty="0">
                          <a:latin typeface="Meiryo UI" panose="020B0604030504040204" pitchFamily="50" charset="-128"/>
                          <a:ea typeface="Meiryo UI" panose="020B0604030504040204" pitchFamily="50" charset="-128"/>
                        </a:rPr>
                        <a:t>）のデータから脳内情報を解読し、それを短時間で脳に報酬としてフィードバックして、特定の空間的脳活動パターンを誘起する方法。</a:t>
                      </a:r>
                    </a:p>
                  </a:txBody>
                  <a:tcPr anchor="ctr"/>
                </a:tc>
                <a:extLst>
                  <a:ext uri="{0D108BD9-81ED-4DB2-BD59-A6C34878D82A}">
                    <a16:rowId xmlns:a16="http://schemas.microsoft.com/office/drawing/2014/main" val="10006"/>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⑦</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バイオ・フィードバック</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err="1">
                          <a:solidFill>
                            <a:schemeClr val="tx1"/>
                          </a:solidFill>
                          <a:latin typeface="Meiryo UI" panose="020B0604030504040204" pitchFamily="50" charset="-128"/>
                          <a:ea typeface="Meiryo UI" panose="020B0604030504040204" pitchFamily="50" charset="-128"/>
                          <a:cs typeface="+mn-cs"/>
                        </a:rPr>
                        <a:t>BioFeedback</a:t>
                      </a:r>
                      <a:endParaRPr kumimoji="1" lang="ja-JP" altLang="en-US" sz="105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意識にのぼらない生体情報を工学的な手段によって意識上にフィードバックすることで、体内状態を意識的に調節することを可能とする技術がバイオフィードバック（</a:t>
                      </a:r>
                      <a:r>
                        <a:rPr kumimoji="1" lang="en-US" altLang="ja-JP" sz="1200" dirty="0" err="1">
                          <a:latin typeface="Meiryo UI" panose="020B0604030504040204" pitchFamily="50" charset="-128"/>
                          <a:ea typeface="Meiryo UI" panose="020B0604030504040204" pitchFamily="50" charset="-128"/>
                        </a:rPr>
                        <a:t>BioFeedback</a:t>
                      </a:r>
                      <a:r>
                        <a:rPr kumimoji="1" lang="ja-JP" altLang="en-US" sz="1200" dirty="0">
                          <a:latin typeface="Meiryo UI" panose="020B0604030504040204" pitchFamily="50" charset="-128"/>
                          <a:ea typeface="Meiryo UI" panose="020B0604030504040204" pitchFamily="50" charset="-128"/>
                        </a:rPr>
                        <a:t>）。</a:t>
                      </a:r>
                    </a:p>
                  </a:txBody>
                  <a:tcPr anchor="ctr"/>
                </a:tc>
                <a:extLst>
                  <a:ext uri="{0D108BD9-81ED-4DB2-BD59-A6C34878D82A}">
                    <a16:rowId xmlns:a16="http://schemas.microsoft.com/office/drawing/2014/main" val="10007"/>
                  </a:ext>
                </a:extLst>
              </a:tr>
            </a:tbl>
          </a:graphicData>
        </a:graphic>
      </p:graphicFrame>
      <p:sp>
        <p:nvSpPr>
          <p:cNvPr id="14" name="テキスト ボックス 13"/>
          <p:cNvSpPr txBox="1"/>
          <p:nvPr/>
        </p:nvSpPr>
        <p:spPr>
          <a:xfrm>
            <a:off x="46792" y="5208884"/>
            <a:ext cx="444500" cy="338554"/>
          </a:xfrm>
          <a:prstGeom prst="rect">
            <a:avLst/>
          </a:prstGeom>
          <a:noFill/>
        </p:spPr>
        <p:txBody>
          <a:bodyPr wrap="square" rtlCol="0">
            <a:spAutoFit/>
          </a:bodyPr>
          <a:lstStyle/>
          <a:p>
            <a:pPr algn="ctr"/>
            <a:r>
              <a:rPr kumimoji="1" lang="ja-JP" altLang="en-US" sz="1600" b="1" dirty="0">
                <a:solidFill>
                  <a:srgbClr val="FF0000"/>
                </a:solidFill>
                <a:latin typeface="Meiryo UI" panose="020B0604030504040204" pitchFamily="50" charset="-128"/>
                <a:ea typeface="Meiryo UI" panose="020B0604030504040204" pitchFamily="50" charset="-128"/>
              </a:rPr>
              <a:t>①</a:t>
            </a:r>
          </a:p>
        </p:txBody>
      </p:sp>
      <p:sp>
        <p:nvSpPr>
          <p:cNvPr id="15" name="テキスト ボックス 14"/>
          <p:cNvSpPr txBox="1"/>
          <p:nvPr/>
        </p:nvSpPr>
        <p:spPr>
          <a:xfrm>
            <a:off x="1949464" y="516480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②</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3523821" y="5140254"/>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③</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7268815" y="512728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⑤</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8551394" y="5127288"/>
            <a:ext cx="444500" cy="338554"/>
          </a:xfrm>
          <a:prstGeom prst="rect">
            <a:avLst/>
          </a:prstGeom>
          <a:noFill/>
        </p:spPr>
        <p:txBody>
          <a:bodyPr wrap="square" rtlCol="0">
            <a:spAutoFit/>
          </a:bodyPr>
          <a:lstStyle/>
          <a:p>
            <a:r>
              <a:rPr kumimoji="1" lang="ja-JP" altLang="en-US" sz="1600" b="1" dirty="0">
                <a:solidFill>
                  <a:srgbClr val="FF0000"/>
                </a:solidFill>
                <a:latin typeface="Meiryo UI" panose="020B0604030504040204" pitchFamily="50" charset="-128"/>
                <a:ea typeface="Meiryo UI" panose="020B0604030504040204" pitchFamily="50" charset="-128"/>
              </a:rPr>
              <a:t>⑥</a:t>
            </a:r>
          </a:p>
        </p:txBody>
      </p:sp>
      <p:sp>
        <p:nvSpPr>
          <p:cNvPr id="27" name="テキスト ボックス 26"/>
          <p:cNvSpPr txBox="1"/>
          <p:nvPr/>
        </p:nvSpPr>
        <p:spPr>
          <a:xfrm>
            <a:off x="10582596" y="5139592"/>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⑦</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5" name="正方形/長方形 24"/>
          <p:cNvSpPr/>
          <p:nvPr/>
        </p:nvSpPr>
        <p:spPr>
          <a:xfrm>
            <a:off x="2425135" y="6558846"/>
            <a:ext cx="1005403" cy="215444"/>
          </a:xfrm>
          <a:prstGeom prst="rect">
            <a:avLst/>
          </a:prstGeom>
        </p:spPr>
        <p:txBody>
          <a:bodyPr wrap="none">
            <a:spAutoFit/>
          </a:bodyPr>
          <a:lstStyle/>
          <a:p>
            <a:r>
              <a:rPr lang="en-US" altLang="ja-JP" sz="800" dirty="0">
                <a:solidFill>
                  <a:schemeClr val="bg1"/>
                </a:solidFill>
              </a:rPr>
              <a:t>http://www.foc.us/</a:t>
            </a:r>
            <a:endParaRPr lang="ja-JP" altLang="en-US" sz="800" dirty="0">
              <a:solidFill>
                <a:schemeClr val="bg1"/>
              </a:solidFill>
            </a:endParaRPr>
          </a:p>
        </p:txBody>
      </p:sp>
      <p:sp>
        <p:nvSpPr>
          <p:cNvPr id="36" name="正方形/長方形 35"/>
          <p:cNvSpPr/>
          <p:nvPr/>
        </p:nvSpPr>
        <p:spPr>
          <a:xfrm>
            <a:off x="7291220" y="6663405"/>
            <a:ext cx="1354858"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https://getversus.com/</a:t>
            </a:r>
            <a:endParaRPr lang="ja-JP" altLang="en-US" sz="800" dirty="0">
              <a:latin typeface="Meiryo UI" panose="020B0604030504040204" pitchFamily="50" charset="-128"/>
              <a:ea typeface="Meiryo UI" panose="020B0604030504040204" pitchFamily="50" charset="-128"/>
            </a:endParaRPr>
          </a:p>
        </p:txBody>
      </p:sp>
      <p:pic>
        <p:nvPicPr>
          <p:cNvPr id="37" name="図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5917" y="5226362"/>
            <a:ext cx="2009940" cy="1514155"/>
          </a:xfrm>
          <a:prstGeom prst="rect">
            <a:avLst/>
          </a:prstGeom>
        </p:spPr>
      </p:pic>
      <p:sp>
        <p:nvSpPr>
          <p:cNvPr id="39" name="正方形/長方形 38"/>
          <p:cNvSpPr/>
          <p:nvPr/>
        </p:nvSpPr>
        <p:spPr>
          <a:xfrm>
            <a:off x="3704929" y="6706092"/>
            <a:ext cx="2310248"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https://cinet.jp/japanese/research/facilities.html</a:t>
            </a:r>
            <a:endParaRPr lang="ja-JP" altLang="en-US" sz="700" dirty="0">
              <a:latin typeface="Meiryo UI" panose="020B0604030504040204" pitchFamily="50" charset="-128"/>
              <a:ea typeface="Meiryo UI" panose="020B0604030504040204" pitchFamily="50" charset="-128"/>
            </a:endParaRPr>
          </a:p>
        </p:txBody>
      </p:sp>
      <p:sp>
        <p:nvSpPr>
          <p:cNvPr id="40" name="正方形/長方形 39"/>
          <p:cNvSpPr/>
          <p:nvPr/>
        </p:nvSpPr>
        <p:spPr>
          <a:xfrm>
            <a:off x="4111223" y="5070764"/>
            <a:ext cx="1441420"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脳情報通信融合研究センター</a:t>
            </a:r>
          </a:p>
        </p:txBody>
      </p:sp>
      <p:pic>
        <p:nvPicPr>
          <p:cNvPr id="38" name="図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5410" y="5226361"/>
            <a:ext cx="1193498" cy="1522319"/>
          </a:xfrm>
          <a:prstGeom prst="rect">
            <a:avLst/>
          </a:prstGeom>
        </p:spPr>
      </p:pic>
      <p:sp>
        <p:nvSpPr>
          <p:cNvPr id="42" name="テキスト ボックス 41"/>
          <p:cNvSpPr txBox="1"/>
          <p:nvPr/>
        </p:nvSpPr>
        <p:spPr>
          <a:xfrm>
            <a:off x="5795276" y="5139795"/>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④</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41" name="正方形/長方形 40"/>
          <p:cNvSpPr/>
          <p:nvPr/>
        </p:nvSpPr>
        <p:spPr>
          <a:xfrm>
            <a:off x="6012613" y="6682789"/>
            <a:ext cx="1327469" cy="215444"/>
          </a:xfrm>
          <a:prstGeom prst="rect">
            <a:avLst/>
          </a:prstGeom>
        </p:spPr>
        <p:txBody>
          <a:bodyPr wrap="square">
            <a:spAutoFit/>
          </a:bodyPr>
          <a:lstStyle/>
          <a:p>
            <a:r>
              <a:rPr lang="en-US" altLang="ja-JP" sz="400" dirty="0"/>
              <a:t>http://www.medicalexpo.com/ja/prod/nexstim/product-83636-545013.html</a:t>
            </a:r>
            <a:endParaRPr lang="ja-JP" altLang="en-US" sz="400" dirty="0"/>
          </a:p>
        </p:txBody>
      </p:sp>
      <p:sp>
        <p:nvSpPr>
          <p:cNvPr id="43" name="正方形/長方形 42"/>
          <p:cNvSpPr/>
          <p:nvPr/>
        </p:nvSpPr>
        <p:spPr>
          <a:xfrm>
            <a:off x="6175069" y="5055246"/>
            <a:ext cx="1031051"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NBT® </a:t>
            </a:r>
            <a:r>
              <a:rPr lang="en-US" altLang="ja-JP" sz="900" dirty="0" err="1">
                <a:latin typeface="Meiryo UI" panose="020B0604030504040204" pitchFamily="50" charset="-128"/>
                <a:ea typeface="Meiryo UI" panose="020B0604030504040204" pitchFamily="50" charset="-128"/>
              </a:rPr>
              <a:t>Nexstim</a:t>
            </a:r>
            <a:endParaRPr lang="ja-JP" altLang="en-US" sz="900" dirty="0">
              <a:latin typeface="Meiryo UI" panose="020B0604030504040204" pitchFamily="50" charset="-128"/>
              <a:ea typeface="Meiryo UI" panose="020B0604030504040204" pitchFamily="50" charset="-128"/>
            </a:endParaRPr>
          </a:p>
        </p:txBody>
      </p:sp>
      <p:sp>
        <p:nvSpPr>
          <p:cNvPr id="44" name="正方形/長方形 43"/>
          <p:cNvSpPr/>
          <p:nvPr/>
        </p:nvSpPr>
        <p:spPr>
          <a:xfrm>
            <a:off x="7677348" y="5081759"/>
            <a:ext cx="606256" cy="246221"/>
          </a:xfrm>
          <a:prstGeom prst="rect">
            <a:avLst/>
          </a:prstGeom>
        </p:spPr>
        <p:txBody>
          <a:bodyPr wrap="none">
            <a:spAutoFit/>
          </a:bodyPr>
          <a:lstStyle/>
          <a:p>
            <a:r>
              <a:rPr lang="en-US" altLang="ja-JP" sz="1000" dirty="0">
                <a:latin typeface="Meiryo UI" panose="020B0604030504040204" pitchFamily="50" charset="-128"/>
                <a:ea typeface="Meiryo UI" panose="020B0604030504040204" pitchFamily="50" charset="-128"/>
              </a:rPr>
              <a:t>Versus</a:t>
            </a:r>
            <a:endParaRPr lang="ja-JP" altLang="en-US" sz="1000"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21056" y="5478146"/>
            <a:ext cx="1976365" cy="1250068"/>
          </a:xfrm>
          <a:prstGeom prst="rect">
            <a:avLst/>
          </a:prstGeom>
        </p:spPr>
      </p:pic>
      <p:sp>
        <p:nvSpPr>
          <p:cNvPr id="47" name="正方形/長方形 46"/>
          <p:cNvSpPr/>
          <p:nvPr/>
        </p:nvSpPr>
        <p:spPr>
          <a:xfrm>
            <a:off x="8823679" y="6662687"/>
            <a:ext cx="1704313"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https://www.jnss.org/120921-04/</a:t>
            </a:r>
            <a:endParaRPr lang="ja-JP" altLang="en-US" sz="700" dirty="0">
              <a:latin typeface="Meiryo UI" panose="020B0604030504040204" pitchFamily="50" charset="-128"/>
              <a:ea typeface="Meiryo UI" panose="020B0604030504040204" pitchFamily="50" charset="-128"/>
            </a:endParaRPr>
          </a:p>
        </p:txBody>
      </p:sp>
      <p:sp>
        <p:nvSpPr>
          <p:cNvPr id="49" name="正方形/長方形 48"/>
          <p:cNvSpPr/>
          <p:nvPr/>
        </p:nvSpPr>
        <p:spPr>
          <a:xfrm>
            <a:off x="9045575" y="5198138"/>
            <a:ext cx="877163"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日本神経科学</a:t>
            </a:r>
            <a:endParaRPr lang="ja-JP" altLang="en-US" sz="900" dirty="0">
              <a:latin typeface="Meiryo UI" panose="020B0604030504040204" pitchFamily="50" charset="-128"/>
              <a:ea typeface="Meiryo UI" panose="020B0604030504040204" pitchFamily="50" charset="-128"/>
            </a:endParaRPr>
          </a:p>
        </p:txBody>
      </p:sp>
      <p:sp>
        <p:nvSpPr>
          <p:cNvPr id="51" name="正方形/長方形 50"/>
          <p:cNvSpPr/>
          <p:nvPr/>
        </p:nvSpPr>
        <p:spPr>
          <a:xfrm>
            <a:off x="11027096" y="5212564"/>
            <a:ext cx="639919"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Amazon</a:t>
            </a:r>
            <a:endParaRPr lang="ja-JP" altLang="en-US" sz="900" dirty="0">
              <a:latin typeface="Meiryo UI" panose="020B0604030504040204" pitchFamily="50" charset="-128"/>
              <a:ea typeface="Meiryo UI" panose="020B0604030504040204" pitchFamily="50" charset="-128"/>
            </a:endParaRPr>
          </a:p>
        </p:txBody>
      </p:sp>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5022" y="5511677"/>
            <a:ext cx="1151010" cy="1151010"/>
          </a:xfrm>
          <a:prstGeom prst="rect">
            <a:avLst/>
          </a:prstGeom>
        </p:spPr>
      </p:pic>
      <p:sp>
        <p:nvSpPr>
          <p:cNvPr id="53" name="正方形/長方形 52"/>
          <p:cNvSpPr/>
          <p:nvPr/>
        </p:nvSpPr>
        <p:spPr>
          <a:xfrm>
            <a:off x="10800044" y="6567592"/>
            <a:ext cx="1225988" cy="276999"/>
          </a:xfrm>
          <a:prstGeom prst="rect">
            <a:avLst/>
          </a:prstGeom>
        </p:spPr>
        <p:txBody>
          <a:bodyPr wrap="square">
            <a:spAutoFit/>
          </a:bodyPr>
          <a:lstStyle/>
          <a:p>
            <a:r>
              <a:rPr lang="en-US" altLang="ja-JP" sz="200" dirty="0"/>
              <a:t>https://www.amazon.co.jp/zcspe-%E3%83%90%E3%82%A4%E3%82%AA%E3%83%95%E3%82%A3%E3%83%BC%E3%83%89%E3%83%90%E3%83%83%E3%82%AF%E8%B5%A4%E5%A4%96%E7%B7%9A%E3%82%A4%E3%83%B3%E3%83%86%E3%83%AA%E3%82%B8%E3%82%A7%E3%83%B3%E3%83%88%E3%81%AA%E6%89%8B%E9%A6%96%E3%82%A2%E3%83%B3%E3%83%81%E5%81%9C%E6%AD%A2Snore-Gone-Snore-Stopper/dp/B01LXFG8YV</a:t>
            </a:r>
            <a:endParaRPr lang="ja-JP" altLang="en-US" sz="200" dirty="0"/>
          </a:p>
        </p:txBody>
      </p:sp>
      <p:sp>
        <p:nvSpPr>
          <p:cNvPr id="55" name="正方形/長方形 54"/>
          <p:cNvSpPr/>
          <p:nvPr/>
        </p:nvSpPr>
        <p:spPr>
          <a:xfrm>
            <a:off x="731050" y="5070764"/>
            <a:ext cx="673582"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Medtronic</a:t>
            </a:r>
            <a:endParaRPr lang="ja-JP" altLang="en-US" sz="800" dirty="0">
              <a:latin typeface="Meiryo UI" panose="020B0604030504040204" pitchFamily="50" charset="-128"/>
              <a:ea typeface="Meiryo UI" panose="020B0604030504040204" pitchFamily="50" charset="-128"/>
            </a:endParaRPr>
          </a:p>
        </p:txBody>
      </p:sp>
      <p:sp>
        <p:nvSpPr>
          <p:cNvPr id="56" name="正方形/長方形 55"/>
          <p:cNvSpPr/>
          <p:nvPr/>
        </p:nvSpPr>
        <p:spPr>
          <a:xfrm>
            <a:off x="2778607" y="5062483"/>
            <a:ext cx="356188" cy="215444"/>
          </a:xfrm>
          <a:prstGeom prst="rect">
            <a:avLst/>
          </a:prstGeom>
        </p:spPr>
        <p:txBody>
          <a:bodyPr wrap="none">
            <a:spAutoFit/>
          </a:bodyPr>
          <a:lstStyle/>
          <a:p>
            <a:r>
              <a:rPr lang="en-US" altLang="ja-JP" sz="800" dirty="0" err="1">
                <a:latin typeface="Meiryo UI" panose="020B0604030504040204" pitchFamily="50" charset="-128"/>
                <a:ea typeface="Meiryo UI" panose="020B0604030504040204" pitchFamily="50" charset="-128"/>
              </a:rPr>
              <a:t>Foc</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5607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892239402"/>
              </p:ext>
            </p:extLst>
          </p:nvPr>
        </p:nvGraphicFramePr>
        <p:xfrm>
          <a:off x="0" y="270887"/>
          <a:ext cx="12192000" cy="6261489"/>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～調査部組織を持った組織の趨勢～</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rgbClr val="FFC000"/>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ウクライナ戦訓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～電子戦、ドローン戦、塹壕戦～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rgbClr val="FFC000"/>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月２５</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インテリジェンスの世界と商社</a:t>
                      </a:r>
                      <a:r>
                        <a:rPr kumimoji="1" lang="ja-JP" altLang="en-US" sz="1600" b="1" dirty="0">
                          <a:solidFill>
                            <a:schemeClr val="tx1"/>
                          </a:solidFill>
                          <a:latin typeface="BIZ UDP明朝 Medium" panose="02020500000000000000" pitchFamily="18" charset="-128"/>
                          <a:ea typeface="BIZ UDP明朝 Medium" panose="02020500000000000000" pitchFamily="18" charset="-128"/>
                        </a:rPr>
                        <a:t>～軍事諜報組織の戦前から戦後～</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1</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月２７日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新興技術の融合と</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リスク</a:t>
                      </a:r>
                      <a:r>
                        <a:rPr kumimoji="1" lang="ja-JP" altLang="en-US" sz="1600" b="1" dirty="0">
                          <a:solidFill>
                            <a:schemeClr val="tx1"/>
                          </a:solidFill>
                          <a:latin typeface="BIZ UDP明朝 Medium" panose="02020500000000000000" pitchFamily="18" charset="-128"/>
                          <a:ea typeface="BIZ UDP明朝 Medium" panose="02020500000000000000" pitchFamily="18" charset="-128"/>
                        </a:rPr>
                        <a:t>～ゲノム技術・人工知能・脳科学～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1</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２月２５日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旧三井物産と情報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～過去シリーズ総集編～</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WEF</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グローバルリスク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～副題～</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脳深部刺激療法</a:t>
            </a:r>
          </a:p>
        </p:txBody>
      </p:sp>
      <p:pic>
        <p:nvPicPr>
          <p:cNvPr id="3" name="object 10">
            <a:extLst>
              <a:ext uri="{FF2B5EF4-FFF2-40B4-BE49-F238E27FC236}">
                <a16:creationId xmlns:a16="http://schemas.microsoft.com/office/drawing/2014/main" id="{89322C61-4371-DB18-8958-22D4789FCC49}"/>
              </a:ext>
            </a:extLst>
          </p:cNvPr>
          <p:cNvPicPr/>
          <p:nvPr/>
        </p:nvPicPr>
        <p:blipFill>
          <a:blip r:embed="rId2" cstate="print"/>
          <a:stretch>
            <a:fillRect/>
          </a:stretch>
        </p:blipFill>
        <p:spPr>
          <a:xfrm>
            <a:off x="279381" y="2110460"/>
            <a:ext cx="5998208" cy="4375331"/>
          </a:xfrm>
          <a:prstGeom prst="rect">
            <a:avLst/>
          </a:prstGeom>
        </p:spPr>
      </p:pic>
      <p:sp>
        <p:nvSpPr>
          <p:cNvPr id="6" name="テキスト ボックス 5">
            <a:extLst>
              <a:ext uri="{FF2B5EF4-FFF2-40B4-BE49-F238E27FC236}">
                <a16:creationId xmlns:a16="http://schemas.microsoft.com/office/drawing/2014/main" id="{85D5F32A-C2E1-E02E-7FAB-3C87B25A9830}"/>
              </a:ext>
            </a:extLst>
          </p:cNvPr>
          <p:cNvSpPr txBox="1"/>
          <p:nvPr/>
        </p:nvSpPr>
        <p:spPr>
          <a:xfrm>
            <a:off x="323986" y="602042"/>
            <a:ext cx="11730482" cy="1397819"/>
          </a:xfrm>
          <a:prstGeom prst="rect">
            <a:avLst/>
          </a:prstGeom>
          <a:noFill/>
        </p:spPr>
        <p:txBody>
          <a:bodyPr wrap="square">
            <a:spAutoFit/>
          </a:bodyPr>
          <a:lstStyle/>
          <a:p>
            <a:pPr marL="12700" marR="9525">
              <a:lnSpc>
                <a:spcPct val="100000"/>
              </a:lnSpc>
              <a:spcBef>
                <a:spcPts val="100"/>
              </a:spcBef>
            </a:pPr>
            <a:r>
              <a:rPr lang="ja-JP" altLang="en-US" sz="1400" b="1" dirty="0">
                <a:latin typeface="BIZ UDPゴシック" panose="020B0400000000000000" pitchFamily="50" charset="-128"/>
                <a:ea typeface="BIZ UDPゴシック" panose="020B0400000000000000" pitchFamily="50" charset="-128"/>
                <a:cs typeface="Calibri"/>
              </a:rPr>
              <a:t>弛緩性上肢麻痺患者における血管内運動ニューロプロテーゼを介したコンピュータ制御。</a:t>
            </a:r>
            <a:endParaRPr lang="en-US" altLang="ja-JP" sz="1400" b="1" dirty="0">
              <a:latin typeface="BIZ UDPゴシック" panose="020B0400000000000000" pitchFamily="50" charset="-128"/>
              <a:ea typeface="BIZ UDPゴシック" panose="020B0400000000000000" pitchFamily="50" charset="-128"/>
              <a:cs typeface="Calibri"/>
            </a:endParaRPr>
          </a:p>
          <a:p>
            <a:pPr marL="12700" marR="9525">
              <a:lnSpc>
                <a:spcPct val="100000"/>
              </a:lnSpc>
              <a:spcBef>
                <a:spcPts val="100"/>
              </a:spcBef>
            </a:pPr>
            <a:r>
              <a:rPr lang="ja-JP" altLang="en-US" sz="1400" spc="-30" dirty="0">
                <a:latin typeface="BIZ UDPゴシック" panose="020B0400000000000000" pitchFamily="50" charset="-128"/>
                <a:ea typeface="BIZ UDPゴシック" panose="020B0400000000000000" pitchFamily="50" charset="-128"/>
                <a:cs typeface="Tahoma"/>
              </a:rPr>
              <a:t>この患者は</a:t>
            </a:r>
            <a:r>
              <a:rPr lang="ja-JP" altLang="en-US" sz="1400" spc="-10" dirty="0">
                <a:latin typeface="BIZ UDPゴシック" panose="020B0400000000000000" pitchFamily="50" charset="-128"/>
                <a:ea typeface="BIZ UDPゴシック" panose="020B0400000000000000" pitchFamily="50" charset="-128"/>
                <a:cs typeface="Tahoma"/>
              </a:rPr>
              <a:t>運動</a:t>
            </a:r>
            <a:r>
              <a:rPr lang="ja-JP" altLang="en-US" sz="1400" spc="-45" dirty="0">
                <a:latin typeface="BIZ UDPゴシック" panose="020B0400000000000000" pitchFamily="50" charset="-128"/>
                <a:ea typeface="BIZ UDPゴシック" panose="020B0400000000000000" pitchFamily="50" charset="-128"/>
                <a:cs typeface="Tahoma"/>
              </a:rPr>
              <a:t>ニューロン</a:t>
            </a:r>
            <a:r>
              <a:rPr lang="ja-JP" altLang="en-US" sz="1400" spc="-40" dirty="0">
                <a:latin typeface="BIZ UDPゴシック" panose="020B0400000000000000" pitchFamily="50" charset="-128"/>
                <a:ea typeface="BIZ UDPゴシック" panose="020B0400000000000000" pitchFamily="50" charset="-128"/>
                <a:cs typeface="Tahoma"/>
              </a:rPr>
              <a:t>疾患による</a:t>
            </a:r>
            <a:r>
              <a:rPr lang="ja-JP" altLang="en-US" sz="1400" spc="-35" dirty="0">
                <a:latin typeface="BIZ UDPゴシック" panose="020B0400000000000000" pitchFamily="50" charset="-128"/>
                <a:ea typeface="BIZ UDPゴシック" panose="020B0400000000000000" pitchFamily="50" charset="-128"/>
                <a:cs typeface="Tahoma"/>
              </a:rPr>
              <a:t>完全な</a:t>
            </a:r>
            <a:r>
              <a:rPr lang="ja-JP" altLang="en-US" sz="1400" spc="-25" dirty="0">
                <a:latin typeface="BIZ UDPゴシック" panose="020B0400000000000000" pitchFamily="50" charset="-128"/>
                <a:ea typeface="BIZ UDPゴシック" panose="020B0400000000000000" pitchFamily="50" charset="-128"/>
                <a:cs typeface="Tahoma"/>
              </a:rPr>
              <a:t>弛緩性</a:t>
            </a:r>
            <a:r>
              <a:rPr lang="ja-JP" altLang="en-US" sz="1400" spc="-35" dirty="0">
                <a:latin typeface="BIZ UDPゴシック" panose="020B0400000000000000" pitchFamily="50" charset="-128"/>
                <a:ea typeface="BIZ UDPゴシック" panose="020B0400000000000000" pitchFamily="50" charset="-128"/>
                <a:cs typeface="Tahoma"/>
              </a:rPr>
              <a:t>上肢</a:t>
            </a:r>
            <a:r>
              <a:rPr lang="ja-JP" altLang="en-US" sz="1400" spc="-30" dirty="0">
                <a:latin typeface="BIZ UDPゴシック" panose="020B0400000000000000" pitchFamily="50" charset="-128"/>
                <a:ea typeface="BIZ UDPゴシック" panose="020B0400000000000000" pitchFamily="50" charset="-128"/>
                <a:cs typeface="Tahoma"/>
              </a:rPr>
              <a:t>麻痺</a:t>
            </a:r>
            <a:r>
              <a:rPr lang="ja-JP" altLang="en-US" sz="1400" spc="-45" dirty="0">
                <a:latin typeface="BIZ UDPゴシック" panose="020B0400000000000000" pitchFamily="50" charset="-128"/>
                <a:ea typeface="BIZ UDPゴシック" panose="020B0400000000000000" pitchFamily="50" charset="-128"/>
                <a:cs typeface="Tahoma"/>
              </a:rPr>
              <a:t>であった。</a:t>
            </a:r>
            <a:r>
              <a:rPr lang="ja-JP" altLang="en-US" sz="1400" spc="-35" dirty="0">
                <a:latin typeface="BIZ UDPゴシック" panose="020B0400000000000000" pitchFamily="50" charset="-128"/>
                <a:ea typeface="BIZ UDPゴシック" panose="020B0400000000000000" pitchFamily="50" charset="-128"/>
                <a:cs typeface="Tahoma"/>
              </a:rPr>
              <a:t>血管内ステントロードは、</a:t>
            </a:r>
            <a:r>
              <a:rPr lang="ja-JP" altLang="en-US" sz="1400" spc="-30" dirty="0">
                <a:latin typeface="BIZ UDPゴシック" panose="020B0400000000000000" pitchFamily="50" charset="-128"/>
                <a:ea typeface="BIZ UDPゴシック" panose="020B0400000000000000" pitchFamily="50" charset="-128"/>
                <a:cs typeface="Tahoma"/>
              </a:rPr>
              <a:t>手足を</a:t>
            </a:r>
            <a:r>
              <a:rPr lang="ja-JP" altLang="en-US" sz="1400" spc="-10" dirty="0">
                <a:latin typeface="BIZ UDPゴシック" panose="020B0400000000000000" pitchFamily="50" charset="-128"/>
                <a:ea typeface="BIZ UDPゴシック" panose="020B0400000000000000" pitchFamily="50" charset="-128"/>
                <a:cs typeface="Tahoma"/>
              </a:rPr>
              <a:t>動かそうと</a:t>
            </a:r>
            <a:r>
              <a:rPr lang="ja-JP" altLang="en-US" sz="1400" spc="-40" dirty="0">
                <a:latin typeface="BIZ UDPゴシック" panose="020B0400000000000000" pitchFamily="50" charset="-128"/>
                <a:ea typeface="BIZ UDPゴシック" panose="020B0400000000000000" pitchFamily="50" charset="-128"/>
                <a:cs typeface="Tahoma"/>
              </a:rPr>
              <a:t>すると</a:t>
            </a:r>
            <a:r>
              <a:rPr lang="ja-JP" altLang="en-US" sz="1400" spc="-35" dirty="0">
                <a:latin typeface="BIZ UDPゴシック" panose="020B0400000000000000" pitchFamily="50" charset="-128"/>
                <a:ea typeface="BIZ UDPゴシック" panose="020B0400000000000000" pitchFamily="50" charset="-128"/>
                <a:cs typeface="Tahoma"/>
              </a:rPr>
              <a:t>活性化</a:t>
            </a:r>
            <a:r>
              <a:rPr lang="ja-JP" altLang="en-US" sz="1400" spc="-10" dirty="0">
                <a:latin typeface="BIZ UDPゴシック" panose="020B0400000000000000" pitchFamily="50" charset="-128"/>
                <a:ea typeface="BIZ UDPゴシック" panose="020B0400000000000000" pitchFamily="50" charset="-128"/>
                <a:cs typeface="Tahoma"/>
              </a:rPr>
              <a:t>する</a:t>
            </a:r>
            <a:r>
              <a:rPr lang="ja-JP" altLang="en-US" sz="1400" spc="-35" dirty="0">
                <a:latin typeface="BIZ UDPゴシック" panose="020B0400000000000000" pitchFamily="50" charset="-128"/>
                <a:ea typeface="BIZ UDPゴシック" panose="020B0400000000000000" pitchFamily="50" charset="-128"/>
                <a:cs typeface="Tahoma"/>
              </a:rPr>
              <a:t>前中心</a:t>
            </a:r>
            <a:r>
              <a:rPr lang="ja-JP" altLang="en-US" sz="1400" spc="-30" dirty="0">
                <a:latin typeface="BIZ UDPゴシック" panose="020B0400000000000000" pitchFamily="50" charset="-128"/>
                <a:ea typeface="BIZ UDPゴシック" panose="020B0400000000000000" pitchFamily="50" charset="-128"/>
                <a:cs typeface="Tahoma"/>
              </a:rPr>
              <a:t>回</a:t>
            </a:r>
            <a:r>
              <a:rPr lang="ja-JP" altLang="en-US" sz="1400" spc="-35" dirty="0">
                <a:latin typeface="BIZ UDPゴシック" panose="020B0400000000000000" pitchFamily="50" charset="-128"/>
                <a:ea typeface="BIZ UDPゴシック" panose="020B0400000000000000" pitchFamily="50" charset="-128"/>
                <a:cs typeface="Tahoma"/>
              </a:rPr>
              <a:t>（</a:t>
            </a:r>
            <a:r>
              <a:rPr lang="ja-JP" altLang="en-US" sz="1400" spc="-45" dirty="0">
                <a:latin typeface="BIZ UDPゴシック" panose="020B0400000000000000" pitchFamily="50" charset="-128"/>
                <a:ea typeface="BIZ UDPゴシック" panose="020B0400000000000000" pitchFamily="50" charset="-128"/>
                <a:cs typeface="Tahoma"/>
              </a:rPr>
              <a:t>黄色の</a:t>
            </a:r>
            <a:r>
              <a:rPr lang="ja-JP" altLang="en-US" sz="1400" spc="-35" dirty="0">
                <a:latin typeface="BIZ UDPゴシック" panose="020B0400000000000000" pitchFamily="50" charset="-128"/>
                <a:ea typeface="BIZ UDPゴシック" panose="020B0400000000000000" pitchFamily="50" charset="-128"/>
                <a:cs typeface="Tahoma"/>
              </a:rPr>
              <a:t>ハイライト</a:t>
            </a:r>
            <a:r>
              <a:rPr lang="ja-JP" altLang="en-US" sz="1400" spc="-40" dirty="0">
                <a:latin typeface="BIZ UDPゴシック" panose="020B0400000000000000" pitchFamily="50" charset="-128"/>
                <a:ea typeface="BIZ UDPゴシック" panose="020B0400000000000000" pitchFamily="50" charset="-128"/>
                <a:cs typeface="Tahoma"/>
              </a:rPr>
              <a:t>部分）に隣接する</a:t>
            </a:r>
            <a:r>
              <a:rPr lang="ja-JP" altLang="en-US" sz="1400" spc="-30" dirty="0">
                <a:latin typeface="BIZ UDPゴシック" panose="020B0400000000000000" pitchFamily="50" charset="-128"/>
                <a:ea typeface="BIZ UDPゴシック" panose="020B0400000000000000" pitchFamily="50" charset="-128"/>
                <a:cs typeface="Tahoma"/>
              </a:rPr>
              <a:t>上矢状洞に</a:t>
            </a:r>
            <a:r>
              <a:rPr lang="ja-JP" altLang="en-US" sz="1400" spc="-35" dirty="0">
                <a:latin typeface="BIZ UDPゴシック" panose="020B0400000000000000" pitchFamily="50" charset="-128"/>
                <a:ea typeface="BIZ UDPゴシック" panose="020B0400000000000000" pitchFamily="50" charset="-128"/>
                <a:cs typeface="Tahoma"/>
              </a:rPr>
              <a:t>植え込まれた。</a:t>
            </a:r>
            <a:endParaRPr lang="ja-JP" altLang="en-US" sz="1400" dirty="0">
              <a:latin typeface="BIZ UDPゴシック" panose="020B0400000000000000" pitchFamily="50" charset="-128"/>
              <a:ea typeface="BIZ UDPゴシック" panose="020B0400000000000000" pitchFamily="50" charset="-128"/>
              <a:cs typeface="Tahoma"/>
            </a:endParaRPr>
          </a:p>
          <a:p>
            <a:pPr marL="12700" marR="5080">
              <a:lnSpc>
                <a:spcPct val="100000"/>
              </a:lnSpc>
            </a:pPr>
            <a:r>
              <a:rPr lang="ja-JP" altLang="en-US" sz="1400" spc="-30" dirty="0">
                <a:latin typeface="BIZ UDPゴシック" panose="020B0400000000000000" pitchFamily="50" charset="-128"/>
                <a:ea typeface="BIZ UDPゴシック" panose="020B0400000000000000" pitchFamily="50" charset="-128"/>
                <a:cs typeface="Tahoma"/>
              </a:rPr>
              <a:t>送信</a:t>
            </a:r>
            <a:r>
              <a:rPr lang="ja-JP" altLang="en-US" sz="1400" spc="-10" dirty="0">
                <a:latin typeface="BIZ UDPゴシック" panose="020B0400000000000000" pitchFamily="50" charset="-128"/>
                <a:ea typeface="BIZ UDPゴシック" panose="020B0400000000000000" pitchFamily="50" charset="-128"/>
                <a:cs typeface="Tahoma"/>
              </a:rPr>
              <a:t>リードは</a:t>
            </a:r>
            <a:r>
              <a:rPr lang="ja-JP" altLang="en-US" sz="1400" spc="-30" dirty="0">
                <a:latin typeface="BIZ UDPゴシック" panose="020B0400000000000000" pitchFamily="50" charset="-128"/>
                <a:ea typeface="BIZ UDPゴシック" panose="020B0400000000000000" pitchFamily="50" charset="-128"/>
                <a:cs typeface="Tahoma"/>
              </a:rPr>
              <a:t>鎖骨下</a:t>
            </a:r>
            <a:r>
              <a:rPr lang="ja-JP" altLang="en-US" sz="1400" spc="-35" dirty="0">
                <a:latin typeface="BIZ UDPゴシック" panose="020B0400000000000000" pitchFamily="50" charset="-128"/>
                <a:ea typeface="BIZ UDPゴシック" panose="020B0400000000000000" pitchFamily="50" charset="-128"/>
                <a:cs typeface="Tahoma"/>
              </a:rPr>
              <a:t>ポケット内の</a:t>
            </a:r>
            <a:r>
              <a:rPr lang="ja-JP" altLang="en-US" sz="1400" spc="-30" dirty="0">
                <a:latin typeface="BIZ UDPゴシック" panose="020B0400000000000000" pitchFamily="50" charset="-128"/>
                <a:ea typeface="BIZ UDPゴシック" panose="020B0400000000000000" pitchFamily="50" charset="-128"/>
                <a:cs typeface="Tahoma"/>
              </a:rPr>
              <a:t>テレメトリーユニットに</a:t>
            </a:r>
            <a:r>
              <a:rPr lang="ja-JP" altLang="en-US" sz="1400" spc="-35" dirty="0">
                <a:latin typeface="BIZ UDPゴシック" panose="020B0400000000000000" pitchFamily="50" charset="-128"/>
                <a:ea typeface="BIZ UDPゴシック" panose="020B0400000000000000" pitchFamily="50" charset="-128"/>
                <a:cs typeface="Tahoma"/>
              </a:rPr>
              <a:t>接続さ</a:t>
            </a:r>
            <a:r>
              <a:rPr lang="ja-JP" altLang="en-US" sz="1400" spc="-45" dirty="0">
                <a:latin typeface="BIZ UDPゴシック" panose="020B0400000000000000" pitchFamily="50" charset="-128"/>
                <a:ea typeface="BIZ UDPゴシック" panose="020B0400000000000000" pitchFamily="50" charset="-128"/>
                <a:cs typeface="Tahoma"/>
              </a:rPr>
              <a:t>れ、</a:t>
            </a:r>
            <a:r>
              <a:rPr lang="ja-JP" altLang="en-US" sz="1400" spc="-35" dirty="0">
                <a:latin typeface="BIZ UDPゴシック" panose="020B0400000000000000" pitchFamily="50" charset="-128"/>
                <a:ea typeface="BIZ UDPゴシック" panose="020B0400000000000000" pitchFamily="50" charset="-128"/>
                <a:cs typeface="Tahoma"/>
              </a:rPr>
              <a:t>赤外</a:t>
            </a:r>
            <a:r>
              <a:rPr lang="ja-JP" altLang="en-US" sz="1400" spc="-25" dirty="0">
                <a:latin typeface="BIZ UDPゴシック" panose="020B0400000000000000" pitchFamily="50" charset="-128"/>
                <a:ea typeface="BIZ UDPゴシック" panose="020B0400000000000000" pitchFamily="50" charset="-128"/>
                <a:cs typeface="Tahoma"/>
              </a:rPr>
              <a:t>光</a:t>
            </a:r>
            <a:r>
              <a:rPr lang="ja-JP" altLang="en-US" sz="1400" spc="-30" dirty="0">
                <a:latin typeface="BIZ UDPゴシック" panose="020B0400000000000000" pitchFamily="50" charset="-128"/>
                <a:ea typeface="BIZ UDPゴシック" panose="020B0400000000000000" pitchFamily="50" charset="-128"/>
                <a:cs typeface="Tahoma"/>
              </a:rPr>
              <a:t>送信を介して、</a:t>
            </a:r>
            <a:r>
              <a:rPr lang="ja-JP" altLang="en-US" sz="1400" spc="-40" dirty="0">
                <a:latin typeface="BIZ UDPゴシック" panose="020B0400000000000000" pitchFamily="50" charset="-128"/>
                <a:ea typeface="BIZ UDPゴシック" panose="020B0400000000000000" pitchFamily="50" charset="-128"/>
                <a:cs typeface="Tahoma"/>
              </a:rPr>
              <a:t>コンピュータに</a:t>
            </a:r>
            <a:r>
              <a:rPr lang="ja-JP" altLang="en-US" sz="1400" spc="-30" dirty="0">
                <a:latin typeface="BIZ UDPゴシック" panose="020B0400000000000000" pitchFamily="50" charset="-128"/>
                <a:ea typeface="BIZ UDPゴシック" panose="020B0400000000000000" pitchFamily="50" charset="-128"/>
                <a:cs typeface="Tahoma"/>
              </a:rPr>
              <a:t>皮質筋電図信号を</a:t>
            </a:r>
            <a:r>
              <a:rPr lang="ja-JP" altLang="en-US" sz="1400" spc="-35" dirty="0">
                <a:latin typeface="BIZ UDPゴシック" panose="020B0400000000000000" pitchFamily="50" charset="-128"/>
                <a:ea typeface="BIZ UDPゴシック" panose="020B0400000000000000" pitchFamily="50" charset="-128"/>
                <a:cs typeface="Tahoma"/>
              </a:rPr>
              <a:t>送信する。</a:t>
            </a:r>
            <a:r>
              <a:rPr lang="ja-JP" altLang="en-US" sz="1400" spc="-25" dirty="0">
                <a:latin typeface="BIZ UDPゴシック" panose="020B0400000000000000" pitchFamily="50" charset="-128"/>
                <a:ea typeface="BIZ UDPゴシック" panose="020B0400000000000000" pitchFamily="50" charset="-128"/>
                <a:cs typeface="Tahoma"/>
              </a:rPr>
              <a:t>信号は</a:t>
            </a:r>
            <a:r>
              <a:rPr lang="ja-JP" altLang="en-US" sz="1400" spc="-30" dirty="0">
                <a:latin typeface="BIZ UDPゴシック" panose="020B0400000000000000" pitchFamily="50" charset="-128"/>
                <a:ea typeface="BIZ UDPゴシック" panose="020B0400000000000000" pitchFamily="50" charset="-128"/>
                <a:cs typeface="Tahoma"/>
              </a:rPr>
              <a:t>複数の</a:t>
            </a:r>
            <a:r>
              <a:rPr lang="ja-JP" altLang="en-US" sz="1400" spc="-25" dirty="0">
                <a:latin typeface="BIZ UDPゴシック" panose="020B0400000000000000" pitchFamily="50" charset="-128"/>
                <a:ea typeface="BIZ UDPゴシック" panose="020B0400000000000000" pitchFamily="50" charset="-128"/>
                <a:cs typeface="Tahoma"/>
              </a:rPr>
              <a:t>クリック・アンド・</a:t>
            </a:r>
            <a:r>
              <a:rPr lang="ja-JP" altLang="en-US" sz="1400" spc="-50" dirty="0">
                <a:latin typeface="BIZ UDPゴシック" panose="020B0400000000000000" pitchFamily="50" charset="-128"/>
                <a:ea typeface="BIZ UDPゴシック" panose="020B0400000000000000" pitchFamily="50" charset="-128"/>
                <a:cs typeface="Tahoma"/>
              </a:rPr>
              <a:t>ゴー</a:t>
            </a:r>
            <a:r>
              <a:rPr lang="ja-JP" altLang="en-US" sz="1400" spc="-30" dirty="0">
                <a:latin typeface="BIZ UDPゴシック" panose="020B0400000000000000" pitchFamily="50" charset="-128"/>
                <a:ea typeface="BIZ UDPゴシック" panose="020B0400000000000000" pitchFamily="50" charset="-128"/>
                <a:cs typeface="Tahoma"/>
              </a:rPr>
              <a:t>動作に</a:t>
            </a:r>
            <a:r>
              <a:rPr lang="ja-JP" altLang="en-US" sz="1400" spc="-35" dirty="0">
                <a:latin typeface="BIZ UDPゴシック" panose="020B0400000000000000" pitchFamily="50" charset="-128"/>
                <a:ea typeface="BIZ UDPゴシック" panose="020B0400000000000000" pitchFamily="50" charset="-128"/>
                <a:cs typeface="Tahoma"/>
              </a:rPr>
              <a:t>変換され</a:t>
            </a:r>
            <a:r>
              <a:rPr lang="ja-JP" altLang="en-US" sz="1400" spc="-40" dirty="0">
                <a:latin typeface="BIZ UDPゴシック" panose="020B0400000000000000" pitchFamily="50" charset="-128"/>
                <a:ea typeface="BIZ UDPゴシック" panose="020B0400000000000000" pitchFamily="50" charset="-128"/>
                <a:cs typeface="Tahoma"/>
              </a:rPr>
              <a:t>、</a:t>
            </a:r>
            <a:r>
              <a:rPr lang="ja-JP" altLang="en-US" sz="1400" spc="-35" dirty="0">
                <a:latin typeface="BIZ UDPゴシック" panose="020B0400000000000000" pitchFamily="50" charset="-128"/>
                <a:ea typeface="BIZ UDPゴシック" panose="020B0400000000000000" pitchFamily="50" charset="-128"/>
                <a:cs typeface="Tahoma"/>
              </a:rPr>
              <a:t>アイトラッキングと組み合わされる</a:t>
            </a:r>
            <a:r>
              <a:rPr lang="ja-JP" altLang="en-US" sz="1400" spc="-40" dirty="0">
                <a:latin typeface="BIZ UDPゴシック" panose="020B0400000000000000" pitchFamily="50" charset="-128"/>
                <a:ea typeface="BIZ UDPゴシック" panose="020B0400000000000000" pitchFamily="50" charset="-128"/>
                <a:cs typeface="Tahoma"/>
              </a:rPr>
              <a:t>こと</a:t>
            </a:r>
            <a:r>
              <a:rPr lang="ja-JP" altLang="en-US" sz="1400" spc="-30" dirty="0">
                <a:latin typeface="BIZ UDPゴシック" panose="020B0400000000000000" pitchFamily="50" charset="-128"/>
                <a:ea typeface="BIZ UDPゴシック" panose="020B0400000000000000" pitchFamily="50" charset="-128"/>
                <a:cs typeface="Tahoma"/>
              </a:rPr>
              <a:t>で、マイクロソフト社の</a:t>
            </a:r>
            <a:r>
              <a:rPr lang="ja-JP" altLang="en-US" sz="1400" spc="-50" dirty="0">
                <a:latin typeface="BIZ UDPゴシック" panose="020B0400000000000000" pitchFamily="50" charset="-128"/>
                <a:ea typeface="BIZ UDPゴシック" panose="020B0400000000000000" pitchFamily="50" charset="-128"/>
                <a:cs typeface="Tahoma"/>
              </a:rPr>
              <a:t>ウィンドウズ</a:t>
            </a:r>
            <a:r>
              <a:rPr lang="en-US" altLang="ja-JP" sz="1400" spc="-60" dirty="0">
                <a:latin typeface="BIZ UDPゴシック" panose="020B0400000000000000" pitchFamily="50" charset="-128"/>
                <a:ea typeface="BIZ UDPゴシック" panose="020B0400000000000000" pitchFamily="50" charset="-128"/>
                <a:cs typeface="Tahoma"/>
              </a:rPr>
              <a:t>10</a:t>
            </a:r>
            <a:r>
              <a:rPr lang="ja-JP" altLang="en-US" sz="1400" spc="-35" dirty="0">
                <a:latin typeface="BIZ UDPゴシック" panose="020B0400000000000000" pitchFamily="50" charset="-128"/>
                <a:ea typeface="BIZ UDPゴシック" panose="020B0400000000000000" pitchFamily="50" charset="-128"/>
                <a:cs typeface="Tahoma"/>
              </a:rPr>
              <a:t>インターフェースの</a:t>
            </a:r>
            <a:r>
              <a:rPr lang="ja-JP" altLang="en-US" sz="1400" spc="-45" dirty="0">
                <a:latin typeface="BIZ UDPゴシック" panose="020B0400000000000000" pitchFamily="50" charset="-128"/>
                <a:ea typeface="BIZ UDPゴシック" panose="020B0400000000000000" pitchFamily="50" charset="-128"/>
                <a:cs typeface="Tahoma"/>
              </a:rPr>
              <a:t>一般的な</a:t>
            </a:r>
            <a:r>
              <a:rPr lang="ja-JP" altLang="en-US" sz="1400" spc="-35" dirty="0">
                <a:latin typeface="BIZ UDPゴシック" panose="020B0400000000000000" pitchFamily="50" charset="-128"/>
                <a:ea typeface="BIZ UDPゴシック" panose="020B0400000000000000" pitchFamily="50" charset="-128"/>
                <a:cs typeface="Tahoma"/>
              </a:rPr>
              <a:t>操作が</a:t>
            </a:r>
            <a:r>
              <a:rPr lang="ja-JP" altLang="en-US" sz="1400" spc="-40" dirty="0">
                <a:latin typeface="BIZ UDPゴシック" panose="020B0400000000000000" pitchFamily="50" charset="-128"/>
                <a:ea typeface="BIZ UDPゴシック" panose="020B0400000000000000" pitchFamily="50" charset="-128"/>
                <a:cs typeface="Tahoma"/>
              </a:rPr>
              <a:t>可能になる。</a:t>
            </a:r>
            <a:r>
              <a:rPr lang="en-US" altLang="ja-JP" sz="1400" spc="-55" dirty="0">
                <a:latin typeface="BIZ UDPゴシック" panose="020B0400000000000000" pitchFamily="50" charset="-128"/>
                <a:ea typeface="BIZ UDPゴシック" panose="020B0400000000000000" pitchFamily="50" charset="-128"/>
                <a:cs typeface="Tahoma"/>
              </a:rPr>
              <a:t>ETU</a:t>
            </a:r>
            <a:r>
              <a:rPr lang="ja-JP" altLang="en-US" sz="1400" spc="-55" dirty="0">
                <a:latin typeface="BIZ UDPゴシック" panose="020B0400000000000000" pitchFamily="50" charset="-128"/>
                <a:ea typeface="BIZ UDPゴシック" panose="020B0400000000000000" pitchFamily="50" charset="-128"/>
                <a:cs typeface="Tahoma"/>
              </a:rPr>
              <a:t>は</a:t>
            </a:r>
            <a:r>
              <a:rPr lang="ja-JP" altLang="en-US" sz="1400" spc="-40" dirty="0">
                <a:latin typeface="BIZ UDPゴシック" panose="020B0400000000000000" pitchFamily="50" charset="-128"/>
                <a:ea typeface="BIZ UDPゴシック" panose="020B0400000000000000" pitchFamily="50" charset="-128"/>
                <a:cs typeface="Tahoma"/>
              </a:rPr>
              <a:t>外部</a:t>
            </a:r>
            <a:r>
              <a:rPr lang="ja-JP" altLang="en-US" sz="1400" spc="-35" dirty="0">
                <a:latin typeface="BIZ UDPゴシック" panose="020B0400000000000000" pitchFamily="50" charset="-128"/>
                <a:ea typeface="BIZ UDPゴシック" panose="020B0400000000000000" pitchFamily="50" charset="-128"/>
                <a:cs typeface="Tahoma"/>
              </a:rPr>
              <a:t>遠隔測定</a:t>
            </a:r>
            <a:r>
              <a:rPr lang="ja-JP" altLang="en-US" sz="1400" spc="-40" dirty="0">
                <a:latin typeface="BIZ UDPゴシック" panose="020B0400000000000000" pitchFamily="50" charset="-128"/>
                <a:ea typeface="BIZ UDPゴシック" panose="020B0400000000000000" pitchFamily="50" charset="-128"/>
                <a:cs typeface="Tahoma"/>
              </a:rPr>
              <a:t>ユニット、</a:t>
            </a:r>
            <a:r>
              <a:rPr lang="en-US" altLang="ja-JP" sz="1400" spc="-65" dirty="0">
                <a:latin typeface="BIZ UDPゴシック" panose="020B0400000000000000" pitchFamily="50" charset="-128"/>
                <a:ea typeface="BIZ UDPゴシック" panose="020B0400000000000000" pitchFamily="50" charset="-128"/>
                <a:cs typeface="Tahoma"/>
              </a:rPr>
              <a:t>ITU</a:t>
            </a:r>
            <a:r>
              <a:rPr lang="ja-JP" altLang="en-US" sz="1400" spc="-65" dirty="0">
                <a:latin typeface="BIZ UDPゴシック" panose="020B0400000000000000" pitchFamily="50" charset="-128"/>
                <a:ea typeface="BIZ UDPゴシック" panose="020B0400000000000000" pitchFamily="50" charset="-128"/>
                <a:cs typeface="Tahoma"/>
              </a:rPr>
              <a:t>は</a:t>
            </a:r>
            <a:r>
              <a:rPr lang="ja-JP" altLang="en-US" sz="1400" spc="-30" dirty="0">
                <a:latin typeface="BIZ UDPゴシック" panose="020B0400000000000000" pitchFamily="50" charset="-128"/>
                <a:ea typeface="BIZ UDPゴシック" panose="020B0400000000000000" pitchFamily="50" charset="-128"/>
                <a:cs typeface="Tahoma"/>
              </a:rPr>
              <a:t>内部</a:t>
            </a:r>
            <a:r>
              <a:rPr lang="ja-JP" altLang="en-US" sz="1400" spc="-35" dirty="0">
                <a:latin typeface="BIZ UDPゴシック" panose="020B0400000000000000" pitchFamily="50" charset="-128"/>
                <a:ea typeface="BIZ UDPゴシック" panose="020B0400000000000000" pitchFamily="50" charset="-128"/>
                <a:cs typeface="Tahoma"/>
              </a:rPr>
              <a:t>遠隔測定</a:t>
            </a:r>
            <a:r>
              <a:rPr lang="ja-JP" altLang="en-US" sz="1400" spc="-10" dirty="0">
                <a:latin typeface="BIZ UDPゴシック" panose="020B0400000000000000" pitchFamily="50" charset="-128"/>
                <a:ea typeface="BIZ UDPゴシック" panose="020B0400000000000000" pitchFamily="50" charset="-128"/>
                <a:cs typeface="Tahoma"/>
              </a:rPr>
              <a:t>ユニット。</a:t>
            </a:r>
            <a:endParaRPr lang="ja-JP" altLang="en-US" sz="1400" dirty="0">
              <a:latin typeface="BIZ UDPゴシック" panose="020B0400000000000000" pitchFamily="50" charset="-128"/>
              <a:ea typeface="BIZ UDPゴシック" panose="020B0400000000000000" pitchFamily="50" charset="-128"/>
              <a:cs typeface="Tahoma"/>
            </a:endParaRPr>
          </a:p>
        </p:txBody>
      </p:sp>
      <p:sp>
        <p:nvSpPr>
          <p:cNvPr id="13" name="テキスト ボックス 12">
            <a:extLst>
              <a:ext uri="{FF2B5EF4-FFF2-40B4-BE49-F238E27FC236}">
                <a16:creationId xmlns:a16="http://schemas.microsoft.com/office/drawing/2014/main" id="{F4C4C75A-C873-5B1C-9E42-D55C8354D610}"/>
              </a:ext>
            </a:extLst>
          </p:cNvPr>
          <p:cNvSpPr txBox="1"/>
          <p:nvPr/>
        </p:nvSpPr>
        <p:spPr>
          <a:xfrm>
            <a:off x="748510" y="6596390"/>
            <a:ext cx="4358749" cy="261610"/>
          </a:xfrm>
          <a:prstGeom prst="rect">
            <a:avLst/>
          </a:prstGeom>
          <a:noFill/>
        </p:spPr>
        <p:txBody>
          <a:bodyPr wrap="square">
            <a:spAutoFit/>
          </a:bodyPr>
          <a:lstStyle/>
          <a:p>
            <a:pPr algn="ctr"/>
            <a:r>
              <a:rPr lang="en-US" altLang="ja-JP" sz="1100" dirty="0">
                <a:latin typeface="Amasis MT Pro Black" panose="02040A04050005020304" pitchFamily="18" charset="0"/>
                <a:ea typeface="BIZ UDPゴシック" panose="020B0400000000000000" pitchFamily="50" charset="-128"/>
              </a:rPr>
              <a:t>T.J. Oxley</a:t>
            </a:r>
            <a:r>
              <a:rPr lang="ja-JP" altLang="en-US" sz="1100" dirty="0">
                <a:latin typeface="Amasis MT Pro Black" panose="02040A04050005020304" pitchFamily="18" charset="0"/>
                <a:ea typeface="BIZ UDPゴシック" panose="020B0400000000000000" pitchFamily="50" charset="-128"/>
              </a:rPr>
              <a:t>ら、</a:t>
            </a:r>
            <a:r>
              <a:rPr lang="en-US" altLang="ja-JP" sz="1100" dirty="0">
                <a:latin typeface="Amasis MT Pro Black" panose="02040A04050005020304" pitchFamily="18" charset="0"/>
                <a:ea typeface="BIZ UDPゴシック" panose="020B0400000000000000" pitchFamily="50" charset="-128"/>
              </a:rPr>
              <a:t>J. </a:t>
            </a:r>
            <a:r>
              <a:rPr lang="en-US" altLang="ja-JP" sz="1100" dirty="0" err="1">
                <a:latin typeface="Amasis MT Pro Black" panose="02040A04050005020304" pitchFamily="18" charset="0"/>
                <a:ea typeface="BIZ UDPゴシック" panose="020B0400000000000000" pitchFamily="50" charset="-128"/>
              </a:rPr>
              <a:t>Neurointerv.Surg</a:t>
            </a:r>
            <a:r>
              <a:rPr lang="en-US" altLang="ja-JP" sz="1100" dirty="0">
                <a:latin typeface="Amasis MT Pro Black" panose="02040A04050005020304" pitchFamily="18" charset="0"/>
                <a:ea typeface="BIZ UDPゴシック" panose="020B0400000000000000" pitchFamily="50" charset="-128"/>
              </a:rPr>
              <a:t>. 13, 102-108 (2021).</a:t>
            </a:r>
            <a:endParaRPr lang="ja-JP" altLang="en-US" sz="1100" dirty="0">
              <a:latin typeface="Amasis MT Pro Black" panose="02040A04050005020304" pitchFamily="18" charset="0"/>
              <a:ea typeface="BIZ UDPゴシック" panose="020B0400000000000000" pitchFamily="50" charset="-128"/>
            </a:endParaRPr>
          </a:p>
        </p:txBody>
      </p:sp>
      <p:pic>
        <p:nvPicPr>
          <p:cNvPr id="4" name="図 3">
            <a:extLst>
              <a:ext uri="{FF2B5EF4-FFF2-40B4-BE49-F238E27FC236}">
                <a16:creationId xmlns:a16="http://schemas.microsoft.com/office/drawing/2014/main" id="{AC38FBC7-1A0B-1395-CDBD-3D9FD052B57E}"/>
              </a:ext>
            </a:extLst>
          </p:cNvPr>
          <p:cNvPicPr>
            <a:picLocks noChangeAspect="1"/>
          </p:cNvPicPr>
          <p:nvPr/>
        </p:nvPicPr>
        <p:blipFill>
          <a:blip r:embed="rId3"/>
          <a:stretch>
            <a:fillRect/>
          </a:stretch>
        </p:blipFill>
        <p:spPr>
          <a:xfrm>
            <a:off x="6389760" y="2509833"/>
            <a:ext cx="5664708" cy="3576583"/>
          </a:xfrm>
          <a:prstGeom prst="rect">
            <a:avLst/>
          </a:prstGeom>
        </p:spPr>
      </p:pic>
      <p:sp>
        <p:nvSpPr>
          <p:cNvPr id="5" name="テキスト ボックス 4">
            <a:extLst>
              <a:ext uri="{FF2B5EF4-FFF2-40B4-BE49-F238E27FC236}">
                <a16:creationId xmlns:a16="http://schemas.microsoft.com/office/drawing/2014/main" id="{1BF8E4FA-32E5-7D6B-4046-BAEE54595750}"/>
              </a:ext>
            </a:extLst>
          </p:cNvPr>
          <p:cNvSpPr txBox="1"/>
          <p:nvPr/>
        </p:nvSpPr>
        <p:spPr>
          <a:xfrm>
            <a:off x="7521064" y="6627168"/>
            <a:ext cx="3200401" cy="230832"/>
          </a:xfrm>
          <a:prstGeom prst="rect">
            <a:avLst/>
          </a:prstGeom>
          <a:noFill/>
        </p:spPr>
        <p:txBody>
          <a:bodyPr wrap="square">
            <a:spAutoFit/>
          </a:bodyPr>
          <a:lstStyle/>
          <a:p>
            <a:r>
              <a:rPr lang="en-US" altLang="ja-JP" sz="900" dirty="0">
                <a:latin typeface="Amasis MT Pro Medium" panose="02040604050005020304" pitchFamily="18" charset="0"/>
              </a:rPr>
              <a:t>https://nou-reha.com/parkinson/whats_parkinson/8870</a:t>
            </a:r>
            <a:endParaRPr lang="ja-JP" altLang="en-US" sz="900" dirty="0">
              <a:latin typeface="Amasis MT Pro Medium" panose="02040604050005020304" pitchFamily="18" charset="0"/>
            </a:endParaRPr>
          </a:p>
        </p:txBody>
      </p:sp>
    </p:spTree>
    <p:extLst>
      <p:ext uri="{BB962C8B-B14F-4D97-AF65-F5344CB8AC3E}">
        <p14:creationId xmlns:p14="http://schemas.microsoft.com/office/powerpoint/2010/main" val="2917376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18" y="863373"/>
            <a:ext cx="5786467" cy="5820455"/>
          </a:xfrm>
          <a:prstGeom prst="rect">
            <a:avLst/>
          </a:prstGeom>
        </p:spPr>
      </p:pic>
      <p:sp>
        <p:nvSpPr>
          <p:cNvPr id="4" name="正方形/長方形 3"/>
          <p:cNvSpPr/>
          <p:nvPr/>
        </p:nvSpPr>
        <p:spPr>
          <a:xfrm>
            <a:off x="107950" y="584775"/>
            <a:ext cx="6096000" cy="261610"/>
          </a:xfrm>
          <a:prstGeom prst="rect">
            <a:avLst/>
          </a:prstGeom>
        </p:spPr>
        <p:txBody>
          <a:bodyPr>
            <a:spAutoFit/>
          </a:bodyPr>
          <a:lstStyle/>
          <a:p>
            <a:pPr algn="ctr"/>
            <a:r>
              <a:rPr lang="en-US" altLang="ja-JP" sz="1050" dirty="0">
                <a:latin typeface="Meiryo UI" panose="020B0604030504040204" pitchFamily="50" charset="-128"/>
                <a:ea typeface="Meiryo UI" panose="020B0604030504040204" pitchFamily="50" charset="-128"/>
              </a:rPr>
              <a:t>Targeted </a:t>
            </a:r>
            <a:r>
              <a:rPr lang="en-US" altLang="ja-JP" sz="1050" dirty="0" err="1">
                <a:latin typeface="Meiryo UI" panose="020B0604030504040204" pitchFamily="50" charset="-128"/>
                <a:ea typeface="Meiryo UI" panose="020B0604030504040204" pitchFamily="50" charset="-128"/>
              </a:rPr>
              <a:t>neurotechnology</a:t>
            </a:r>
            <a:r>
              <a:rPr lang="en-US" altLang="ja-JP" sz="1050" dirty="0">
                <a:latin typeface="Meiryo UI" panose="020B0604030504040204" pitchFamily="50" charset="-128"/>
                <a:ea typeface="Meiryo UI" panose="020B0604030504040204" pitchFamily="50" charset="-128"/>
              </a:rPr>
              <a:t> restores walking in humans with spinal cord injury</a:t>
            </a:r>
            <a:endParaRPr lang="ja-JP" altLang="en-US" sz="1050" dirty="0">
              <a:latin typeface="Meiryo UI" panose="020B0604030504040204" pitchFamily="50" charset="-128"/>
              <a:ea typeface="Meiryo UI" panose="020B0604030504040204" pitchFamily="50" charset="-128"/>
            </a:endParaRPr>
          </a:p>
        </p:txBody>
      </p:sp>
      <p:sp>
        <p:nvSpPr>
          <p:cNvPr id="10" name="正方形/長方形 9"/>
          <p:cNvSpPr/>
          <p:nvPr/>
        </p:nvSpPr>
        <p:spPr>
          <a:xfrm>
            <a:off x="1148625" y="776112"/>
            <a:ext cx="3280065" cy="246221"/>
          </a:xfrm>
          <a:prstGeom prst="rect">
            <a:avLst/>
          </a:prstGeom>
        </p:spPr>
        <p:txBody>
          <a:bodyPr wrap="none">
            <a:spAutoFit/>
          </a:bodyPr>
          <a:lstStyle/>
          <a:p>
            <a:r>
              <a:rPr lang="ja-JP" altLang="en-US" sz="1000" i="1" dirty="0">
                <a:latin typeface="Meiryo UI" panose="020B0604030504040204" pitchFamily="50" charset="-128"/>
                <a:ea typeface="Meiryo UI" panose="020B0604030504040204" pitchFamily="50" charset="-128"/>
              </a:rPr>
              <a:t>（出典）</a:t>
            </a:r>
            <a:r>
              <a:rPr lang="en-US" altLang="ja-JP" sz="1000" i="1" dirty="0">
                <a:latin typeface="Meiryo UI" panose="020B0604030504040204" pitchFamily="50" charset="-128"/>
                <a:ea typeface="Meiryo UI" panose="020B0604030504040204" pitchFamily="50" charset="-128"/>
              </a:rPr>
              <a:t>Nature </a:t>
            </a:r>
            <a:r>
              <a:rPr lang="en-US" altLang="ja-JP" sz="1000" dirty="0">
                <a:latin typeface="Meiryo UI" panose="020B0604030504040204" pitchFamily="50" charset="-128"/>
                <a:ea typeface="Meiryo UI" panose="020B0604030504040204" pitchFamily="50" charset="-128"/>
              </a:rPr>
              <a:t>volume 563, pages65–71 (2018) </a:t>
            </a:r>
            <a:endParaRPr lang="ja-JP" altLang="en-US" sz="10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7433" y="2326157"/>
            <a:ext cx="5920751" cy="3945496"/>
          </a:xfrm>
          <a:prstGeom prst="rect">
            <a:avLst/>
          </a:prstGeom>
        </p:spPr>
      </p:pic>
      <p:sp>
        <p:nvSpPr>
          <p:cNvPr id="7" name="正方形/長方形 6"/>
          <p:cNvSpPr/>
          <p:nvPr/>
        </p:nvSpPr>
        <p:spPr>
          <a:xfrm>
            <a:off x="6082676" y="584775"/>
            <a:ext cx="6096000" cy="1600438"/>
          </a:xfrm>
          <a:prstGeom prst="rect">
            <a:avLst/>
          </a:prstGeom>
        </p:spPr>
        <p:txBody>
          <a:bodyPr>
            <a:spAutoFit/>
          </a:bodyPr>
          <a:lstStyle/>
          <a:p>
            <a:r>
              <a:rPr lang="ja-JP" altLang="en-US" sz="1400" dirty="0">
                <a:latin typeface="Meiryo UI" panose="020B0604030504040204" pitchFamily="50" charset="-128"/>
                <a:ea typeface="Meiryo UI" panose="020B0604030504040204" pitchFamily="50" charset="-128"/>
              </a:rPr>
              <a:t>★</a:t>
            </a:r>
            <a:r>
              <a:rPr lang="ja-JP" altLang="en-US" sz="1400" b="1" u="sng" dirty="0">
                <a:latin typeface="Meiryo UI" panose="020B0604030504040204" pitchFamily="50" charset="-128"/>
                <a:ea typeface="Meiryo UI" panose="020B0604030504040204" pitchFamily="50" charset="-128"/>
              </a:rPr>
              <a:t>脊髄損傷で下半身麻痺の患者、電気刺激で歩行に成功</a:t>
            </a:r>
            <a:r>
              <a:rPr lang="ja-JP" altLang="en-US" sz="1400" b="1" dirty="0">
                <a:latin typeface="Meiryo UI" panose="020B0604030504040204" pitchFamily="50" charset="-128"/>
                <a:ea typeface="Meiryo UI" panose="020B0604030504040204" pitchFamily="50" charset="-128"/>
              </a:rPr>
              <a:t>★</a:t>
            </a:r>
          </a:p>
          <a:p>
            <a:r>
              <a:rPr lang="ja-JP" altLang="en-US" sz="1400" dirty="0">
                <a:latin typeface="Meiryo UI" panose="020B0604030504040204" pitchFamily="50" charset="-128"/>
                <a:ea typeface="Meiryo UI" panose="020B0604030504040204" pitchFamily="50" charset="-128"/>
              </a:rPr>
              <a:t>脊髄に重傷を負った</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人の男性が、電気刺激による部分治療を受けて、数年ぶりに歩けるようになった。脊髄損傷は、運動機能の大幅な低下や完全な足の麻痺を引き起こす。患者は下肢と足に一連のセンサーを装着し、歩き始めるとセンサーが無線で電気刺激装置に信号を送る仕組みだ。</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週間も経たないうちにトレッドミルをやめて、電気刺激を受けながら地面を歩けるようになった。そして数カ月後、電気刺激をまったく受けずに歩く能力を回復した。</a:t>
            </a:r>
          </a:p>
        </p:txBody>
      </p:sp>
      <p:sp>
        <p:nvSpPr>
          <p:cNvPr id="8" name="正方形/長方形 7"/>
          <p:cNvSpPr/>
          <p:nvPr/>
        </p:nvSpPr>
        <p:spPr>
          <a:xfrm>
            <a:off x="7609259" y="5933098"/>
            <a:ext cx="2743059" cy="261610"/>
          </a:xfrm>
          <a:prstGeom prst="rect">
            <a:avLst/>
          </a:prstGeom>
        </p:spPr>
        <p:txBody>
          <a:bodyPr wrap="none">
            <a:spAutoFit/>
          </a:bodyPr>
          <a:lstStyle/>
          <a:p>
            <a:r>
              <a:rPr lang="ja-JP" altLang="en-US" sz="1100" dirty="0">
                <a:solidFill>
                  <a:schemeClr val="bg1"/>
                </a:solidFill>
                <a:latin typeface="Meiryo UI" panose="020B0604030504040204" pitchFamily="50" charset="-128"/>
                <a:ea typeface="Meiryo UI" panose="020B0604030504040204" pitchFamily="50" charset="-128"/>
              </a:rPr>
              <a:t>画像クレジット</a:t>
            </a:r>
            <a:r>
              <a:rPr lang="en-US" altLang="ja-JP" sz="1100" dirty="0">
                <a:solidFill>
                  <a:schemeClr val="bg1"/>
                </a:solidFill>
                <a:latin typeface="Meiryo UI" panose="020B0604030504040204" pitchFamily="50" charset="-128"/>
                <a:ea typeface="Meiryo UI" panose="020B0604030504040204" pitchFamily="50" charset="-128"/>
              </a:rPr>
              <a:t>: Jean-Baptiste </a:t>
            </a:r>
            <a:r>
              <a:rPr lang="en-US" altLang="ja-JP" sz="1100" dirty="0" err="1">
                <a:solidFill>
                  <a:schemeClr val="bg1"/>
                </a:solidFill>
                <a:latin typeface="Meiryo UI" panose="020B0604030504040204" pitchFamily="50" charset="-128"/>
                <a:ea typeface="Meiryo UI" panose="020B0604030504040204" pitchFamily="50" charset="-128"/>
              </a:rPr>
              <a:t>Mignardot</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9" name="正方形/長方形 8"/>
          <p:cNvSpPr/>
          <p:nvPr/>
        </p:nvSpPr>
        <p:spPr>
          <a:xfrm>
            <a:off x="6914917" y="6400336"/>
            <a:ext cx="4889500" cy="369332"/>
          </a:xfrm>
          <a:prstGeom prst="rect">
            <a:avLst/>
          </a:prstGeom>
        </p:spPr>
        <p:txBody>
          <a:bodyPr wrap="square">
            <a:spAutoFit/>
          </a:bodyPr>
          <a:lstStyle/>
          <a:p>
            <a:r>
              <a:rPr lang="en-US" altLang="ja-JP" sz="900" i="1" dirty="0">
                <a:latin typeface="Meiryo UI" panose="020B0604030504040204" pitchFamily="50" charset="-128"/>
                <a:ea typeface="Meiryo UI" panose="020B0604030504040204" pitchFamily="50" charset="-128"/>
              </a:rPr>
              <a:t>Nature</a:t>
            </a:r>
            <a:r>
              <a:rPr lang="ja-JP" altLang="en-US" sz="900" i="1"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volume 563, pages65–71 (2018) </a:t>
            </a:r>
          </a:p>
          <a:p>
            <a:r>
              <a:rPr lang="en-US" altLang="ja-JP" sz="900" dirty="0">
                <a:latin typeface="Meiryo UI" panose="020B0604030504040204" pitchFamily="50" charset="-128"/>
                <a:ea typeface="Meiryo UI" panose="020B0604030504040204" pitchFamily="50" charset="-128"/>
              </a:rPr>
              <a:t>Targeted </a:t>
            </a:r>
            <a:r>
              <a:rPr lang="en-US" altLang="ja-JP" sz="900" dirty="0" err="1">
                <a:latin typeface="Meiryo UI" panose="020B0604030504040204" pitchFamily="50" charset="-128"/>
                <a:ea typeface="Meiryo UI" panose="020B0604030504040204" pitchFamily="50" charset="-128"/>
              </a:rPr>
              <a:t>neurotechnology</a:t>
            </a:r>
            <a:r>
              <a:rPr lang="en-US" altLang="ja-JP" sz="900" dirty="0">
                <a:latin typeface="Meiryo UI" panose="020B0604030504040204" pitchFamily="50" charset="-128"/>
                <a:ea typeface="Meiryo UI" panose="020B0604030504040204" pitchFamily="50" charset="-128"/>
              </a:rPr>
              <a:t> restores walking in humans with spinal cord injury</a:t>
            </a:r>
            <a:endParaRPr lang="ja-JP" altLang="en-US" sz="900" dirty="0">
              <a:latin typeface="Meiryo UI" panose="020B0604030504040204" pitchFamily="50" charset="-128"/>
              <a:ea typeface="Meiryo UI" panose="020B0604030504040204" pitchFamily="50" charset="-128"/>
            </a:endParaRPr>
          </a:p>
        </p:txBody>
      </p:sp>
      <p:sp>
        <p:nvSpPr>
          <p:cNvPr id="13" name="正方形/長方形 12"/>
          <p:cNvSpPr/>
          <p:nvPr/>
        </p:nvSpPr>
        <p:spPr>
          <a:xfrm>
            <a:off x="6737350" y="6086987"/>
            <a:ext cx="4813300" cy="246221"/>
          </a:xfrm>
          <a:prstGeom prst="rect">
            <a:avLst/>
          </a:prstGeom>
        </p:spPr>
        <p:txBody>
          <a:bodyPr wrap="square">
            <a:spAutoFit/>
          </a:bodyPr>
          <a:lstStyle/>
          <a:p>
            <a:r>
              <a:rPr lang="en-US" altLang="ja-JP" sz="1000" dirty="0">
                <a:solidFill>
                  <a:schemeClr val="bg1"/>
                </a:solidFill>
                <a:latin typeface="Meiryo UI" panose="020B0604030504040204" pitchFamily="50" charset="-128"/>
                <a:ea typeface="Meiryo UI" panose="020B0604030504040204" pitchFamily="50" charset="-128"/>
              </a:rPr>
              <a:t>https://www.technologyreview.jp/nl/why-ai-must-learn-to-dress-itself/</a:t>
            </a:r>
            <a:endParaRPr lang="ja-JP" altLang="en-US" sz="1000" dirty="0">
              <a:solidFill>
                <a:schemeClr val="bg1"/>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D28F387B-50D8-F11B-18FC-ED0E6781080F}"/>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脳と機械をつなぎ制御する＠２０１８年</a:t>
            </a:r>
          </a:p>
        </p:txBody>
      </p:sp>
    </p:spTree>
    <p:extLst>
      <p:ext uri="{BB962C8B-B14F-4D97-AF65-F5344CB8AC3E}">
        <p14:creationId xmlns:p14="http://schemas.microsoft.com/office/powerpoint/2010/main" val="1187864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ナノ粒子による脳の計測・制御を行う</a:t>
            </a: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BrainSTORMS</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3" name="Picture 2" descr="visualizacion-de-un-menp-capaz">
            <a:extLst>
              <a:ext uri="{FF2B5EF4-FFF2-40B4-BE49-F238E27FC236}">
                <a16:creationId xmlns:a16="http://schemas.microsoft.com/office/drawing/2014/main" id="{89CB9C3D-BD66-E54D-DFFD-2874EDE71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88" y="3049967"/>
            <a:ext cx="6306338" cy="3547315"/>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C0A614F2-65D7-C4C4-BA53-9AA0274DFA81}"/>
              </a:ext>
            </a:extLst>
          </p:cNvPr>
          <p:cNvSpPr/>
          <p:nvPr/>
        </p:nvSpPr>
        <p:spPr>
          <a:xfrm>
            <a:off x="2530191" y="501674"/>
            <a:ext cx="6574612"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BIZ UDPゴシック" panose="020B0400000000000000" pitchFamily="50" charset="-128"/>
                <a:ea typeface="BIZ UDPゴシック" panose="020B0400000000000000" pitchFamily="50" charset="-128"/>
              </a:rPr>
              <a:t>バイオ技術で実戦投入されたナノ粒子技術の脳科学への応用</a:t>
            </a:r>
          </a:p>
        </p:txBody>
      </p:sp>
      <p:pic>
        <p:nvPicPr>
          <p:cNvPr id="5" name="図 4">
            <a:extLst>
              <a:ext uri="{FF2B5EF4-FFF2-40B4-BE49-F238E27FC236}">
                <a16:creationId xmlns:a16="http://schemas.microsoft.com/office/drawing/2014/main" id="{B9D0047C-DE87-B4B4-44FB-E4D3F8D504FD}"/>
              </a:ext>
            </a:extLst>
          </p:cNvPr>
          <p:cNvPicPr>
            <a:picLocks noChangeAspect="1"/>
          </p:cNvPicPr>
          <p:nvPr/>
        </p:nvPicPr>
        <p:blipFill>
          <a:blip r:embed="rId3"/>
          <a:stretch>
            <a:fillRect/>
          </a:stretch>
        </p:blipFill>
        <p:spPr>
          <a:xfrm>
            <a:off x="130988" y="511802"/>
            <a:ext cx="1856510" cy="2475346"/>
          </a:xfrm>
          <a:prstGeom prst="rect">
            <a:avLst/>
          </a:prstGeom>
        </p:spPr>
      </p:pic>
      <p:sp>
        <p:nvSpPr>
          <p:cNvPr id="6" name="テキスト ボックス 5">
            <a:extLst>
              <a:ext uri="{FF2B5EF4-FFF2-40B4-BE49-F238E27FC236}">
                <a16:creationId xmlns:a16="http://schemas.microsoft.com/office/drawing/2014/main" id="{1C9DBEFA-9BEB-0684-867A-B823A94F8B7D}"/>
              </a:ext>
            </a:extLst>
          </p:cNvPr>
          <p:cNvSpPr txBox="1"/>
          <p:nvPr/>
        </p:nvSpPr>
        <p:spPr>
          <a:xfrm>
            <a:off x="229229" y="2470952"/>
            <a:ext cx="1684942" cy="507831"/>
          </a:xfrm>
          <a:prstGeom prst="rect">
            <a:avLst/>
          </a:prstGeom>
          <a:noFill/>
        </p:spPr>
        <p:txBody>
          <a:bodyPr wrap="square" rtlCol="0">
            <a:spAutoFit/>
          </a:bodyPr>
          <a:lstStyle/>
          <a:p>
            <a:pPr algn="ctr"/>
            <a:r>
              <a:rPr kumimoji="1" lang="ja-JP" altLang="en-US" sz="900" dirty="0">
                <a:solidFill>
                  <a:schemeClr val="bg1"/>
                </a:solidFill>
                <a:latin typeface="BIZ UDPゴシック" panose="020B0400000000000000" pitchFamily="50" charset="-128"/>
                <a:ea typeface="BIZ UDPゴシック" panose="020B0400000000000000" pitchFamily="50" charset="-128"/>
              </a:rPr>
              <a:t>（出所）マイアミ大学</a:t>
            </a:r>
            <a:endParaRPr kumimoji="1" lang="en-US" altLang="ja-JP" sz="9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900" dirty="0">
                <a:solidFill>
                  <a:schemeClr val="bg1"/>
                </a:solidFill>
                <a:hlinkClick r:id="rId4">
                  <a:extLst>
                    <a:ext uri="{A12FA001-AC4F-418D-AE19-62706E023703}">
                      <ahyp:hlinkClr xmlns:ahyp="http://schemas.microsoft.com/office/drawing/2018/hyperlinkcolor" val="tx"/>
                    </a:ext>
                  </a:extLst>
                </a:hlinkClick>
              </a:rPr>
              <a:t>サフラト・ヒズロエフ </a:t>
            </a:r>
            <a:r>
              <a:rPr lang="en-US" altLang="ja-JP" sz="900" dirty="0">
                <a:solidFill>
                  <a:schemeClr val="bg1"/>
                </a:solidFill>
                <a:hlinkClick r:id="rId4">
                  <a:extLst>
                    <a:ext uri="{A12FA001-AC4F-418D-AE19-62706E023703}">
                      <ahyp:hlinkClr xmlns:ahyp="http://schemas.microsoft.com/office/drawing/2018/hyperlinkcolor" val="tx"/>
                    </a:ext>
                  </a:extLst>
                </a:hlinkClick>
              </a:rPr>
              <a:t>(miami.edu)</a:t>
            </a:r>
            <a:endParaRPr kumimoji="1" lang="ja-JP" altLang="en-US" sz="900"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8280178D-E8A3-AE43-5F12-FA28C5A1FFE9}"/>
              </a:ext>
            </a:extLst>
          </p:cNvPr>
          <p:cNvSpPr txBox="1"/>
          <p:nvPr/>
        </p:nvSpPr>
        <p:spPr>
          <a:xfrm>
            <a:off x="2182567" y="924787"/>
            <a:ext cx="9787759" cy="2031325"/>
          </a:xfrm>
          <a:prstGeom prst="rect">
            <a:avLst/>
          </a:prstGeom>
          <a:noFill/>
        </p:spPr>
        <p:txBody>
          <a:bodyPr wrap="square">
            <a:spAutoFit/>
          </a:bodyPr>
          <a:lstStyle/>
          <a:p>
            <a:r>
              <a:rPr lang="en-US" altLang="ja-JP" sz="1400" dirty="0">
                <a:solidFill>
                  <a:srgbClr val="080000"/>
                </a:solidFill>
                <a:latin typeface="BIZ UDPゴシック" panose="020B0400000000000000" pitchFamily="50" charset="-128"/>
                <a:ea typeface="BIZ UDPゴシック" panose="020B0400000000000000" pitchFamily="50" charset="-128"/>
              </a:rPr>
              <a:t>BrainSTORMS</a:t>
            </a:r>
            <a:r>
              <a:rPr lang="ja-JP" altLang="en-US" sz="1400" dirty="0">
                <a:solidFill>
                  <a:srgbClr val="080000"/>
                </a:solidFill>
                <a:latin typeface="BIZ UDPゴシック" panose="020B0400000000000000" pitchFamily="50" charset="-128"/>
                <a:ea typeface="BIZ UDPゴシック" panose="020B0400000000000000" pitchFamily="50" charset="-128"/>
              </a:rPr>
              <a:t>は、</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脳を読み取り、制御するために約</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80,000</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万ナノ粒子を脳内に注入する。</a:t>
            </a:r>
            <a:endParaRPr lang="en-US" altLang="ja-JP" sz="1400" i="0" dirty="0">
              <a:solidFill>
                <a:srgbClr val="080000"/>
              </a:solidFill>
              <a:effectLst/>
              <a:latin typeface="BIZ UDPゴシック" panose="020B0400000000000000" pitchFamily="50" charset="-128"/>
              <a:ea typeface="BIZ UDPゴシック" panose="020B0400000000000000" pitchFamily="50" charset="-128"/>
            </a:endParaRPr>
          </a:p>
          <a:p>
            <a:r>
              <a:rPr lang="ja-JP" altLang="en-US" sz="1400" dirty="0">
                <a:solidFill>
                  <a:srgbClr val="080000"/>
                </a:solidFill>
                <a:latin typeface="BIZ UDPゴシック" panose="020B0400000000000000" pitchFamily="50" charset="-128"/>
                <a:ea typeface="BIZ UDPゴシック" panose="020B0400000000000000" pitchFamily="50" charset="-128"/>
              </a:rPr>
              <a:t>この</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ナノ粒子は、</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MENP</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（磁気電気ナノ粒子）と呼ばれる、人間の髪の毛の</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2000</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分の</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1</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ほどの大きさで、人間の細胞と電気的に相互作用しながら磁場を放射したり計測したりすることが可能。</a:t>
            </a:r>
            <a:endParaRPr lang="en-US" altLang="ja-JP" sz="1400" i="0" dirty="0">
              <a:solidFill>
                <a:srgbClr val="080000"/>
              </a:solidFill>
              <a:effectLst/>
              <a:latin typeface="BIZ UDPゴシック" panose="020B0400000000000000" pitchFamily="50" charset="-128"/>
              <a:ea typeface="BIZ UDPゴシック" panose="020B0400000000000000" pitchFamily="50" charset="-128"/>
            </a:endParaRPr>
          </a:p>
          <a:p>
            <a:endParaRPr lang="en-US" altLang="ja-JP" sz="1400" i="0" dirty="0">
              <a:solidFill>
                <a:srgbClr val="080000"/>
              </a:solidFill>
              <a:effectLst/>
              <a:latin typeface="BIZ UDPゴシック" panose="020B0400000000000000" pitchFamily="50" charset="-128"/>
              <a:ea typeface="BIZ UDPゴシック" panose="020B0400000000000000" pitchFamily="50" charset="-128"/>
            </a:endParaRPr>
          </a:p>
          <a:p>
            <a:pPr algn="l"/>
            <a:r>
              <a:rPr lang="en-US" altLang="ja-JP" sz="1400" i="0" dirty="0">
                <a:solidFill>
                  <a:srgbClr val="080000"/>
                </a:solidFill>
                <a:effectLst/>
                <a:latin typeface="BIZ UDPゴシック" panose="020B0400000000000000" pitchFamily="50" charset="-128"/>
                <a:ea typeface="BIZ UDPゴシック" panose="020B0400000000000000" pitchFamily="50" charset="-128"/>
              </a:rPr>
              <a:t>BrainSTORMS</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では、血流に</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MENP</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を約８００億粒子を投入し、磁場で脳内に誘導し、</a:t>
            </a:r>
            <a:r>
              <a:rPr lang="ja-JP" altLang="en-US" sz="1400" i="0" dirty="0">
                <a:solidFill>
                  <a:srgbClr val="000000"/>
                </a:solidFill>
                <a:effectLst/>
                <a:latin typeface="BIZ UDPゴシック" panose="020B0400000000000000" pitchFamily="50" charset="-128"/>
                <a:ea typeface="BIZ UDPゴシック" panose="020B0400000000000000" pitchFamily="50" charset="-128"/>
              </a:rPr>
              <a:t>各</a:t>
            </a:r>
            <a:r>
              <a:rPr lang="en-US" altLang="ja-JP" sz="1400" i="0" dirty="0">
                <a:solidFill>
                  <a:srgbClr val="000000"/>
                </a:solidFill>
                <a:effectLst/>
                <a:latin typeface="BIZ UDPゴシック" panose="020B0400000000000000" pitchFamily="50" charset="-128"/>
                <a:ea typeface="BIZ UDPゴシック" panose="020B0400000000000000" pitchFamily="50" charset="-128"/>
              </a:rPr>
              <a:t>MENP</a:t>
            </a:r>
            <a:r>
              <a:rPr lang="ja-JP" altLang="en-US" sz="1400" i="0" dirty="0">
                <a:solidFill>
                  <a:srgbClr val="000000"/>
                </a:solidFill>
                <a:effectLst/>
                <a:latin typeface="BIZ UDPゴシック" panose="020B0400000000000000" pitchFamily="50" charset="-128"/>
                <a:ea typeface="BIZ UDPゴシック" panose="020B0400000000000000" pitchFamily="50" charset="-128"/>
              </a:rPr>
              <a:t>をニューロンとペアにする。このようにニューロンに寄り添うことができると、</a:t>
            </a:r>
            <a:r>
              <a:rPr lang="en-US" altLang="ja-JP" sz="1400" i="0" dirty="0">
                <a:solidFill>
                  <a:srgbClr val="000000"/>
                </a:solidFill>
                <a:effectLst/>
                <a:latin typeface="BIZ UDPゴシック" panose="020B0400000000000000" pitchFamily="50" charset="-128"/>
                <a:ea typeface="BIZ UDPゴシック" panose="020B0400000000000000" pitchFamily="50" charset="-128"/>
              </a:rPr>
              <a:t>MENP</a:t>
            </a:r>
            <a:r>
              <a:rPr lang="ja-JP" altLang="en-US" sz="1400" i="0" dirty="0">
                <a:solidFill>
                  <a:srgbClr val="000000"/>
                </a:solidFill>
                <a:effectLst/>
                <a:latin typeface="BIZ UDPゴシック" panose="020B0400000000000000" pitchFamily="50" charset="-128"/>
                <a:ea typeface="BIZ UDPゴシック" panose="020B0400000000000000" pitchFamily="50" charset="-128"/>
              </a:rPr>
              <a:t>は、ニューロンからの電気インパルスを受信し、また送信することもできる。</a:t>
            </a:r>
            <a:br>
              <a:rPr lang="ja-JP" altLang="en-US" sz="1400" dirty="0">
                <a:latin typeface="BIZ UDPゴシック" panose="020B0400000000000000" pitchFamily="50" charset="-128"/>
                <a:ea typeface="BIZ UDPゴシック" panose="020B0400000000000000" pitchFamily="50" charset="-128"/>
              </a:rPr>
            </a:br>
            <a:r>
              <a:rPr lang="ja-JP" altLang="en-US" sz="1400" dirty="0">
                <a:latin typeface="BIZ UDPゴシック" panose="020B0400000000000000" pitchFamily="50" charset="-128"/>
                <a:ea typeface="BIZ UDPゴシック" panose="020B0400000000000000" pitchFamily="50" charset="-128"/>
              </a:rPr>
              <a:t>将来的には、</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磁気トランスデューサー付きのヘルメットを使用して、８００億個の</a:t>
            </a:r>
            <a:r>
              <a:rPr lang="en-US" altLang="ja-JP" sz="1400" i="0" dirty="0">
                <a:solidFill>
                  <a:srgbClr val="080000"/>
                </a:solidFill>
                <a:effectLst/>
                <a:latin typeface="BIZ UDPゴシック" panose="020B0400000000000000" pitchFamily="50" charset="-128"/>
                <a:ea typeface="BIZ UDPゴシック" panose="020B0400000000000000" pitchFamily="50" charset="-128"/>
              </a:rPr>
              <a:t>MENP</a:t>
            </a:r>
            <a:r>
              <a:rPr lang="ja-JP" altLang="en-US" sz="1400" i="0" dirty="0">
                <a:solidFill>
                  <a:srgbClr val="080000"/>
                </a:solidFill>
                <a:effectLst/>
                <a:latin typeface="BIZ UDPゴシック" panose="020B0400000000000000" pitchFamily="50" charset="-128"/>
                <a:ea typeface="BIZ UDPゴシック" panose="020B0400000000000000" pitchFamily="50" charset="-128"/>
              </a:rPr>
              <a:t>、それぞれの活動をリアルタイムで監視し、それらに情報を送受信できることを目指している。</a:t>
            </a:r>
            <a:endParaRPr lang="ja-JP" altLang="en-US" sz="1400" dirty="0">
              <a:latin typeface="BIZ UDPゴシック" panose="020B0400000000000000" pitchFamily="50" charset="-128"/>
              <a:ea typeface="BIZ UDPゴシック" panose="020B0400000000000000" pitchFamily="50" charset="-128"/>
            </a:endParaRPr>
          </a:p>
        </p:txBody>
      </p:sp>
      <p:pic>
        <p:nvPicPr>
          <p:cNvPr id="1026" name="Picture 2" descr="Battelle-Led Team Wins DARPA Award to Develop Injectable, Bi-Directional  Brain Computer Interface| Battelle Press Release">
            <a:extLst>
              <a:ext uri="{FF2B5EF4-FFF2-40B4-BE49-F238E27FC236}">
                <a16:creationId xmlns:a16="http://schemas.microsoft.com/office/drawing/2014/main" id="{9308084B-A39A-2691-117F-1D899107E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391" y="3056913"/>
            <a:ext cx="4700823" cy="354036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823EBDE-1273-9E71-5D1C-7B1D833E8BEA}"/>
              </a:ext>
            </a:extLst>
          </p:cNvPr>
          <p:cNvSpPr txBox="1"/>
          <p:nvPr/>
        </p:nvSpPr>
        <p:spPr>
          <a:xfrm>
            <a:off x="6094492" y="6565612"/>
            <a:ext cx="6097508" cy="292388"/>
          </a:xfrm>
          <a:prstGeom prst="rect">
            <a:avLst/>
          </a:prstGeom>
          <a:noFill/>
        </p:spPr>
        <p:txBody>
          <a:bodyPr wrap="square">
            <a:spAutoFit/>
          </a:bodyPr>
          <a:lstStyle/>
          <a:p>
            <a:pPr algn="ctr"/>
            <a:r>
              <a:rPr lang="ja-JP" altLang="en-US" sz="800" dirty="0">
                <a:latin typeface="BIZ UDPゴシック" panose="020B0400000000000000" pitchFamily="50" charset="-128"/>
                <a:ea typeface="BIZ UDPゴシック" panose="020B0400000000000000" pitchFamily="50" charset="-128"/>
              </a:rPr>
              <a:t>（出所）バッテル研究所</a:t>
            </a:r>
            <a:endParaRPr lang="en-US" altLang="ja-JP" sz="800" dirty="0">
              <a:latin typeface="BIZ UDPゴシック" panose="020B0400000000000000" pitchFamily="50" charset="-128"/>
              <a:ea typeface="BIZ UDPゴシック" panose="020B0400000000000000" pitchFamily="50" charset="-128"/>
            </a:endParaRPr>
          </a:p>
          <a:p>
            <a:pPr algn="ctr"/>
            <a:r>
              <a:rPr lang="en-US" altLang="ja-JP" sz="500" dirty="0">
                <a:latin typeface="BIZ UDPゴシック" panose="020B0400000000000000" pitchFamily="50" charset="-128"/>
                <a:ea typeface="BIZ UDPゴシック" panose="020B0400000000000000" pitchFamily="50" charset="-128"/>
              </a:rPr>
              <a:t>https://www.battelle.org/insights/newsroom/press-release-details/battelle-led-team-wins-darpa-award-to-develop-injectable-bi-directional-brain-computer-interface</a:t>
            </a:r>
            <a:endParaRPr lang="ja-JP" altLang="en-US" sz="5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94457299-A287-87D7-247B-E6D884141C75}"/>
              </a:ext>
            </a:extLst>
          </p:cNvPr>
          <p:cNvSpPr txBox="1"/>
          <p:nvPr/>
        </p:nvSpPr>
        <p:spPr>
          <a:xfrm>
            <a:off x="2353901" y="6619919"/>
            <a:ext cx="1987498" cy="215444"/>
          </a:xfrm>
          <a:prstGeom prst="rect">
            <a:avLst/>
          </a:prstGeom>
          <a:noFill/>
        </p:spPr>
        <p:txBody>
          <a:bodyPr wrap="square">
            <a:spAutoFit/>
          </a:bodyPr>
          <a:lstStyle/>
          <a:p>
            <a:pPr algn="ctr"/>
            <a:r>
              <a:rPr lang="ja-JP" altLang="en-US" sz="800" dirty="0">
                <a:latin typeface="BIZ UDPゴシック" panose="020B0400000000000000" pitchFamily="50" charset="-128"/>
                <a:ea typeface="BIZ UDPゴシック" panose="020B0400000000000000" pitchFamily="50" charset="-128"/>
              </a:rPr>
              <a:t>（出所）マイアミ大学</a:t>
            </a:r>
            <a:endParaRPr lang="ja-JP" altLang="en-US" sz="5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99509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新興技術のリスク</a:t>
            </a:r>
          </a:p>
        </p:txBody>
      </p:sp>
    </p:spTree>
    <p:extLst>
      <p:ext uri="{BB962C8B-B14F-4D97-AF65-F5344CB8AC3E}">
        <p14:creationId xmlns:p14="http://schemas.microsoft.com/office/powerpoint/2010/main" val="1007781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ゲノム編集ベビー</a:t>
            </a:r>
          </a:p>
        </p:txBody>
      </p:sp>
      <p:pic>
        <p:nvPicPr>
          <p:cNvPr id="1026" name="Picture 2" descr="ゲノム編集ベビーで実刑 中国の研究者に懲役３年 - YouTube">
            <a:extLst>
              <a:ext uri="{FF2B5EF4-FFF2-40B4-BE49-F238E27FC236}">
                <a16:creationId xmlns:a16="http://schemas.microsoft.com/office/drawing/2014/main" id="{86BD164C-5111-362D-42DD-65BB63026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07" y="620485"/>
            <a:ext cx="10663163" cy="599802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453D13C-BFEA-3D0E-EA1D-6FB426696C11}"/>
              </a:ext>
            </a:extLst>
          </p:cNvPr>
          <p:cNvSpPr txBox="1"/>
          <p:nvPr/>
        </p:nvSpPr>
        <p:spPr>
          <a:xfrm>
            <a:off x="3048000" y="6596390"/>
            <a:ext cx="6096000" cy="261610"/>
          </a:xfrm>
          <a:prstGeom prst="rect">
            <a:avLst/>
          </a:prstGeom>
          <a:noFill/>
        </p:spPr>
        <p:txBody>
          <a:bodyPr wrap="square">
            <a:spAutoFit/>
          </a:bodyPr>
          <a:lstStyle/>
          <a:p>
            <a:pPr algn="ctr"/>
            <a:r>
              <a:rPr lang="en-US" altLang="ja-JP" sz="1050" dirty="0">
                <a:latin typeface="BIZ UDゴシック" panose="020B0400000000000000" pitchFamily="49" charset="-128"/>
                <a:ea typeface="BIZ UDゴシック" panose="020B0400000000000000" pitchFamily="49" charset="-128"/>
              </a:rPr>
              <a:t>https://i.ytimg.com/vi/8p75VWg9MjU/maxresdefault.jpg</a:t>
            </a:r>
            <a:endParaRPr lang="ja-JP" altLang="en-US" sz="1050" dirty="0">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264903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個人による生物兵器／個別化医薬の開発</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object 6">
            <a:extLst>
              <a:ext uri="{FF2B5EF4-FFF2-40B4-BE49-F238E27FC236}">
                <a16:creationId xmlns:a16="http://schemas.microsoft.com/office/drawing/2014/main" id="{3B5ADE45-CFD3-A1E4-29C3-3092F80F4B65}"/>
              </a:ext>
            </a:extLst>
          </p:cNvPr>
          <p:cNvSpPr txBox="1"/>
          <p:nvPr/>
        </p:nvSpPr>
        <p:spPr>
          <a:xfrm>
            <a:off x="640935" y="591937"/>
            <a:ext cx="11024074" cy="1552989"/>
          </a:xfrm>
          <a:prstGeom prst="rect">
            <a:avLst/>
          </a:prstGeom>
          <a:ln w="9525">
            <a:solidFill>
              <a:srgbClr val="000000"/>
            </a:solidFill>
          </a:ln>
        </p:spPr>
        <p:txBody>
          <a:bodyPr vert="horz" wrap="square" lIns="0" tIns="6350" rIns="0" bIns="0" rtlCol="0">
            <a:spAutoFit/>
          </a:bodyPr>
          <a:lstStyle/>
          <a:p>
            <a:pPr marL="90805" marR="1398270" algn="ctr">
              <a:lnSpc>
                <a:spcPts val="2590"/>
              </a:lnSpc>
              <a:spcBef>
                <a:spcPts val="50"/>
              </a:spcBef>
            </a:pPr>
            <a:r>
              <a:rPr sz="2000" spc="-5" dirty="0">
                <a:latin typeface="BIZ UDPゴシック" panose="020B0400000000000000" pitchFamily="50" charset="-128"/>
                <a:ea typeface="BIZ UDPゴシック" panose="020B0400000000000000" pitchFamily="50" charset="-128"/>
                <a:cs typeface="ＭＳ Ｐゴシック"/>
              </a:rPr>
              <a:t>数ヶ月を</a:t>
            </a:r>
            <a:r>
              <a:rPr sz="2000" spc="-10" dirty="0">
                <a:latin typeface="BIZ UDPゴシック" panose="020B0400000000000000" pitchFamily="50" charset="-128"/>
                <a:ea typeface="BIZ UDPゴシック" panose="020B0400000000000000" pitchFamily="50" charset="-128"/>
                <a:cs typeface="Arial"/>
              </a:rPr>
              <a:t>2</a:t>
            </a:r>
            <a:r>
              <a:rPr sz="2000" spc="-15" dirty="0">
                <a:latin typeface="BIZ UDPゴシック" panose="020B0400000000000000" pitchFamily="50" charset="-128"/>
                <a:ea typeface="BIZ UDPゴシック" panose="020B0400000000000000" pitchFamily="50" charset="-128"/>
                <a:cs typeface="ＭＳ Ｐゴシック"/>
              </a:rPr>
              <a:t>週間に！迅速・簡便な新型コロナウイルス人工合成技術を開発</a:t>
            </a:r>
            <a:endParaRPr sz="2000" dirty="0">
              <a:latin typeface="BIZ UDPゴシック" panose="020B0400000000000000" pitchFamily="50" charset="-128"/>
              <a:ea typeface="BIZ UDPゴシック" panose="020B0400000000000000" pitchFamily="50" charset="-128"/>
              <a:cs typeface="ＭＳ Ｐゴシック"/>
            </a:endParaRPr>
          </a:p>
          <a:p>
            <a:pPr marL="91440" algn="r">
              <a:lnSpc>
                <a:spcPct val="100000"/>
              </a:lnSpc>
              <a:spcBef>
                <a:spcPts val="145"/>
              </a:spcBef>
            </a:pPr>
            <a:r>
              <a:rPr sz="1400" spc="-10" dirty="0">
                <a:latin typeface="BIZ UDPゴシック" panose="020B0400000000000000" pitchFamily="50" charset="-128"/>
                <a:ea typeface="BIZ UDPゴシック" panose="020B0400000000000000" pitchFamily="50" charset="-128"/>
                <a:cs typeface="Arial"/>
              </a:rPr>
              <a:t>2021-4-13</a:t>
            </a:r>
            <a:r>
              <a:rPr lang="ja-JP" altLang="en-US" sz="1400" spc="-10" dirty="0">
                <a:latin typeface="BIZ UDPゴシック" panose="020B0400000000000000" pitchFamily="50" charset="-128"/>
                <a:ea typeface="BIZ UDPゴシック" panose="020B0400000000000000" pitchFamily="50" charset="-128"/>
                <a:cs typeface="Arial"/>
              </a:rPr>
              <a:t>＠大阪大学 </a:t>
            </a:r>
            <a:r>
              <a:rPr sz="1400" spc="-5" dirty="0" err="1">
                <a:latin typeface="BIZ UDPゴシック" panose="020B0400000000000000" pitchFamily="50" charset="-128"/>
                <a:ea typeface="BIZ UDPゴシック" panose="020B0400000000000000" pitchFamily="50" charset="-128"/>
                <a:cs typeface="ＭＳ Ｐゴシック"/>
              </a:rPr>
              <a:t>生命科学・医学系</a:t>
            </a:r>
            <a:endParaRPr sz="1400" dirty="0">
              <a:latin typeface="BIZ UDPゴシック" panose="020B0400000000000000" pitchFamily="50" charset="-128"/>
              <a:ea typeface="BIZ UDPゴシック" panose="020B0400000000000000" pitchFamily="50" charset="-128"/>
              <a:cs typeface="ＭＳ Ｐゴシック"/>
            </a:endParaRPr>
          </a:p>
          <a:p>
            <a:pPr marL="266700" indent="-175895">
              <a:lnSpc>
                <a:spcPct val="100000"/>
              </a:lnSpc>
              <a:spcBef>
                <a:spcPts val="285"/>
              </a:spcBef>
              <a:buFont typeface="Arial"/>
              <a:buChar char="•"/>
              <a:tabLst>
                <a:tab pos="267335" algn="l"/>
              </a:tabLst>
            </a:pPr>
            <a:r>
              <a:rPr sz="1400" spc="-10" dirty="0">
                <a:latin typeface="BIZ UDPゴシック" panose="020B0400000000000000" pitchFamily="50" charset="-128"/>
                <a:ea typeface="BIZ UDPゴシック" panose="020B0400000000000000" pitchFamily="50" charset="-128"/>
                <a:cs typeface="ＭＳ Ｐゴシック"/>
              </a:rPr>
              <a:t>新型コロナウイルスの人工合成に成功。本方法ではわずか</a:t>
            </a:r>
            <a:r>
              <a:rPr sz="1400" dirty="0">
                <a:latin typeface="BIZ UDPゴシック" panose="020B0400000000000000" pitchFamily="50" charset="-128"/>
                <a:ea typeface="BIZ UDPゴシック" panose="020B0400000000000000" pitchFamily="50" charset="-128"/>
                <a:cs typeface="Arial"/>
              </a:rPr>
              <a:t>2</a:t>
            </a:r>
            <a:r>
              <a:rPr sz="1400" spc="-15" dirty="0">
                <a:latin typeface="BIZ UDPゴシック" panose="020B0400000000000000" pitchFamily="50" charset="-128"/>
                <a:ea typeface="BIZ UDPゴシック" panose="020B0400000000000000" pitchFamily="50" charset="-128"/>
                <a:cs typeface="ＭＳ Ｐゴシック"/>
              </a:rPr>
              <a:t>週間で新型コロナウイルスを作製可能。</a:t>
            </a:r>
            <a:endParaRPr sz="1400" dirty="0">
              <a:latin typeface="BIZ UDPゴシック" panose="020B0400000000000000" pitchFamily="50" charset="-128"/>
              <a:ea typeface="BIZ UDPゴシック" panose="020B0400000000000000" pitchFamily="50" charset="-128"/>
              <a:cs typeface="ＭＳ Ｐゴシック"/>
            </a:endParaRPr>
          </a:p>
          <a:p>
            <a:pPr marL="266700" indent="-175895">
              <a:lnSpc>
                <a:spcPct val="100000"/>
              </a:lnSpc>
              <a:spcBef>
                <a:spcPts val="290"/>
              </a:spcBef>
              <a:buFont typeface="Arial"/>
              <a:buChar char="•"/>
              <a:tabLst>
                <a:tab pos="267335" algn="l"/>
              </a:tabLst>
            </a:pPr>
            <a:r>
              <a:rPr sz="1400" spc="-15" dirty="0">
                <a:latin typeface="BIZ UDPゴシック" panose="020B0400000000000000" pitchFamily="50" charset="-128"/>
                <a:ea typeface="BIZ UDPゴシック" panose="020B0400000000000000" pitchFamily="50" charset="-128"/>
                <a:cs typeface="ＭＳ Ｐゴシック"/>
              </a:rPr>
              <a:t>人工合成技術を、誰もが実施できるように簡単にした、まさにコロンブスの卵のような研究です。</a:t>
            </a:r>
            <a:endParaRPr sz="1400" dirty="0">
              <a:latin typeface="BIZ UDPゴシック" panose="020B0400000000000000" pitchFamily="50" charset="-128"/>
              <a:ea typeface="BIZ UDPゴシック" panose="020B0400000000000000" pitchFamily="50" charset="-128"/>
              <a:cs typeface="ＭＳ Ｐゴシック"/>
            </a:endParaRPr>
          </a:p>
          <a:p>
            <a:pPr marL="266700" indent="-175895">
              <a:lnSpc>
                <a:spcPct val="100000"/>
              </a:lnSpc>
              <a:spcBef>
                <a:spcPts val="290"/>
              </a:spcBef>
              <a:buFont typeface="Arial"/>
              <a:buChar char="•"/>
              <a:tabLst>
                <a:tab pos="267335" algn="l"/>
              </a:tabLst>
            </a:pPr>
            <a:r>
              <a:rPr sz="1400" spc="-15" dirty="0" err="1">
                <a:latin typeface="BIZ UDPゴシック" panose="020B0400000000000000" pitchFamily="50" charset="-128"/>
                <a:ea typeface="BIZ UDPゴシック" panose="020B0400000000000000" pitchFamily="50" charset="-128"/>
                <a:cs typeface="ＭＳ Ｐゴシック"/>
              </a:rPr>
              <a:t>新型コロナウイルス感染症克服に向けた研究が飛躍的に進むことが期待されます</a:t>
            </a:r>
            <a:r>
              <a:rPr sz="1400" spc="-15" dirty="0">
                <a:latin typeface="BIZ UDPゴシック" panose="020B0400000000000000" pitchFamily="50" charset="-128"/>
                <a:ea typeface="BIZ UDPゴシック" panose="020B0400000000000000" pitchFamily="50" charset="-128"/>
                <a:cs typeface="ＭＳ Ｐゴシック"/>
              </a:rPr>
              <a:t>。</a:t>
            </a:r>
            <a:r>
              <a:rPr sz="1400" dirty="0">
                <a:latin typeface="BIZ UDPゴシック" panose="020B0400000000000000" pitchFamily="50" charset="-128"/>
                <a:ea typeface="BIZ UDPゴシック" panose="020B0400000000000000" pitchFamily="50" charset="-128"/>
                <a:cs typeface="ＭＳ Ｐゴシック"/>
              </a:rPr>
              <a:t>（</a:t>
            </a:r>
            <a:r>
              <a:rPr sz="1400" spc="-5" dirty="0" err="1">
                <a:latin typeface="BIZ UDPゴシック" panose="020B0400000000000000" pitchFamily="50" charset="-128"/>
                <a:ea typeface="BIZ UDPゴシック" panose="020B0400000000000000" pitchFamily="50" charset="-128"/>
                <a:cs typeface="ＭＳ Ｐゴシック"/>
              </a:rPr>
              <a:t>英国「</a:t>
            </a:r>
            <a:r>
              <a:rPr sz="1400" dirty="0" err="1">
                <a:latin typeface="BIZ UDPゴシック" panose="020B0400000000000000" pitchFamily="50" charset="-128"/>
                <a:ea typeface="BIZ UDPゴシック" panose="020B0400000000000000" pitchFamily="50" charset="-128"/>
                <a:cs typeface="Arial"/>
              </a:rPr>
              <a:t>Cell</a:t>
            </a:r>
            <a:r>
              <a:rPr sz="1400" spc="80" dirty="0">
                <a:latin typeface="BIZ UDPゴシック" panose="020B0400000000000000" pitchFamily="50" charset="-128"/>
                <a:ea typeface="BIZ UDPゴシック" panose="020B0400000000000000" pitchFamily="50" charset="-128"/>
                <a:cs typeface="Arial"/>
              </a:rPr>
              <a:t> </a:t>
            </a:r>
            <a:r>
              <a:rPr sz="1400" spc="-10" dirty="0">
                <a:latin typeface="BIZ UDPゴシック" panose="020B0400000000000000" pitchFamily="50" charset="-128"/>
                <a:ea typeface="BIZ UDPゴシック" panose="020B0400000000000000" pitchFamily="50" charset="-128"/>
                <a:cs typeface="Arial"/>
              </a:rPr>
              <a:t>Reports</a:t>
            </a:r>
            <a:r>
              <a:rPr sz="1400" spc="-5" dirty="0">
                <a:latin typeface="BIZ UDPゴシック" panose="020B0400000000000000" pitchFamily="50" charset="-128"/>
                <a:ea typeface="BIZ UDPゴシック" panose="020B0400000000000000" pitchFamily="50" charset="-128"/>
                <a:cs typeface="ＭＳ Ｐゴシック"/>
              </a:rPr>
              <a:t>」に</a:t>
            </a:r>
            <a:r>
              <a:rPr sz="1400" spc="-10" dirty="0">
                <a:latin typeface="BIZ UDPゴシック" panose="020B0400000000000000" pitchFamily="50" charset="-128"/>
                <a:ea typeface="BIZ UDPゴシック" panose="020B0400000000000000" pitchFamily="50" charset="-128"/>
                <a:cs typeface="Arial"/>
              </a:rPr>
              <a:t>2021</a:t>
            </a:r>
            <a:r>
              <a:rPr sz="1400" dirty="0">
                <a:latin typeface="BIZ UDPゴシック" panose="020B0400000000000000" pitchFamily="50" charset="-128"/>
                <a:ea typeface="BIZ UDPゴシック" panose="020B0400000000000000" pitchFamily="50" charset="-128"/>
                <a:cs typeface="ＭＳ Ｐゴシック"/>
              </a:rPr>
              <a:t>年</a:t>
            </a:r>
            <a:r>
              <a:rPr sz="1400" spc="-10" dirty="0">
                <a:latin typeface="BIZ UDPゴシック" panose="020B0400000000000000" pitchFamily="50" charset="-128"/>
                <a:ea typeface="BIZ UDPゴシック" panose="020B0400000000000000" pitchFamily="50" charset="-128"/>
                <a:cs typeface="Arial"/>
              </a:rPr>
              <a:t>4</a:t>
            </a:r>
            <a:r>
              <a:rPr sz="1400" spc="-10" dirty="0">
                <a:latin typeface="BIZ UDPゴシック" panose="020B0400000000000000" pitchFamily="50" charset="-128"/>
                <a:ea typeface="BIZ UDPゴシック" panose="020B0400000000000000" pitchFamily="50" charset="-128"/>
                <a:cs typeface="ＭＳ Ｐゴシック"/>
              </a:rPr>
              <a:t>月に公開</a:t>
            </a:r>
            <a:r>
              <a:rPr sz="1400" spc="-50" dirty="0">
                <a:latin typeface="BIZ UDPゴシック" panose="020B0400000000000000" pitchFamily="50" charset="-128"/>
                <a:ea typeface="BIZ UDPゴシック" panose="020B0400000000000000" pitchFamily="50" charset="-128"/>
                <a:cs typeface="ＭＳ Ｐゴシック"/>
              </a:rPr>
              <a:t>）</a:t>
            </a:r>
            <a:endParaRPr sz="1400" dirty="0">
              <a:latin typeface="BIZ UDPゴシック" panose="020B0400000000000000" pitchFamily="50" charset="-128"/>
              <a:ea typeface="BIZ UDPゴシック" panose="020B0400000000000000" pitchFamily="50" charset="-128"/>
              <a:cs typeface="ＭＳ Ｐゴシック"/>
            </a:endParaRPr>
          </a:p>
          <a:p>
            <a:pPr marL="91440">
              <a:lnSpc>
                <a:spcPct val="100000"/>
              </a:lnSpc>
              <a:spcBef>
                <a:spcPts val="254"/>
              </a:spcBef>
            </a:pPr>
            <a:r>
              <a:rPr lang="ja-JP" altLang="en-US" sz="1200" spc="-10" dirty="0">
                <a:latin typeface="BIZ UDPゴシック" panose="020B0400000000000000" pitchFamily="50" charset="-128"/>
                <a:ea typeface="BIZ UDPゴシック" panose="020B0400000000000000" pitchFamily="50" charset="-128"/>
                <a:cs typeface="Arial"/>
              </a:rPr>
              <a:t>　</a:t>
            </a:r>
            <a:r>
              <a:rPr sz="1200" spc="-10" dirty="0">
                <a:latin typeface="BIZ UDPゴシック" panose="020B0400000000000000" pitchFamily="50" charset="-128"/>
                <a:ea typeface="BIZ UDPゴシック" panose="020B0400000000000000" pitchFamily="50" charset="-128"/>
                <a:cs typeface="Arial"/>
              </a:rPr>
              <a:t>https://resou.osaka-u.ac.jp/ja/research/2021/20210413_1</a:t>
            </a:r>
            <a:endParaRPr sz="1200" dirty="0">
              <a:latin typeface="BIZ UDPゴシック" panose="020B0400000000000000" pitchFamily="50" charset="-128"/>
              <a:ea typeface="BIZ UDPゴシック" panose="020B0400000000000000" pitchFamily="50" charset="-128"/>
              <a:cs typeface="Arial"/>
            </a:endParaRPr>
          </a:p>
        </p:txBody>
      </p:sp>
      <p:pic>
        <p:nvPicPr>
          <p:cNvPr id="6" name="object 6">
            <a:extLst>
              <a:ext uri="{FF2B5EF4-FFF2-40B4-BE49-F238E27FC236}">
                <a16:creationId xmlns:a16="http://schemas.microsoft.com/office/drawing/2014/main" id="{0D7E8855-6181-2FB4-A5C9-F2972A5B2613}"/>
              </a:ext>
            </a:extLst>
          </p:cNvPr>
          <p:cNvPicPr/>
          <p:nvPr/>
        </p:nvPicPr>
        <p:blipFill>
          <a:blip r:embed="rId2" cstate="print"/>
          <a:stretch>
            <a:fillRect/>
          </a:stretch>
        </p:blipFill>
        <p:spPr>
          <a:xfrm>
            <a:off x="8390996" y="5056457"/>
            <a:ext cx="613663" cy="880681"/>
          </a:xfrm>
          <a:prstGeom prst="rect">
            <a:avLst/>
          </a:prstGeom>
        </p:spPr>
      </p:pic>
      <p:sp>
        <p:nvSpPr>
          <p:cNvPr id="7" name="object 7">
            <a:extLst>
              <a:ext uri="{FF2B5EF4-FFF2-40B4-BE49-F238E27FC236}">
                <a16:creationId xmlns:a16="http://schemas.microsoft.com/office/drawing/2014/main" id="{3BBA062B-B8AE-874B-7DC4-34EBC321B615}"/>
              </a:ext>
            </a:extLst>
          </p:cNvPr>
          <p:cNvSpPr txBox="1"/>
          <p:nvPr/>
        </p:nvSpPr>
        <p:spPr>
          <a:xfrm>
            <a:off x="7875563" y="5947232"/>
            <a:ext cx="1735455" cy="574040"/>
          </a:xfrm>
          <a:prstGeom prst="rect">
            <a:avLst/>
          </a:prstGeom>
        </p:spPr>
        <p:txBody>
          <a:bodyPr vert="horz" wrap="square" lIns="0" tIns="12700" rIns="0" bIns="0" rtlCol="0">
            <a:spAutoFit/>
          </a:bodyPr>
          <a:lstStyle/>
          <a:p>
            <a:pPr algn="ctr">
              <a:lnSpc>
                <a:spcPct val="100000"/>
              </a:lnSpc>
              <a:spcBef>
                <a:spcPts val="100"/>
              </a:spcBef>
            </a:pPr>
            <a:r>
              <a:rPr sz="1800" spc="-10" dirty="0">
                <a:latin typeface="BIZ UDPゴシック" panose="020B0400000000000000" pitchFamily="50" charset="-128"/>
                <a:ea typeface="BIZ UDPゴシック" panose="020B0400000000000000" pitchFamily="50" charset="-128"/>
                <a:cs typeface="Meiryo UI"/>
              </a:rPr>
              <a:t>蛋白質合成</a:t>
            </a:r>
            <a:endParaRPr sz="1800" dirty="0">
              <a:latin typeface="BIZ UDPゴシック" panose="020B0400000000000000" pitchFamily="50" charset="-128"/>
              <a:ea typeface="BIZ UDPゴシック" panose="020B0400000000000000" pitchFamily="50" charset="-128"/>
              <a:cs typeface="Meiryo UI"/>
            </a:endParaRPr>
          </a:p>
          <a:p>
            <a:pPr algn="ctr">
              <a:lnSpc>
                <a:spcPct val="100000"/>
              </a:lnSpc>
            </a:pPr>
            <a:r>
              <a:rPr sz="1800" spc="-10" dirty="0">
                <a:latin typeface="BIZ UDPゴシック" panose="020B0400000000000000" pitchFamily="50" charset="-128"/>
                <a:ea typeface="BIZ UDPゴシック" panose="020B0400000000000000" pitchFamily="50" charset="-128"/>
                <a:cs typeface="Meiryo UI"/>
              </a:rPr>
              <a:t>（ex.</a:t>
            </a:r>
            <a:r>
              <a:rPr sz="1800" dirty="0">
                <a:latin typeface="BIZ UDPゴシック" panose="020B0400000000000000" pitchFamily="50" charset="-128"/>
                <a:ea typeface="BIZ UDPゴシック" panose="020B0400000000000000" pitchFamily="50" charset="-128"/>
                <a:cs typeface="Meiryo UI"/>
              </a:rPr>
              <a:t>抗体産生</a:t>
            </a:r>
            <a:r>
              <a:rPr sz="1800" spc="-50" dirty="0">
                <a:latin typeface="BIZ UDPゴシック" panose="020B0400000000000000" pitchFamily="50" charset="-128"/>
                <a:ea typeface="BIZ UDPゴシック" panose="020B0400000000000000" pitchFamily="50" charset="-128"/>
                <a:cs typeface="Meiryo UI"/>
              </a:rPr>
              <a:t>）</a:t>
            </a:r>
            <a:endParaRPr sz="1800" dirty="0">
              <a:latin typeface="BIZ UDPゴシック" panose="020B0400000000000000" pitchFamily="50" charset="-128"/>
              <a:ea typeface="BIZ UDPゴシック" panose="020B0400000000000000" pitchFamily="50" charset="-128"/>
              <a:cs typeface="Meiryo UI"/>
            </a:endParaRPr>
          </a:p>
        </p:txBody>
      </p:sp>
      <p:pic>
        <p:nvPicPr>
          <p:cNvPr id="8" name="object 8">
            <a:extLst>
              <a:ext uri="{FF2B5EF4-FFF2-40B4-BE49-F238E27FC236}">
                <a16:creationId xmlns:a16="http://schemas.microsoft.com/office/drawing/2014/main" id="{8E891D58-77EB-CD06-269E-AA4E8EB8F662}"/>
              </a:ext>
            </a:extLst>
          </p:cNvPr>
          <p:cNvPicPr/>
          <p:nvPr/>
        </p:nvPicPr>
        <p:blipFill>
          <a:blip r:embed="rId3" cstate="print"/>
          <a:stretch>
            <a:fillRect/>
          </a:stretch>
        </p:blipFill>
        <p:spPr>
          <a:xfrm>
            <a:off x="10609484" y="4382659"/>
            <a:ext cx="937522" cy="1149096"/>
          </a:xfrm>
          <a:prstGeom prst="rect">
            <a:avLst/>
          </a:prstGeom>
        </p:spPr>
      </p:pic>
      <p:sp>
        <p:nvSpPr>
          <p:cNvPr id="9" name="object 9">
            <a:extLst>
              <a:ext uri="{FF2B5EF4-FFF2-40B4-BE49-F238E27FC236}">
                <a16:creationId xmlns:a16="http://schemas.microsoft.com/office/drawing/2014/main" id="{2AED9BC2-7AA6-1C5E-94D4-73E662AE0B62}"/>
              </a:ext>
            </a:extLst>
          </p:cNvPr>
          <p:cNvSpPr txBox="1"/>
          <p:nvPr/>
        </p:nvSpPr>
        <p:spPr>
          <a:xfrm>
            <a:off x="10214879" y="5550072"/>
            <a:ext cx="1735455" cy="574040"/>
          </a:xfrm>
          <a:prstGeom prst="rect">
            <a:avLst/>
          </a:prstGeom>
        </p:spPr>
        <p:txBody>
          <a:bodyPr vert="horz" wrap="square" lIns="0" tIns="12700" rIns="0" bIns="0" rtlCol="0">
            <a:spAutoFit/>
          </a:bodyPr>
          <a:lstStyle/>
          <a:p>
            <a:pPr algn="ctr">
              <a:lnSpc>
                <a:spcPct val="100000"/>
              </a:lnSpc>
              <a:spcBef>
                <a:spcPts val="100"/>
              </a:spcBef>
            </a:pPr>
            <a:r>
              <a:rPr sz="1800" spc="-10" dirty="0">
                <a:latin typeface="BIZ UDPゴシック" panose="020B0400000000000000" pitchFamily="50" charset="-128"/>
                <a:ea typeface="BIZ UDPゴシック" panose="020B0400000000000000" pitchFamily="50" charset="-128"/>
                <a:cs typeface="Meiryo UI"/>
              </a:rPr>
              <a:t>化合物合成</a:t>
            </a:r>
            <a:endParaRPr sz="1800" dirty="0">
              <a:latin typeface="BIZ UDPゴシック" panose="020B0400000000000000" pitchFamily="50" charset="-128"/>
              <a:ea typeface="BIZ UDPゴシック" panose="020B0400000000000000" pitchFamily="50" charset="-128"/>
              <a:cs typeface="Meiryo UI"/>
            </a:endParaRPr>
          </a:p>
          <a:p>
            <a:pPr algn="ctr">
              <a:lnSpc>
                <a:spcPct val="100000"/>
              </a:lnSpc>
            </a:pPr>
            <a:r>
              <a:rPr sz="1800" spc="-10" dirty="0">
                <a:latin typeface="BIZ UDPゴシック" panose="020B0400000000000000" pitchFamily="50" charset="-128"/>
                <a:ea typeface="BIZ UDPゴシック" panose="020B0400000000000000" pitchFamily="50" charset="-128"/>
                <a:cs typeface="Meiryo UI"/>
              </a:rPr>
              <a:t>（ex.</a:t>
            </a:r>
            <a:r>
              <a:rPr sz="1800" dirty="0">
                <a:latin typeface="BIZ UDPゴシック" panose="020B0400000000000000" pitchFamily="50" charset="-128"/>
                <a:ea typeface="BIZ UDPゴシック" panose="020B0400000000000000" pitchFamily="50" charset="-128"/>
                <a:cs typeface="Meiryo UI"/>
              </a:rPr>
              <a:t>原料生産</a:t>
            </a:r>
            <a:r>
              <a:rPr sz="1800" spc="-50" dirty="0">
                <a:latin typeface="BIZ UDPゴシック" panose="020B0400000000000000" pitchFamily="50" charset="-128"/>
                <a:ea typeface="BIZ UDPゴシック" panose="020B0400000000000000" pitchFamily="50" charset="-128"/>
                <a:cs typeface="Meiryo UI"/>
              </a:rPr>
              <a:t>）</a:t>
            </a:r>
            <a:endParaRPr sz="1800" dirty="0">
              <a:latin typeface="BIZ UDPゴシック" panose="020B0400000000000000" pitchFamily="50" charset="-128"/>
              <a:ea typeface="BIZ UDPゴシック" panose="020B0400000000000000" pitchFamily="50" charset="-128"/>
              <a:cs typeface="Meiryo UI"/>
            </a:endParaRPr>
          </a:p>
        </p:txBody>
      </p:sp>
      <p:pic>
        <p:nvPicPr>
          <p:cNvPr id="10" name="object 10">
            <a:extLst>
              <a:ext uri="{FF2B5EF4-FFF2-40B4-BE49-F238E27FC236}">
                <a16:creationId xmlns:a16="http://schemas.microsoft.com/office/drawing/2014/main" id="{FE805159-C8AA-453A-9EF4-7901AB0892BF}"/>
              </a:ext>
            </a:extLst>
          </p:cNvPr>
          <p:cNvPicPr/>
          <p:nvPr/>
        </p:nvPicPr>
        <p:blipFill>
          <a:blip r:embed="rId4" cstate="print"/>
          <a:stretch>
            <a:fillRect/>
          </a:stretch>
        </p:blipFill>
        <p:spPr>
          <a:xfrm>
            <a:off x="10662531" y="2636155"/>
            <a:ext cx="1001294" cy="952500"/>
          </a:xfrm>
          <a:prstGeom prst="rect">
            <a:avLst/>
          </a:prstGeom>
        </p:spPr>
      </p:pic>
      <p:sp>
        <p:nvSpPr>
          <p:cNvPr id="11" name="object 11">
            <a:extLst>
              <a:ext uri="{FF2B5EF4-FFF2-40B4-BE49-F238E27FC236}">
                <a16:creationId xmlns:a16="http://schemas.microsoft.com/office/drawing/2014/main" id="{F2CA22F1-8E89-F99B-1C57-4A670E191E34}"/>
              </a:ext>
            </a:extLst>
          </p:cNvPr>
          <p:cNvSpPr/>
          <p:nvPr/>
        </p:nvSpPr>
        <p:spPr>
          <a:xfrm>
            <a:off x="10022692" y="2928762"/>
            <a:ext cx="431800" cy="350520"/>
          </a:xfrm>
          <a:custGeom>
            <a:avLst/>
            <a:gdLst/>
            <a:ahLst/>
            <a:cxnLst/>
            <a:rect l="l" t="t" r="r" b="b"/>
            <a:pathLst>
              <a:path w="431800" h="350519">
                <a:moveTo>
                  <a:pt x="256031" y="0"/>
                </a:moveTo>
                <a:lnTo>
                  <a:pt x="256031" y="87630"/>
                </a:lnTo>
                <a:lnTo>
                  <a:pt x="0" y="87630"/>
                </a:lnTo>
                <a:lnTo>
                  <a:pt x="0" y="262890"/>
                </a:lnTo>
                <a:lnTo>
                  <a:pt x="256031" y="262890"/>
                </a:lnTo>
                <a:lnTo>
                  <a:pt x="256031" y="350520"/>
                </a:lnTo>
                <a:lnTo>
                  <a:pt x="431291" y="175260"/>
                </a:lnTo>
                <a:lnTo>
                  <a:pt x="256031"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2" name="object 12">
            <a:extLst>
              <a:ext uri="{FF2B5EF4-FFF2-40B4-BE49-F238E27FC236}">
                <a16:creationId xmlns:a16="http://schemas.microsoft.com/office/drawing/2014/main" id="{A53C4FF4-EBA6-B81D-05E5-9CD741F52BBD}"/>
              </a:ext>
            </a:extLst>
          </p:cNvPr>
          <p:cNvSpPr/>
          <p:nvPr/>
        </p:nvSpPr>
        <p:spPr>
          <a:xfrm>
            <a:off x="8512407" y="4557918"/>
            <a:ext cx="350520" cy="414655"/>
          </a:xfrm>
          <a:custGeom>
            <a:avLst/>
            <a:gdLst/>
            <a:ahLst/>
            <a:cxnLst/>
            <a:rect l="l" t="t" r="r" b="b"/>
            <a:pathLst>
              <a:path w="350519" h="414654">
                <a:moveTo>
                  <a:pt x="262890" y="0"/>
                </a:moveTo>
                <a:lnTo>
                  <a:pt x="87630" y="0"/>
                </a:lnTo>
                <a:lnTo>
                  <a:pt x="87630" y="239268"/>
                </a:lnTo>
                <a:lnTo>
                  <a:pt x="0" y="239268"/>
                </a:lnTo>
                <a:lnTo>
                  <a:pt x="175260" y="414528"/>
                </a:lnTo>
                <a:lnTo>
                  <a:pt x="350520" y="239268"/>
                </a:lnTo>
                <a:lnTo>
                  <a:pt x="262890" y="239268"/>
                </a:lnTo>
                <a:lnTo>
                  <a:pt x="262890"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3" name="object 13">
            <a:extLst>
              <a:ext uri="{FF2B5EF4-FFF2-40B4-BE49-F238E27FC236}">
                <a16:creationId xmlns:a16="http://schemas.microsoft.com/office/drawing/2014/main" id="{0C8B755A-22D1-9D39-3010-1F8EC593F472}"/>
              </a:ext>
            </a:extLst>
          </p:cNvPr>
          <p:cNvSpPr/>
          <p:nvPr/>
        </p:nvSpPr>
        <p:spPr>
          <a:xfrm>
            <a:off x="9955694" y="4143884"/>
            <a:ext cx="457834" cy="400050"/>
          </a:xfrm>
          <a:custGeom>
            <a:avLst/>
            <a:gdLst/>
            <a:ahLst/>
            <a:cxnLst/>
            <a:rect l="l" t="t" r="r" b="b"/>
            <a:pathLst>
              <a:path w="457835" h="400050">
                <a:moveTo>
                  <a:pt x="100190" y="0"/>
                </a:moveTo>
                <a:lnTo>
                  <a:pt x="0" y="143230"/>
                </a:lnTo>
                <a:lnTo>
                  <a:pt x="264490" y="328256"/>
                </a:lnTo>
                <a:lnTo>
                  <a:pt x="214388" y="399872"/>
                </a:lnTo>
                <a:lnTo>
                  <a:pt x="457809" y="356844"/>
                </a:lnTo>
                <a:lnTo>
                  <a:pt x="414781" y="113410"/>
                </a:lnTo>
                <a:lnTo>
                  <a:pt x="364680" y="185026"/>
                </a:lnTo>
                <a:lnTo>
                  <a:pt x="100190"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nvGrpSpPr>
          <p:cNvPr id="14" name="object 15">
            <a:extLst>
              <a:ext uri="{FF2B5EF4-FFF2-40B4-BE49-F238E27FC236}">
                <a16:creationId xmlns:a16="http://schemas.microsoft.com/office/drawing/2014/main" id="{68782A50-1499-C47D-204A-B32F0EE60B9D}"/>
              </a:ext>
            </a:extLst>
          </p:cNvPr>
          <p:cNvGrpSpPr/>
          <p:nvPr/>
        </p:nvGrpSpPr>
        <p:grpSpPr>
          <a:xfrm>
            <a:off x="8451445" y="2655967"/>
            <a:ext cx="847725" cy="1358265"/>
            <a:chOff x="1170429" y="2595372"/>
            <a:chExt cx="847725" cy="1358265"/>
          </a:xfrm>
        </p:grpSpPr>
        <p:pic>
          <p:nvPicPr>
            <p:cNvPr id="15" name="object 16">
              <a:extLst>
                <a:ext uri="{FF2B5EF4-FFF2-40B4-BE49-F238E27FC236}">
                  <a16:creationId xmlns:a16="http://schemas.microsoft.com/office/drawing/2014/main" id="{AB40B555-0F37-45A4-D20F-526353DCA8AF}"/>
                </a:ext>
              </a:extLst>
            </p:cNvPr>
            <p:cNvPicPr/>
            <p:nvPr/>
          </p:nvPicPr>
          <p:blipFill>
            <a:blip r:embed="rId5" cstate="print"/>
            <a:stretch>
              <a:fillRect/>
            </a:stretch>
          </p:blipFill>
          <p:spPr>
            <a:xfrm>
              <a:off x="1171955" y="2595372"/>
              <a:ext cx="845819" cy="1357884"/>
            </a:xfrm>
            <a:prstGeom prst="rect">
              <a:avLst/>
            </a:prstGeom>
          </p:spPr>
        </p:pic>
        <p:pic>
          <p:nvPicPr>
            <p:cNvPr id="16" name="object 17">
              <a:extLst>
                <a:ext uri="{FF2B5EF4-FFF2-40B4-BE49-F238E27FC236}">
                  <a16:creationId xmlns:a16="http://schemas.microsoft.com/office/drawing/2014/main" id="{956D9EF3-664A-3887-A95F-5EB8DA080C9B}"/>
                </a:ext>
              </a:extLst>
            </p:cNvPr>
            <p:cNvPicPr/>
            <p:nvPr/>
          </p:nvPicPr>
          <p:blipFill>
            <a:blip r:embed="rId6" cstate="print"/>
            <a:stretch>
              <a:fillRect/>
            </a:stretch>
          </p:blipFill>
          <p:spPr>
            <a:xfrm>
              <a:off x="1280160" y="3535680"/>
              <a:ext cx="635507" cy="330707"/>
            </a:xfrm>
            <a:prstGeom prst="rect">
              <a:avLst/>
            </a:prstGeom>
          </p:spPr>
        </p:pic>
        <p:sp>
          <p:nvSpPr>
            <p:cNvPr id="17" name="object 18">
              <a:extLst>
                <a:ext uri="{FF2B5EF4-FFF2-40B4-BE49-F238E27FC236}">
                  <a16:creationId xmlns:a16="http://schemas.microsoft.com/office/drawing/2014/main" id="{FFCB0B34-288E-C77F-5422-D122D759FA2F}"/>
                </a:ext>
              </a:extLst>
            </p:cNvPr>
            <p:cNvSpPr/>
            <p:nvPr/>
          </p:nvSpPr>
          <p:spPr>
            <a:xfrm>
              <a:off x="1170429" y="3381761"/>
              <a:ext cx="838200" cy="565785"/>
            </a:xfrm>
            <a:custGeom>
              <a:avLst/>
              <a:gdLst/>
              <a:ahLst/>
              <a:cxnLst/>
              <a:rect l="l" t="t" r="r" b="b"/>
              <a:pathLst>
                <a:path w="838200" h="565785">
                  <a:moveTo>
                    <a:pt x="718464" y="0"/>
                  </a:moveTo>
                  <a:lnTo>
                    <a:pt x="129324" y="23952"/>
                  </a:lnTo>
                  <a:lnTo>
                    <a:pt x="0" y="416864"/>
                  </a:lnTo>
                  <a:lnTo>
                    <a:pt x="19164" y="527062"/>
                  </a:lnTo>
                  <a:lnTo>
                    <a:pt x="124536" y="565404"/>
                  </a:lnTo>
                  <a:lnTo>
                    <a:pt x="732828" y="560603"/>
                  </a:lnTo>
                  <a:lnTo>
                    <a:pt x="838200" y="488734"/>
                  </a:lnTo>
                  <a:lnTo>
                    <a:pt x="823836" y="282702"/>
                  </a:lnTo>
                  <a:lnTo>
                    <a:pt x="718464" y="0"/>
                  </a:lnTo>
                  <a:close/>
                </a:path>
              </a:pathLst>
            </a:custGeom>
            <a:solidFill>
              <a:srgbClr val="FFE0B3"/>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pic>
          <p:nvPicPr>
            <p:cNvPr id="18" name="object 19">
              <a:extLst>
                <a:ext uri="{FF2B5EF4-FFF2-40B4-BE49-F238E27FC236}">
                  <a16:creationId xmlns:a16="http://schemas.microsoft.com/office/drawing/2014/main" id="{D08B90E6-71C9-2F12-634F-F69E9590EBFE}"/>
                </a:ext>
              </a:extLst>
            </p:cNvPr>
            <p:cNvPicPr/>
            <p:nvPr/>
          </p:nvPicPr>
          <p:blipFill>
            <a:blip r:embed="rId7" cstate="print"/>
            <a:stretch>
              <a:fillRect/>
            </a:stretch>
          </p:blipFill>
          <p:spPr>
            <a:xfrm>
              <a:off x="1310639" y="3523488"/>
              <a:ext cx="603504" cy="313943"/>
            </a:xfrm>
            <a:prstGeom prst="rect">
              <a:avLst/>
            </a:prstGeom>
          </p:spPr>
        </p:pic>
      </p:grpSp>
      <p:sp>
        <p:nvSpPr>
          <p:cNvPr id="19" name="object 20">
            <a:extLst>
              <a:ext uri="{FF2B5EF4-FFF2-40B4-BE49-F238E27FC236}">
                <a16:creationId xmlns:a16="http://schemas.microsoft.com/office/drawing/2014/main" id="{E666D840-DD66-9298-CC8C-E648D7E08B4A}"/>
              </a:ext>
            </a:extLst>
          </p:cNvPr>
          <p:cNvSpPr txBox="1"/>
          <p:nvPr/>
        </p:nvSpPr>
        <p:spPr>
          <a:xfrm>
            <a:off x="7811481" y="3988002"/>
            <a:ext cx="2134895" cy="344325"/>
          </a:xfrm>
          <a:prstGeom prst="rect">
            <a:avLst/>
          </a:prstGeom>
        </p:spPr>
        <p:txBody>
          <a:bodyPr vert="horz" wrap="square" lIns="0" tIns="66675" rIns="0" bIns="0" rtlCol="0">
            <a:spAutoFit/>
          </a:bodyPr>
          <a:lstStyle/>
          <a:p>
            <a:pPr marL="12700">
              <a:lnSpc>
                <a:spcPct val="100000"/>
              </a:lnSpc>
              <a:spcBef>
                <a:spcPts val="430"/>
              </a:spcBef>
            </a:pPr>
            <a:r>
              <a:rPr sz="1800" spc="-15" dirty="0" err="1">
                <a:latin typeface="BIZ UDPゴシック" panose="020B0400000000000000" pitchFamily="50" charset="-128"/>
                <a:ea typeface="BIZ UDPゴシック" panose="020B0400000000000000" pitchFamily="50" charset="-128"/>
                <a:cs typeface="Meiryo UI"/>
              </a:rPr>
              <a:t>セルフリーシステム</a:t>
            </a:r>
            <a:endParaRPr sz="1800" dirty="0">
              <a:latin typeface="BIZ UDPゴシック" panose="020B0400000000000000" pitchFamily="50" charset="-128"/>
              <a:ea typeface="BIZ UDPゴシック" panose="020B0400000000000000" pitchFamily="50" charset="-128"/>
              <a:cs typeface="Meiryo UI"/>
            </a:endParaRPr>
          </a:p>
        </p:txBody>
      </p:sp>
      <p:sp>
        <p:nvSpPr>
          <p:cNvPr id="20" name="object 21">
            <a:extLst>
              <a:ext uri="{FF2B5EF4-FFF2-40B4-BE49-F238E27FC236}">
                <a16:creationId xmlns:a16="http://schemas.microsoft.com/office/drawing/2014/main" id="{01C7D307-056B-B494-DB2E-0A3E0BDF6AE3}"/>
              </a:ext>
            </a:extLst>
          </p:cNvPr>
          <p:cNvSpPr/>
          <p:nvPr/>
        </p:nvSpPr>
        <p:spPr>
          <a:xfrm>
            <a:off x="7511754" y="2502798"/>
            <a:ext cx="2443940" cy="1934210"/>
          </a:xfrm>
          <a:custGeom>
            <a:avLst/>
            <a:gdLst/>
            <a:ahLst/>
            <a:cxnLst/>
            <a:rect l="l" t="t" r="r" b="b"/>
            <a:pathLst>
              <a:path w="1868805" h="1934210">
                <a:moveTo>
                  <a:pt x="0" y="311416"/>
                </a:moveTo>
                <a:lnTo>
                  <a:pt x="3376" y="265399"/>
                </a:lnTo>
                <a:lnTo>
                  <a:pt x="13184" y="221478"/>
                </a:lnTo>
                <a:lnTo>
                  <a:pt x="28942" y="180134"/>
                </a:lnTo>
                <a:lnTo>
                  <a:pt x="50169" y="141850"/>
                </a:lnTo>
                <a:lnTo>
                  <a:pt x="76383" y="107107"/>
                </a:lnTo>
                <a:lnTo>
                  <a:pt x="107102" y="76387"/>
                </a:lnTo>
                <a:lnTo>
                  <a:pt x="141844" y="50172"/>
                </a:lnTo>
                <a:lnTo>
                  <a:pt x="180128" y="28945"/>
                </a:lnTo>
                <a:lnTo>
                  <a:pt x="221473" y="13185"/>
                </a:lnTo>
                <a:lnTo>
                  <a:pt x="265396" y="3376"/>
                </a:lnTo>
                <a:lnTo>
                  <a:pt x="311416" y="0"/>
                </a:lnTo>
                <a:lnTo>
                  <a:pt x="1557007" y="0"/>
                </a:lnTo>
                <a:lnTo>
                  <a:pt x="1603027" y="3376"/>
                </a:lnTo>
                <a:lnTo>
                  <a:pt x="1646950" y="13185"/>
                </a:lnTo>
                <a:lnTo>
                  <a:pt x="1688295" y="28945"/>
                </a:lnTo>
                <a:lnTo>
                  <a:pt x="1726579" y="50172"/>
                </a:lnTo>
                <a:lnTo>
                  <a:pt x="1761321" y="76387"/>
                </a:lnTo>
                <a:lnTo>
                  <a:pt x="1792040" y="107107"/>
                </a:lnTo>
                <a:lnTo>
                  <a:pt x="1818254" y="141850"/>
                </a:lnTo>
                <a:lnTo>
                  <a:pt x="1839481" y="180134"/>
                </a:lnTo>
                <a:lnTo>
                  <a:pt x="1855239" y="221478"/>
                </a:lnTo>
                <a:lnTo>
                  <a:pt x="1865047" y="265399"/>
                </a:lnTo>
                <a:lnTo>
                  <a:pt x="1868424" y="311416"/>
                </a:lnTo>
                <a:lnTo>
                  <a:pt x="1868424" y="1622552"/>
                </a:lnTo>
                <a:lnTo>
                  <a:pt x="1865047" y="1668568"/>
                </a:lnTo>
                <a:lnTo>
                  <a:pt x="1855239" y="1712489"/>
                </a:lnTo>
                <a:lnTo>
                  <a:pt x="1839481" y="1753831"/>
                </a:lnTo>
                <a:lnTo>
                  <a:pt x="1818254" y="1792114"/>
                </a:lnTo>
                <a:lnTo>
                  <a:pt x="1792040" y="1826855"/>
                </a:lnTo>
                <a:lnTo>
                  <a:pt x="1761321" y="1857573"/>
                </a:lnTo>
                <a:lnTo>
                  <a:pt x="1726579" y="1883786"/>
                </a:lnTo>
                <a:lnTo>
                  <a:pt x="1688295" y="1905013"/>
                </a:lnTo>
                <a:lnTo>
                  <a:pt x="1646950" y="1920771"/>
                </a:lnTo>
                <a:lnTo>
                  <a:pt x="1603027" y="1930579"/>
                </a:lnTo>
                <a:lnTo>
                  <a:pt x="1557007" y="1933956"/>
                </a:lnTo>
                <a:lnTo>
                  <a:pt x="311416" y="1933956"/>
                </a:lnTo>
                <a:lnTo>
                  <a:pt x="265396" y="1930579"/>
                </a:lnTo>
                <a:lnTo>
                  <a:pt x="221473" y="1920771"/>
                </a:lnTo>
                <a:lnTo>
                  <a:pt x="180128" y="1905013"/>
                </a:lnTo>
                <a:lnTo>
                  <a:pt x="141844" y="1883786"/>
                </a:lnTo>
                <a:lnTo>
                  <a:pt x="107102" y="1857573"/>
                </a:lnTo>
                <a:lnTo>
                  <a:pt x="76383" y="1826855"/>
                </a:lnTo>
                <a:lnTo>
                  <a:pt x="50169" y="1792114"/>
                </a:lnTo>
                <a:lnTo>
                  <a:pt x="28942" y="1753831"/>
                </a:lnTo>
                <a:lnTo>
                  <a:pt x="13184" y="1712489"/>
                </a:lnTo>
                <a:lnTo>
                  <a:pt x="3376" y="1668568"/>
                </a:lnTo>
                <a:lnTo>
                  <a:pt x="0" y="1622552"/>
                </a:lnTo>
                <a:lnTo>
                  <a:pt x="0" y="311416"/>
                </a:lnTo>
                <a:close/>
              </a:path>
            </a:pathLst>
          </a:custGeom>
          <a:ln w="38100">
            <a:solidFill>
              <a:srgbClr val="C00000"/>
            </a:solidFill>
          </a:ln>
        </p:spPr>
        <p:txBody>
          <a:bodyPr wrap="square" lIns="0" tIns="0" rIns="0" bIns="0" rtlCol="0"/>
          <a:lstStyle/>
          <a:p>
            <a:endParaRPr/>
          </a:p>
        </p:txBody>
      </p:sp>
      <p:pic>
        <p:nvPicPr>
          <p:cNvPr id="21" name="図 20">
            <a:extLst>
              <a:ext uri="{FF2B5EF4-FFF2-40B4-BE49-F238E27FC236}">
                <a16:creationId xmlns:a16="http://schemas.microsoft.com/office/drawing/2014/main" id="{9C58CDF0-DF04-929C-02B5-2DB2034D1967}"/>
              </a:ext>
            </a:extLst>
          </p:cNvPr>
          <p:cNvPicPr>
            <a:picLocks noChangeAspect="1"/>
          </p:cNvPicPr>
          <p:nvPr/>
        </p:nvPicPr>
        <p:blipFill>
          <a:blip r:embed="rId8"/>
          <a:stretch>
            <a:fillRect/>
          </a:stretch>
        </p:blipFill>
        <p:spPr>
          <a:xfrm>
            <a:off x="6129006" y="4563959"/>
            <a:ext cx="1237491" cy="1998150"/>
          </a:xfrm>
          <a:prstGeom prst="rect">
            <a:avLst/>
          </a:prstGeom>
        </p:spPr>
      </p:pic>
      <p:sp>
        <p:nvSpPr>
          <p:cNvPr id="22" name="テキスト ボックス 21">
            <a:extLst>
              <a:ext uri="{FF2B5EF4-FFF2-40B4-BE49-F238E27FC236}">
                <a16:creationId xmlns:a16="http://schemas.microsoft.com/office/drawing/2014/main" id="{AA86964E-51DA-88C8-9035-3746F3422D47}"/>
              </a:ext>
            </a:extLst>
          </p:cNvPr>
          <p:cNvSpPr txBox="1"/>
          <p:nvPr/>
        </p:nvSpPr>
        <p:spPr>
          <a:xfrm>
            <a:off x="5507154" y="6588891"/>
            <a:ext cx="2915334"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SARS-CoV-2</a:t>
            </a:r>
            <a:r>
              <a:rPr kumimoji="1" lang="ja-JP" altLang="en-US" sz="1200" dirty="0">
                <a:latin typeface="BIZ UDPゴシック" panose="020B0400000000000000" pitchFamily="50" charset="-128"/>
                <a:ea typeface="BIZ UDPゴシック" panose="020B0400000000000000" pitchFamily="50" charset="-128"/>
              </a:rPr>
              <a:t>スパイク・タンパク質</a:t>
            </a:r>
          </a:p>
        </p:txBody>
      </p:sp>
      <p:pic>
        <p:nvPicPr>
          <p:cNvPr id="2050" name="Picture 2" descr="優生学的な生物兵器と電磁波兵器 | ウォーカーのブログ 永久保存版">
            <a:extLst>
              <a:ext uri="{FF2B5EF4-FFF2-40B4-BE49-F238E27FC236}">
                <a16:creationId xmlns:a16="http://schemas.microsoft.com/office/drawing/2014/main" id="{524EA0D4-76A4-E27D-3E5E-DCB7D380E4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5472" y="2459924"/>
            <a:ext cx="1868805" cy="1868805"/>
          </a:xfrm>
          <a:prstGeom prst="rect">
            <a:avLst/>
          </a:prstGeom>
          <a:noFill/>
          <a:extLst>
            <a:ext uri="{909E8E84-426E-40DD-AFC4-6F175D3DCCD1}">
              <a14:hiddenFill xmlns:a14="http://schemas.microsoft.com/office/drawing/2010/main">
                <a:solidFill>
                  <a:srgbClr val="FFFFFF"/>
                </a:solidFill>
              </a14:hiddenFill>
            </a:ext>
          </a:extLst>
        </p:spPr>
      </p:pic>
      <p:sp>
        <p:nvSpPr>
          <p:cNvPr id="24" name="object 12">
            <a:extLst>
              <a:ext uri="{FF2B5EF4-FFF2-40B4-BE49-F238E27FC236}">
                <a16:creationId xmlns:a16="http://schemas.microsoft.com/office/drawing/2014/main" id="{915F8307-C299-32BE-B703-196E5D446E7E}"/>
              </a:ext>
            </a:extLst>
          </p:cNvPr>
          <p:cNvSpPr/>
          <p:nvPr/>
        </p:nvSpPr>
        <p:spPr>
          <a:xfrm rot="5400000">
            <a:off x="7021402" y="3204826"/>
            <a:ext cx="322676" cy="435837"/>
          </a:xfrm>
          <a:custGeom>
            <a:avLst/>
            <a:gdLst/>
            <a:ahLst/>
            <a:cxnLst/>
            <a:rect l="l" t="t" r="r" b="b"/>
            <a:pathLst>
              <a:path w="350519" h="414654">
                <a:moveTo>
                  <a:pt x="262890" y="0"/>
                </a:moveTo>
                <a:lnTo>
                  <a:pt x="87630" y="0"/>
                </a:lnTo>
                <a:lnTo>
                  <a:pt x="87630" y="239268"/>
                </a:lnTo>
                <a:lnTo>
                  <a:pt x="0" y="239268"/>
                </a:lnTo>
                <a:lnTo>
                  <a:pt x="175260" y="414528"/>
                </a:lnTo>
                <a:lnTo>
                  <a:pt x="350520" y="239268"/>
                </a:lnTo>
                <a:lnTo>
                  <a:pt x="262890" y="239268"/>
                </a:lnTo>
                <a:lnTo>
                  <a:pt x="262890"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5" name="object 7">
            <a:extLst>
              <a:ext uri="{FF2B5EF4-FFF2-40B4-BE49-F238E27FC236}">
                <a16:creationId xmlns:a16="http://schemas.microsoft.com/office/drawing/2014/main" id="{40AAE851-BBFD-29A8-63C1-970C7E675D07}"/>
              </a:ext>
            </a:extLst>
          </p:cNvPr>
          <p:cNvSpPr txBox="1"/>
          <p:nvPr/>
        </p:nvSpPr>
        <p:spPr>
          <a:xfrm>
            <a:off x="5720751" y="4015400"/>
            <a:ext cx="1735455" cy="289823"/>
          </a:xfrm>
          <a:prstGeom prst="rect">
            <a:avLst/>
          </a:prstGeom>
        </p:spPr>
        <p:txBody>
          <a:bodyPr vert="horz" wrap="square" lIns="0" tIns="12700" rIns="0" bIns="0" rtlCol="0">
            <a:spAutoFit/>
          </a:bodyPr>
          <a:lstStyle/>
          <a:p>
            <a:pPr algn="ctr">
              <a:lnSpc>
                <a:spcPct val="100000"/>
              </a:lnSpc>
              <a:spcBef>
                <a:spcPts val="100"/>
              </a:spcBef>
            </a:pPr>
            <a:r>
              <a:rPr lang="ja-JP" altLang="en-US" sz="1800" spc="-10" dirty="0">
                <a:latin typeface="BIZ UDPゴシック" panose="020B0400000000000000" pitchFamily="50" charset="-128"/>
                <a:ea typeface="BIZ UDPゴシック" panose="020B0400000000000000" pitchFamily="50" charset="-128"/>
                <a:cs typeface="Meiryo UI"/>
              </a:rPr>
              <a:t>生物兵器</a:t>
            </a:r>
            <a:r>
              <a:rPr sz="1800" spc="-10" dirty="0" err="1">
                <a:latin typeface="BIZ UDPゴシック" panose="020B0400000000000000" pitchFamily="50" charset="-128"/>
                <a:ea typeface="BIZ UDPゴシック" panose="020B0400000000000000" pitchFamily="50" charset="-128"/>
                <a:cs typeface="Meiryo UI"/>
              </a:rPr>
              <a:t>合成</a:t>
            </a:r>
            <a:endParaRPr sz="1800" dirty="0">
              <a:latin typeface="BIZ UDPゴシック" panose="020B0400000000000000" pitchFamily="50" charset="-128"/>
              <a:ea typeface="BIZ UDPゴシック" panose="020B0400000000000000" pitchFamily="50" charset="-128"/>
              <a:cs typeface="Meiryo UI"/>
            </a:endParaRPr>
          </a:p>
        </p:txBody>
      </p:sp>
      <p:sp>
        <p:nvSpPr>
          <p:cNvPr id="28" name="object 7">
            <a:extLst>
              <a:ext uri="{FF2B5EF4-FFF2-40B4-BE49-F238E27FC236}">
                <a16:creationId xmlns:a16="http://schemas.microsoft.com/office/drawing/2014/main" id="{260E3964-4FE2-32C1-2D01-DDA2192E1A91}"/>
              </a:ext>
            </a:extLst>
          </p:cNvPr>
          <p:cNvSpPr txBox="1"/>
          <p:nvPr/>
        </p:nvSpPr>
        <p:spPr>
          <a:xfrm>
            <a:off x="10473171" y="3616716"/>
            <a:ext cx="1381463" cy="289823"/>
          </a:xfrm>
          <a:prstGeom prst="rect">
            <a:avLst/>
          </a:prstGeom>
        </p:spPr>
        <p:txBody>
          <a:bodyPr vert="horz" wrap="square" lIns="0" tIns="12700" rIns="0" bIns="0" rtlCol="0">
            <a:spAutoFit/>
          </a:bodyPr>
          <a:lstStyle/>
          <a:p>
            <a:pPr algn="ctr">
              <a:lnSpc>
                <a:spcPct val="100000"/>
              </a:lnSpc>
              <a:spcBef>
                <a:spcPts val="100"/>
              </a:spcBef>
            </a:pPr>
            <a:r>
              <a:rPr lang="ja-JP" altLang="en-US" sz="1800" spc="-10" dirty="0">
                <a:latin typeface="BIZ UDPゴシック" panose="020B0400000000000000" pitchFamily="50" charset="-128"/>
                <a:ea typeface="BIZ UDPゴシック" panose="020B0400000000000000" pitchFamily="50" charset="-128"/>
                <a:cs typeface="Meiryo UI"/>
              </a:rPr>
              <a:t>人工細胞</a:t>
            </a:r>
            <a:endParaRPr sz="1800" dirty="0">
              <a:latin typeface="BIZ UDPゴシック" panose="020B0400000000000000" pitchFamily="50" charset="-128"/>
              <a:ea typeface="BIZ UDPゴシック" panose="020B0400000000000000" pitchFamily="50" charset="-128"/>
              <a:cs typeface="Meiryo UI"/>
            </a:endParaRPr>
          </a:p>
        </p:txBody>
      </p:sp>
      <p:pic>
        <p:nvPicPr>
          <p:cNvPr id="30" name="図 29">
            <a:extLst>
              <a:ext uri="{FF2B5EF4-FFF2-40B4-BE49-F238E27FC236}">
                <a16:creationId xmlns:a16="http://schemas.microsoft.com/office/drawing/2014/main" id="{63FAA8B9-D17D-8AD4-0F54-AE4FB6C63F2B}"/>
              </a:ext>
            </a:extLst>
          </p:cNvPr>
          <p:cNvPicPr>
            <a:picLocks noChangeAspect="1"/>
          </p:cNvPicPr>
          <p:nvPr/>
        </p:nvPicPr>
        <p:blipFill>
          <a:blip r:embed="rId10"/>
          <a:stretch>
            <a:fillRect/>
          </a:stretch>
        </p:blipFill>
        <p:spPr>
          <a:xfrm>
            <a:off x="241666" y="2691617"/>
            <a:ext cx="4837137" cy="3704633"/>
          </a:xfrm>
          <a:prstGeom prst="rect">
            <a:avLst/>
          </a:prstGeom>
          <a:ln w="38100">
            <a:solidFill>
              <a:srgbClr val="FFC000"/>
            </a:solidFill>
          </a:ln>
          <a:effectLst>
            <a:glow rad="228600">
              <a:schemeClr val="accent3">
                <a:satMod val="175000"/>
                <a:alpha val="40000"/>
              </a:schemeClr>
            </a:glow>
          </a:effectLst>
        </p:spPr>
      </p:pic>
      <p:sp>
        <p:nvSpPr>
          <p:cNvPr id="32" name="テキスト ボックス 31">
            <a:extLst>
              <a:ext uri="{FF2B5EF4-FFF2-40B4-BE49-F238E27FC236}">
                <a16:creationId xmlns:a16="http://schemas.microsoft.com/office/drawing/2014/main" id="{F7F15397-6EEB-14F0-0BD8-F79A80C2587D}"/>
              </a:ext>
            </a:extLst>
          </p:cNvPr>
          <p:cNvSpPr txBox="1"/>
          <p:nvPr/>
        </p:nvSpPr>
        <p:spPr>
          <a:xfrm>
            <a:off x="38232" y="6430204"/>
            <a:ext cx="5690676" cy="369332"/>
          </a:xfrm>
          <a:prstGeom prst="rect">
            <a:avLst/>
          </a:prstGeom>
          <a:noFill/>
        </p:spPr>
        <p:txBody>
          <a:bodyPr wrap="square">
            <a:spAutoFit/>
          </a:bodyPr>
          <a:lstStyle/>
          <a:p>
            <a:r>
              <a:rPr lang="en-US" altLang="ja-JP" sz="600" dirty="0">
                <a:solidFill>
                  <a:srgbClr val="C00000"/>
                </a:solidFill>
                <a:latin typeface="Amasis MT Pro Black" panose="02040A04050005020304" pitchFamily="18" charset="0"/>
              </a:rPr>
              <a:t>https://www.nature.com/articles/s42256-022-00465-9?fbclid=IwAR11_V1cd9SUxEvUfwrWMA7TUcroyYIY1nBDUL3KaS-8B4rG5MIqZCmjm0M&amp;utm_medium=affiliate&amp;utm_source=commission_junction&amp;utm_campaign=CONR_PF018_ECOM_GL_PHSS_ALWYS_PRODUCT&amp;utm_content=productdatafeed&amp;utm_term=PID100032693&amp;CJEVENT=1802051ea98a11ec827c01bb0a1c0e11#Fig1</a:t>
            </a:r>
            <a:endParaRPr lang="ja-JP" altLang="en-US" sz="600" dirty="0">
              <a:solidFill>
                <a:srgbClr val="C00000"/>
              </a:solidFill>
              <a:latin typeface="Amasis MT Pro Black" panose="02040A04050005020304" pitchFamily="18" charset="0"/>
            </a:endParaRPr>
          </a:p>
        </p:txBody>
      </p:sp>
      <p:sp>
        <p:nvSpPr>
          <p:cNvPr id="33" name="テキスト ボックス 32">
            <a:extLst>
              <a:ext uri="{FF2B5EF4-FFF2-40B4-BE49-F238E27FC236}">
                <a16:creationId xmlns:a16="http://schemas.microsoft.com/office/drawing/2014/main" id="{41FB0CD3-790F-F650-FA50-58DD64D5B51D}"/>
              </a:ext>
            </a:extLst>
          </p:cNvPr>
          <p:cNvSpPr txBox="1"/>
          <p:nvPr/>
        </p:nvSpPr>
        <p:spPr>
          <a:xfrm>
            <a:off x="476982" y="2383840"/>
            <a:ext cx="4350751" cy="307777"/>
          </a:xfrm>
          <a:prstGeom prst="rect">
            <a:avLst/>
          </a:prstGeom>
          <a:noFill/>
        </p:spPr>
        <p:txBody>
          <a:bodyPr wrap="square" rtlCol="0">
            <a:spAutoFit/>
          </a:bodyPr>
          <a:lstStyle/>
          <a:p>
            <a:pPr algn="ctr"/>
            <a:r>
              <a:rPr kumimoji="1" lang="en-US" altLang="ja-JP" sz="1400" b="1" dirty="0">
                <a:solidFill>
                  <a:srgbClr val="C00000"/>
                </a:solidFill>
                <a:latin typeface="BIZ UDPゴシック" panose="020B0400000000000000" pitchFamily="50" charset="-128"/>
                <a:ea typeface="BIZ UDPゴシック" panose="020B0400000000000000" pitchFamily="50" charset="-128"/>
              </a:rPr>
              <a:t>【</a:t>
            </a:r>
            <a:r>
              <a:rPr kumimoji="1" lang="ja-JP" altLang="en-US" sz="1400" b="1" dirty="0">
                <a:solidFill>
                  <a:srgbClr val="C00000"/>
                </a:solidFill>
                <a:latin typeface="BIZ UDPゴシック" panose="020B0400000000000000" pitchFamily="50" charset="-128"/>
                <a:ea typeface="BIZ UDPゴシック" panose="020B0400000000000000" pitchFamily="50" charset="-128"/>
              </a:rPr>
              <a:t>創薬専用</a:t>
            </a:r>
            <a:r>
              <a:rPr kumimoji="1" lang="en-US" altLang="ja-JP" sz="1400" b="1" dirty="0">
                <a:solidFill>
                  <a:srgbClr val="C00000"/>
                </a:solidFill>
                <a:latin typeface="BIZ UDPゴシック" panose="020B0400000000000000" pitchFamily="50" charset="-128"/>
                <a:ea typeface="BIZ UDPゴシック" panose="020B0400000000000000" pitchFamily="50" charset="-128"/>
              </a:rPr>
              <a:t>AI】 6</a:t>
            </a:r>
            <a:r>
              <a:rPr kumimoji="1" lang="ja-JP" altLang="en-US" sz="1400" b="1" dirty="0">
                <a:solidFill>
                  <a:srgbClr val="C00000"/>
                </a:solidFill>
                <a:latin typeface="BIZ UDPゴシック" panose="020B0400000000000000" pitchFamily="50" charset="-128"/>
                <a:ea typeface="BIZ UDPゴシック" panose="020B0400000000000000" pitchFamily="50" charset="-128"/>
              </a:rPr>
              <a:t>時間で</a:t>
            </a:r>
            <a:r>
              <a:rPr kumimoji="1" lang="en-US" altLang="ja-JP" sz="1400" b="1" dirty="0">
                <a:solidFill>
                  <a:srgbClr val="C00000"/>
                </a:solidFill>
                <a:latin typeface="BIZ UDPゴシック" panose="020B0400000000000000" pitchFamily="50" charset="-128"/>
                <a:ea typeface="BIZ UDPゴシック" panose="020B0400000000000000" pitchFamily="50" charset="-128"/>
              </a:rPr>
              <a:t>4</a:t>
            </a:r>
            <a:r>
              <a:rPr kumimoji="1" lang="ja-JP" altLang="en-US" sz="1400" b="1" dirty="0">
                <a:solidFill>
                  <a:srgbClr val="C00000"/>
                </a:solidFill>
                <a:latin typeface="BIZ UDPゴシック" panose="020B0400000000000000" pitchFamily="50" charset="-128"/>
                <a:ea typeface="BIZ UDPゴシック" panose="020B0400000000000000" pitchFamily="50" charset="-128"/>
              </a:rPr>
              <a:t>万種類の毒物をデザイン</a:t>
            </a:r>
          </a:p>
        </p:txBody>
      </p:sp>
    </p:spTree>
    <p:extLst>
      <p:ext uri="{BB962C8B-B14F-4D97-AF65-F5344CB8AC3E}">
        <p14:creationId xmlns:p14="http://schemas.microsoft.com/office/powerpoint/2010/main" val="4286144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脳をコントロールする</a:t>
            </a:r>
          </a:p>
        </p:txBody>
      </p:sp>
      <p:pic>
        <p:nvPicPr>
          <p:cNvPr id="3074" name="Picture 2" descr="A Letter From Rosemary Kennedy">
            <a:extLst>
              <a:ext uri="{FF2B5EF4-FFF2-40B4-BE49-F238E27FC236}">
                <a16:creationId xmlns:a16="http://schemas.microsoft.com/office/drawing/2014/main" id="{4B182FFD-6E2F-C583-0B34-1CB110E3E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744" y="778469"/>
            <a:ext cx="5260818" cy="296651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9EE1135-AA0B-4B4D-614D-F9D136E1A0F2}"/>
              </a:ext>
            </a:extLst>
          </p:cNvPr>
          <p:cNvSpPr txBox="1"/>
          <p:nvPr/>
        </p:nvSpPr>
        <p:spPr>
          <a:xfrm>
            <a:off x="830659" y="488008"/>
            <a:ext cx="4411300" cy="369332"/>
          </a:xfrm>
          <a:prstGeom prst="rect">
            <a:avLst/>
          </a:prstGeom>
          <a:noFill/>
        </p:spPr>
        <p:txBody>
          <a:bodyPr wrap="square">
            <a:spAutoFit/>
          </a:bodyPr>
          <a:lstStyle/>
          <a:p>
            <a:r>
              <a:rPr lang="en-US" altLang="ja-JP" dirty="0">
                <a:latin typeface="Amasis MT Pro Black" panose="02040A04050005020304" pitchFamily="18" charset="0"/>
              </a:rPr>
              <a:t>A Letter From Rosemary Kennedy</a:t>
            </a:r>
            <a:endParaRPr lang="ja-JP" altLang="en-US" dirty="0">
              <a:latin typeface="Amasis MT Pro Black" panose="02040A04050005020304" pitchFamily="18" charset="0"/>
            </a:endParaRPr>
          </a:p>
        </p:txBody>
      </p:sp>
      <p:pic>
        <p:nvPicPr>
          <p:cNvPr id="3078" name="Picture 6" descr="微閲覧注意】かつて行われていた恐ろしい手術「ロボトミー」（動画） | カルマニマ（カルマニア） さん">
            <a:extLst>
              <a:ext uri="{FF2B5EF4-FFF2-40B4-BE49-F238E27FC236}">
                <a16:creationId xmlns:a16="http://schemas.microsoft.com/office/drawing/2014/main" id="{4E409F31-08B0-58C1-746D-4FA4F389C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44" y="3670413"/>
            <a:ext cx="5260817" cy="294605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4F156B6-B10E-A80A-E4F6-70D6D862C77B}"/>
              </a:ext>
            </a:extLst>
          </p:cNvPr>
          <p:cNvSpPr txBox="1"/>
          <p:nvPr/>
        </p:nvSpPr>
        <p:spPr>
          <a:xfrm>
            <a:off x="1472442" y="6596390"/>
            <a:ext cx="2772623" cy="261610"/>
          </a:xfrm>
          <a:prstGeom prst="rect">
            <a:avLst/>
          </a:prstGeom>
          <a:noFill/>
        </p:spPr>
        <p:txBody>
          <a:bodyPr wrap="square">
            <a:spAutoFit/>
          </a:bodyPr>
          <a:lstStyle/>
          <a:p>
            <a:r>
              <a:rPr lang="en-US" altLang="ja-JP" sz="1100" dirty="0">
                <a:latin typeface="BIZ UDゴシック" panose="020B0400000000000000" pitchFamily="49" charset="-128"/>
                <a:ea typeface="BIZ UDゴシック" panose="020B0400000000000000" pitchFamily="49" charset="-128"/>
              </a:rPr>
              <a:t>https://karmanima.net/archives/44214</a:t>
            </a:r>
            <a:endParaRPr lang="ja-JP" altLang="en-US" sz="1100" dirty="0">
              <a:latin typeface="BIZ UDゴシック" panose="020B0400000000000000" pitchFamily="49" charset="-128"/>
              <a:ea typeface="BIZ UDゴシック" panose="020B0400000000000000" pitchFamily="49" charset="-128"/>
            </a:endParaRPr>
          </a:p>
        </p:txBody>
      </p:sp>
      <p:grpSp>
        <p:nvGrpSpPr>
          <p:cNvPr id="12" name="グループ化 11">
            <a:extLst>
              <a:ext uri="{FF2B5EF4-FFF2-40B4-BE49-F238E27FC236}">
                <a16:creationId xmlns:a16="http://schemas.microsoft.com/office/drawing/2014/main" id="{9B16F6F0-091C-8D7C-C8E8-3F5654DC5820}"/>
              </a:ext>
            </a:extLst>
          </p:cNvPr>
          <p:cNvGrpSpPr/>
          <p:nvPr/>
        </p:nvGrpSpPr>
        <p:grpSpPr>
          <a:xfrm>
            <a:off x="5656719" y="3032422"/>
            <a:ext cx="6160485" cy="3785307"/>
            <a:chOff x="5863186" y="534622"/>
            <a:chExt cx="6160485" cy="3785307"/>
          </a:xfrm>
        </p:grpSpPr>
        <p:sp>
          <p:nvSpPr>
            <p:cNvPr id="10" name="テキスト ボックス 9">
              <a:extLst>
                <a:ext uri="{FF2B5EF4-FFF2-40B4-BE49-F238E27FC236}">
                  <a16:creationId xmlns:a16="http://schemas.microsoft.com/office/drawing/2014/main" id="{9BDD6143-794B-2A04-0F1C-E81235135320}"/>
                </a:ext>
              </a:extLst>
            </p:cNvPr>
            <p:cNvSpPr txBox="1"/>
            <p:nvPr/>
          </p:nvSpPr>
          <p:spPr>
            <a:xfrm>
              <a:off x="7437990" y="4058319"/>
              <a:ext cx="2772622" cy="261610"/>
            </a:xfrm>
            <a:prstGeom prst="rect">
              <a:avLst/>
            </a:prstGeom>
            <a:noFill/>
          </p:spPr>
          <p:txBody>
            <a:bodyPr wrap="square">
              <a:spAutoFit/>
            </a:bodyPr>
            <a:lstStyle/>
            <a:p>
              <a:pPr algn="ctr"/>
              <a:r>
                <a:rPr lang="en-US" altLang="ja-JP" sz="1100" dirty="0">
                  <a:latin typeface="Amasis MT Pro Black" panose="02040A04050005020304" pitchFamily="18" charset="0"/>
                </a:rPr>
                <a:t>Source : </a:t>
              </a:r>
              <a:r>
                <a:rPr lang="en-US" altLang="ja-JP" sz="1100" b="0" i="0" dirty="0">
                  <a:solidFill>
                    <a:srgbClr val="000000"/>
                  </a:solidFill>
                  <a:effectLst/>
                  <a:latin typeface="游ゴシック Medium" panose="020B0500000000000000" pitchFamily="50" charset="-128"/>
                  <a:ea typeface="游ゴシック Medium" panose="020B0500000000000000" pitchFamily="50" charset="-128"/>
                </a:rPr>
                <a:t>Fujita Health University</a:t>
              </a:r>
              <a:r>
                <a:rPr lang="en-US" altLang="ja-JP" sz="1100" dirty="0">
                  <a:latin typeface="Amasis MT Pro Black" panose="02040A04050005020304" pitchFamily="18" charset="0"/>
                </a:rPr>
                <a:t> </a:t>
              </a:r>
              <a:endParaRPr lang="ja-JP" altLang="en-US" sz="1100" dirty="0">
                <a:latin typeface="Amasis MT Pro Black" panose="02040A04050005020304" pitchFamily="18" charset="0"/>
              </a:endParaRPr>
            </a:p>
          </p:txBody>
        </p:sp>
        <p:pic>
          <p:nvPicPr>
            <p:cNvPr id="3082" name="Picture 10">
              <a:extLst>
                <a:ext uri="{FF2B5EF4-FFF2-40B4-BE49-F238E27FC236}">
                  <a16:creationId xmlns:a16="http://schemas.microsoft.com/office/drawing/2014/main" id="{D0ED21E3-3C40-5779-6024-0BF3F5ED3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186" y="534622"/>
              <a:ext cx="6160485" cy="3566597"/>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運動・判断の脳内情報を利用するための革新的要素技術の創出">
            <a:extLst>
              <a:ext uri="{FF2B5EF4-FFF2-40B4-BE49-F238E27FC236}">
                <a16:creationId xmlns:a16="http://schemas.microsoft.com/office/drawing/2014/main" id="{2667F6EF-D39A-2B18-1913-6BE46AC5C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6720" y="715021"/>
            <a:ext cx="6085626" cy="2152628"/>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A57443D9-2431-00B7-0E26-EDCC0ADF277B}"/>
              </a:ext>
            </a:extLst>
          </p:cNvPr>
          <p:cNvSpPr txBox="1"/>
          <p:nvPr/>
        </p:nvSpPr>
        <p:spPr>
          <a:xfrm>
            <a:off x="6548488" y="2813712"/>
            <a:ext cx="4302090" cy="261610"/>
          </a:xfrm>
          <a:prstGeom prst="rect">
            <a:avLst/>
          </a:prstGeom>
          <a:noFill/>
        </p:spPr>
        <p:txBody>
          <a:bodyPr wrap="square">
            <a:spAutoFit/>
          </a:bodyPr>
          <a:lstStyle/>
          <a:p>
            <a:pPr algn="ctr"/>
            <a:r>
              <a:rPr lang="en-US" altLang="ja-JP" sz="1100" dirty="0">
                <a:latin typeface="Amasis MT Pro Black" panose="02040A04050005020304" pitchFamily="18" charset="0"/>
              </a:rPr>
              <a:t>Source : https://www.jst.go.jp/presto/bmi/index.html </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7812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増殖型生成</a:t>
            </a:r>
            <a:r>
              <a:rPr kumimoji="1" lang="en-US" altLang="ja-JP" sz="2400" b="1" dirty="0">
                <a:latin typeface="BIZ UDPゴシック" panose="020B0400000000000000" pitchFamily="50" charset="-128"/>
                <a:ea typeface="BIZ UDPゴシック" panose="020B0400000000000000" pitchFamily="50" charset="-128"/>
              </a:rPr>
              <a:t>AI</a:t>
            </a:r>
            <a:r>
              <a:rPr kumimoji="1" lang="ja-JP" altLang="en-US" sz="2400" b="1" dirty="0">
                <a:latin typeface="BIZ UDPゴシック" panose="020B0400000000000000" pitchFamily="50" charset="-128"/>
                <a:ea typeface="BIZ UDPゴシック" panose="020B0400000000000000" pitchFamily="50" charset="-128"/>
              </a:rPr>
              <a:t>が精巧なフェイク</a:t>
            </a:r>
            <a:r>
              <a:rPr lang="ja-JP" altLang="en-US" sz="2400" b="1" dirty="0">
                <a:latin typeface="BIZ UDPゴシック" panose="020B0400000000000000" pitchFamily="50" charset="-128"/>
                <a:ea typeface="BIZ UDPゴシック" panose="020B0400000000000000" pitchFamily="50" charset="-128"/>
              </a:rPr>
              <a:t>・ニュースを自動生成するリスク</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E0FBE2C0-4293-1C32-23B0-4DC7CB971B5B}"/>
              </a:ext>
            </a:extLst>
          </p:cNvPr>
          <p:cNvPicPr>
            <a:picLocks noChangeAspect="1"/>
          </p:cNvPicPr>
          <p:nvPr/>
        </p:nvPicPr>
        <p:blipFill>
          <a:blip r:embed="rId2"/>
          <a:stretch>
            <a:fillRect/>
          </a:stretch>
        </p:blipFill>
        <p:spPr>
          <a:xfrm>
            <a:off x="105053" y="509336"/>
            <a:ext cx="3982006" cy="6201640"/>
          </a:xfrm>
          <a:prstGeom prst="rect">
            <a:avLst/>
          </a:prstGeom>
        </p:spPr>
      </p:pic>
      <p:pic>
        <p:nvPicPr>
          <p:cNvPr id="7" name="図 6">
            <a:extLst>
              <a:ext uri="{FF2B5EF4-FFF2-40B4-BE49-F238E27FC236}">
                <a16:creationId xmlns:a16="http://schemas.microsoft.com/office/drawing/2014/main" id="{AAC487E1-0DBF-3FE1-B0FB-BF0FDB41FB66}"/>
              </a:ext>
            </a:extLst>
          </p:cNvPr>
          <p:cNvPicPr>
            <a:picLocks noChangeAspect="1"/>
          </p:cNvPicPr>
          <p:nvPr/>
        </p:nvPicPr>
        <p:blipFill>
          <a:blip r:embed="rId3"/>
          <a:stretch>
            <a:fillRect/>
          </a:stretch>
        </p:blipFill>
        <p:spPr>
          <a:xfrm>
            <a:off x="4171984" y="2236020"/>
            <a:ext cx="7865917" cy="4474956"/>
          </a:xfrm>
          <a:prstGeom prst="rect">
            <a:avLst/>
          </a:prstGeom>
        </p:spPr>
      </p:pic>
      <p:sp>
        <p:nvSpPr>
          <p:cNvPr id="8" name="テキスト ボックス 7">
            <a:extLst>
              <a:ext uri="{FF2B5EF4-FFF2-40B4-BE49-F238E27FC236}">
                <a16:creationId xmlns:a16="http://schemas.microsoft.com/office/drawing/2014/main" id="{C4AA605C-E974-6B2A-9207-BF162377ACFE}"/>
              </a:ext>
            </a:extLst>
          </p:cNvPr>
          <p:cNvSpPr txBox="1"/>
          <p:nvPr/>
        </p:nvSpPr>
        <p:spPr>
          <a:xfrm>
            <a:off x="4087059" y="788184"/>
            <a:ext cx="8104941" cy="1184940"/>
          </a:xfrm>
          <a:prstGeom prst="rect">
            <a:avLst/>
          </a:prstGeom>
          <a:noFill/>
        </p:spPr>
        <p:txBody>
          <a:bodyPr wrap="square" rtlCol="0">
            <a:spAutoFit/>
          </a:bodyPr>
          <a:lstStyle/>
          <a:p>
            <a:r>
              <a:rPr kumimoji="1" lang="en-US" altLang="ja-JP" sz="2000" dirty="0" err="1">
                <a:latin typeface="Amasis MT Pro Black" panose="02040A04050005020304" pitchFamily="18" charset="0"/>
                <a:ea typeface="BIZ UDPゴシック" panose="020B0400000000000000" pitchFamily="50" charset="-128"/>
              </a:rPr>
              <a:t>Avdeevka</a:t>
            </a:r>
            <a:r>
              <a:rPr lang="ja-JP" altLang="en-US" sz="2000" dirty="0">
                <a:latin typeface="Amasis MT Pro Black" panose="02040A04050005020304" pitchFamily="18" charset="0"/>
                <a:ea typeface="BIZ UDPゴシック" panose="020B0400000000000000" pitchFamily="50" charset="-128"/>
              </a:rPr>
              <a:t>からのウクライナ軍撤退を発表しているゼレンスキー大統領。</a:t>
            </a:r>
            <a:endParaRPr lang="en-US" altLang="ja-JP" sz="2000" dirty="0">
              <a:latin typeface="Amasis MT Pro Black" panose="02040A04050005020304" pitchFamily="18" charset="0"/>
              <a:ea typeface="BIZ UDPゴシック" panose="020B0400000000000000" pitchFamily="50" charset="-128"/>
            </a:endParaRPr>
          </a:p>
          <a:p>
            <a:r>
              <a:rPr kumimoji="1" lang="ja-JP" altLang="en-US" sz="2000" dirty="0">
                <a:latin typeface="Amasis MT Pro Black" panose="02040A04050005020304" pitchFamily="18" charset="0"/>
                <a:ea typeface="BIZ UDPゴシック" panose="020B0400000000000000" pitchFamily="50" charset="-128"/>
              </a:rPr>
              <a:t>これは動画・音声ともに合成されたフェイク動画。</a:t>
            </a:r>
            <a:endParaRPr kumimoji="1" lang="en-US" altLang="ja-JP" sz="2000" dirty="0">
              <a:latin typeface="Amasis MT Pro Black" panose="02040A04050005020304" pitchFamily="18" charset="0"/>
              <a:ea typeface="BIZ UDPゴシック" panose="020B0400000000000000" pitchFamily="50" charset="-128"/>
            </a:endParaRPr>
          </a:p>
          <a:p>
            <a:endParaRPr kumimoji="1" lang="en-US" altLang="ja-JP" sz="1100" dirty="0">
              <a:latin typeface="Amasis MT Pro Black" panose="02040A04050005020304" pitchFamily="18" charset="0"/>
              <a:ea typeface="BIZ UDPゴシック" panose="020B0400000000000000" pitchFamily="50" charset="-128"/>
            </a:endParaRPr>
          </a:p>
          <a:p>
            <a:r>
              <a:rPr kumimoji="1" lang="ja-JP" altLang="en-US" sz="2000" dirty="0">
                <a:latin typeface="Amasis MT Pro Black" panose="02040A04050005020304" pitchFamily="18" charset="0"/>
                <a:ea typeface="BIZ UDPゴシック" panose="020B0400000000000000" pitchFamily="50" charset="-128"/>
              </a:rPr>
              <a:t>素人では見抜くことが極めて難しい・・・バルセロナ・トラッシュに投稿。</a:t>
            </a:r>
          </a:p>
        </p:txBody>
      </p:sp>
      <p:sp>
        <p:nvSpPr>
          <p:cNvPr id="10" name="テキスト ボックス 9">
            <a:extLst>
              <a:ext uri="{FF2B5EF4-FFF2-40B4-BE49-F238E27FC236}">
                <a16:creationId xmlns:a16="http://schemas.microsoft.com/office/drawing/2014/main" id="{9BDD6143-794B-2A04-0F1C-E81235135320}"/>
              </a:ext>
            </a:extLst>
          </p:cNvPr>
          <p:cNvSpPr txBox="1"/>
          <p:nvPr/>
        </p:nvSpPr>
        <p:spPr>
          <a:xfrm>
            <a:off x="2223458" y="6658448"/>
            <a:ext cx="4720806" cy="261610"/>
          </a:xfrm>
          <a:prstGeom prst="rect">
            <a:avLst/>
          </a:prstGeom>
          <a:noFill/>
        </p:spPr>
        <p:txBody>
          <a:bodyPr wrap="square">
            <a:spAutoFit/>
          </a:bodyPr>
          <a:lstStyle/>
          <a:p>
            <a:pPr algn="ctr"/>
            <a:r>
              <a:rPr lang="en-US" altLang="ja-JP" sz="1100" dirty="0">
                <a:latin typeface="Amasis MT Pro Black" panose="02040A04050005020304" pitchFamily="18" charset="0"/>
              </a:rPr>
              <a:t>Source : </a:t>
            </a:r>
            <a:r>
              <a:rPr lang="en-US" altLang="ja-JP" sz="1100" dirty="0">
                <a:latin typeface="Amasis MT Pro Black" panose="02040A04050005020304" pitchFamily="18" charset="0"/>
                <a:hlinkClick r:id="rId4"/>
              </a:rPr>
              <a:t>https://t.me/TruhaBarselona</a:t>
            </a:r>
            <a:r>
              <a:rPr lang="en-US" altLang="ja-JP" sz="1100" dirty="0">
                <a:latin typeface="Amasis MT Pro Black" panose="02040A04050005020304" pitchFamily="18" charset="0"/>
              </a:rPr>
              <a:t> </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536363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「増殖型」生成</a:t>
            </a:r>
            <a:r>
              <a:rPr kumimoji="1" lang="en-US" altLang="ja-JP" sz="2400" b="1" dirty="0">
                <a:latin typeface="BIZ UDPゴシック" panose="020B0400000000000000" pitchFamily="50" charset="-128"/>
                <a:ea typeface="BIZ UDPゴシック" panose="020B0400000000000000" pitchFamily="50" charset="-128"/>
              </a:rPr>
              <a:t>AI</a:t>
            </a:r>
            <a:r>
              <a:rPr kumimoji="1" lang="ja-JP" altLang="en-US" sz="2400" b="1" dirty="0">
                <a:latin typeface="BIZ UDPゴシック" panose="020B0400000000000000" pitchFamily="50" charset="-128"/>
                <a:ea typeface="BIZ UDPゴシック" panose="020B0400000000000000" pitchFamily="50" charset="-128"/>
              </a:rPr>
              <a:t>による本当の情報爆発</a:t>
            </a:r>
            <a:endParaRPr kumimoji="1" lang="ja-JP" altLang="en-US" sz="2400" b="1" baseline="300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32F4D56-C9EC-5536-BB36-A8978198473E}"/>
              </a:ext>
            </a:extLst>
          </p:cNvPr>
          <p:cNvSpPr/>
          <p:nvPr/>
        </p:nvSpPr>
        <p:spPr>
          <a:xfrm>
            <a:off x="3168912" y="509219"/>
            <a:ext cx="5854176"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典型的なバイオ技術＋人工知能＋脳科学の融合事例</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244B0EED-308C-9220-FB5E-D56EAE838C6B}"/>
              </a:ext>
            </a:extLst>
          </p:cNvPr>
          <p:cNvPicPr>
            <a:picLocks noChangeAspect="1"/>
          </p:cNvPicPr>
          <p:nvPr/>
        </p:nvPicPr>
        <p:blipFill>
          <a:blip r:embed="rId2"/>
          <a:stretch>
            <a:fillRect/>
          </a:stretch>
        </p:blipFill>
        <p:spPr>
          <a:xfrm>
            <a:off x="19350" y="1350303"/>
            <a:ext cx="7242735" cy="4725756"/>
          </a:xfrm>
          <a:prstGeom prst="rect">
            <a:avLst/>
          </a:prstGeom>
        </p:spPr>
      </p:pic>
      <p:sp>
        <p:nvSpPr>
          <p:cNvPr id="10" name="テキスト ボックス 9">
            <a:extLst>
              <a:ext uri="{FF2B5EF4-FFF2-40B4-BE49-F238E27FC236}">
                <a16:creationId xmlns:a16="http://schemas.microsoft.com/office/drawing/2014/main" id="{9773C66A-8E83-32B3-6EC3-B81D47EDA603}"/>
              </a:ext>
            </a:extLst>
          </p:cNvPr>
          <p:cNvSpPr txBox="1"/>
          <p:nvPr/>
        </p:nvSpPr>
        <p:spPr>
          <a:xfrm>
            <a:off x="3168912" y="6611779"/>
            <a:ext cx="6109854" cy="246221"/>
          </a:xfrm>
          <a:prstGeom prst="rect">
            <a:avLst/>
          </a:prstGeom>
          <a:noFill/>
        </p:spPr>
        <p:txBody>
          <a:bodyPr wrap="square">
            <a:spAutoFit/>
          </a:bodyPr>
          <a:lstStyle/>
          <a:p>
            <a:pPr algn="ctr"/>
            <a:r>
              <a:rPr lang="en-US" altLang="ja-JP" sz="1000" dirty="0">
                <a:latin typeface="BIZ UDゴシック" panose="020B0400000000000000" pitchFamily="49" charset="-128"/>
                <a:ea typeface="BIZ UDゴシック" panose="020B0400000000000000" pitchFamily="49" charset="-128"/>
              </a:rPr>
              <a:t>https://www.mri.co.jp/knowledge/insight/hd2tof0000009hiu-att/er20230928.pdf</a:t>
            </a:r>
            <a:endParaRPr lang="ja-JP" altLang="en-US" sz="1000" dirty="0">
              <a:latin typeface="BIZ UDゴシック" panose="020B0400000000000000" pitchFamily="49" charset="-128"/>
              <a:ea typeface="BIZ UDゴシック" panose="020B0400000000000000" pitchFamily="49" charset="-128"/>
            </a:endParaRPr>
          </a:p>
        </p:txBody>
      </p:sp>
      <p:cxnSp>
        <p:nvCxnSpPr>
          <p:cNvPr id="5" name="直線コネクタ 4">
            <a:extLst>
              <a:ext uri="{FF2B5EF4-FFF2-40B4-BE49-F238E27FC236}">
                <a16:creationId xmlns:a16="http://schemas.microsoft.com/office/drawing/2014/main" id="{B4C0692F-1C7F-158E-46B7-E3D22EC5CDE0}"/>
              </a:ext>
            </a:extLst>
          </p:cNvPr>
          <p:cNvCxnSpPr>
            <a:cxnSpLocks/>
          </p:cNvCxnSpPr>
          <p:nvPr/>
        </p:nvCxnSpPr>
        <p:spPr>
          <a:xfrm>
            <a:off x="7332292" y="1170774"/>
            <a:ext cx="0" cy="5010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FD6BD35-BD4F-CDD5-DCD7-D0DBFFB9F492}"/>
              </a:ext>
            </a:extLst>
          </p:cNvPr>
          <p:cNvCxnSpPr/>
          <p:nvPr/>
        </p:nvCxnSpPr>
        <p:spPr>
          <a:xfrm>
            <a:off x="7228471" y="6110243"/>
            <a:ext cx="421434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2987A04F-B521-F022-0AAC-55B0566D891D}"/>
              </a:ext>
            </a:extLst>
          </p:cNvPr>
          <p:cNvSpPr/>
          <p:nvPr/>
        </p:nvSpPr>
        <p:spPr>
          <a:xfrm>
            <a:off x="7864980" y="6076059"/>
            <a:ext cx="572567" cy="4571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EF827B7-2CF1-2C73-791F-ECEA4EA382CB}"/>
              </a:ext>
            </a:extLst>
          </p:cNvPr>
          <p:cNvSpPr/>
          <p:nvPr/>
        </p:nvSpPr>
        <p:spPr>
          <a:xfrm>
            <a:off x="9335645" y="5653924"/>
            <a:ext cx="572567" cy="422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8389AAA-A8C9-7356-C4CF-731DC1022B7D}"/>
              </a:ext>
            </a:extLst>
          </p:cNvPr>
          <p:cNvSpPr/>
          <p:nvPr/>
        </p:nvSpPr>
        <p:spPr>
          <a:xfrm>
            <a:off x="10685881" y="1478424"/>
            <a:ext cx="572567" cy="46348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31F589D-664F-A058-773B-5F537A2E7D69}"/>
              </a:ext>
            </a:extLst>
          </p:cNvPr>
          <p:cNvSpPr/>
          <p:nvPr/>
        </p:nvSpPr>
        <p:spPr>
          <a:xfrm>
            <a:off x="10685881" y="1316052"/>
            <a:ext cx="572566" cy="9742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B76BA8-E00D-5649-0F4A-50A13AD9D477}"/>
              </a:ext>
            </a:extLst>
          </p:cNvPr>
          <p:cNvSpPr txBox="1"/>
          <p:nvPr/>
        </p:nvSpPr>
        <p:spPr>
          <a:xfrm>
            <a:off x="7911586" y="5614394"/>
            <a:ext cx="479354"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1</a:t>
            </a:r>
            <a:endParaRPr kumimoji="1" lang="ja-JP" altLang="en-US" sz="2400" dirty="0">
              <a:latin typeface="Amasis MT Pro Black" panose="02040A04050005020304" pitchFamily="18" charset="0"/>
            </a:endParaRPr>
          </a:p>
        </p:txBody>
      </p:sp>
      <p:sp>
        <p:nvSpPr>
          <p:cNvPr id="17" name="テキスト ボックス 16">
            <a:extLst>
              <a:ext uri="{FF2B5EF4-FFF2-40B4-BE49-F238E27FC236}">
                <a16:creationId xmlns:a16="http://schemas.microsoft.com/office/drawing/2014/main" id="{129BE8FE-561A-2CCC-4609-64440ED68FE2}"/>
              </a:ext>
            </a:extLst>
          </p:cNvPr>
          <p:cNvSpPr txBox="1"/>
          <p:nvPr/>
        </p:nvSpPr>
        <p:spPr>
          <a:xfrm>
            <a:off x="10428776" y="894628"/>
            <a:ext cx="1057026"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348</a:t>
            </a:r>
            <a:endParaRPr kumimoji="1" lang="ja-JP" altLang="en-US" sz="2400" dirty="0">
              <a:latin typeface="Amasis MT Pro Black" panose="02040A04050005020304" pitchFamily="18" charset="0"/>
            </a:endParaRPr>
          </a:p>
        </p:txBody>
      </p:sp>
      <p:sp>
        <p:nvSpPr>
          <p:cNvPr id="18" name="テキスト ボックス 17">
            <a:extLst>
              <a:ext uri="{FF2B5EF4-FFF2-40B4-BE49-F238E27FC236}">
                <a16:creationId xmlns:a16="http://schemas.microsoft.com/office/drawing/2014/main" id="{EC63485E-DACD-F162-E1FA-97783AB8C591}"/>
              </a:ext>
            </a:extLst>
          </p:cNvPr>
          <p:cNvSpPr txBox="1"/>
          <p:nvPr/>
        </p:nvSpPr>
        <p:spPr>
          <a:xfrm>
            <a:off x="9069453" y="5235882"/>
            <a:ext cx="1057026"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14</a:t>
            </a:r>
            <a:endParaRPr kumimoji="1" lang="ja-JP" altLang="en-US" sz="2400" dirty="0">
              <a:latin typeface="Amasis MT Pro Black" panose="02040A04050005020304" pitchFamily="18" charset="0"/>
            </a:endParaRPr>
          </a:p>
        </p:txBody>
      </p:sp>
      <p:sp>
        <p:nvSpPr>
          <p:cNvPr id="19" name="正方形/長方形 18">
            <a:extLst>
              <a:ext uri="{FF2B5EF4-FFF2-40B4-BE49-F238E27FC236}">
                <a16:creationId xmlns:a16="http://schemas.microsoft.com/office/drawing/2014/main" id="{7F2B0C7C-BF0F-1AE6-0E96-1242FA34292A}"/>
              </a:ext>
            </a:extLst>
          </p:cNvPr>
          <p:cNvSpPr/>
          <p:nvPr/>
        </p:nvSpPr>
        <p:spPr>
          <a:xfrm>
            <a:off x="10685881" y="2290270"/>
            <a:ext cx="572566" cy="6323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284597E8-5DB9-3105-A3BF-6C53E0EFDD58}"/>
              </a:ext>
            </a:extLst>
          </p:cNvPr>
          <p:cNvSpPr/>
          <p:nvPr/>
        </p:nvSpPr>
        <p:spPr>
          <a:xfrm>
            <a:off x="10685881" y="2922662"/>
            <a:ext cx="572566" cy="4418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E8769E6-6D56-CFD2-E968-0550F9C9043C}"/>
              </a:ext>
            </a:extLst>
          </p:cNvPr>
          <p:cNvSpPr/>
          <p:nvPr/>
        </p:nvSpPr>
        <p:spPr>
          <a:xfrm>
            <a:off x="10685881" y="3364563"/>
            <a:ext cx="572566" cy="8143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84C1E76-2A84-A3C4-22E3-EDE94733B3E3}"/>
              </a:ext>
            </a:extLst>
          </p:cNvPr>
          <p:cNvSpPr/>
          <p:nvPr/>
        </p:nvSpPr>
        <p:spPr>
          <a:xfrm>
            <a:off x="10685881" y="4179092"/>
            <a:ext cx="572566" cy="3783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B1C0AE0-511D-74D9-C533-A51A27AA0680}"/>
              </a:ext>
            </a:extLst>
          </p:cNvPr>
          <p:cNvSpPr/>
          <p:nvPr/>
        </p:nvSpPr>
        <p:spPr>
          <a:xfrm>
            <a:off x="10685881" y="4557403"/>
            <a:ext cx="572566" cy="6598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3C75B570-51EA-78C3-A154-B73290FB687D}"/>
              </a:ext>
            </a:extLst>
          </p:cNvPr>
          <p:cNvSpPr/>
          <p:nvPr/>
        </p:nvSpPr>
        <p:spPr>
          <a:xfrm>
            <a:off x="10685881" y="5213526"/>
            <a:ext cx="572566" cy="23691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9917FE3-3765-292E-438E-3708F638CB05}"/>
              </a:ext>
            </a:extLst>
          </p:cNvPr>
          <p:cNvSpPr/>
          <p:nvPr/>
        </p:nvSpPr>
        <p:spPr>
          <a:xfrm>
            <a:off x="10693104" y="5450443"/>
            <a:ext cx="572566" cy="67133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B9C41E9-F924-1AB0-41AA-63C4A849029B}"/>
              </a:ext>
            </a:extLst>
          </p:cNvPr>
          <p:cNvSpPr/>
          <p:nvPr/>
        </p:nvSpPr>
        <p:spPr>
          <a:xfrm>
            <a:off x="9336339" y="5665772"/>
            <a:ext cx="572566" cy="17695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38E636DC-6AC5-8DDC-9EC6-CB1C70E96F8A}"/>
              </a:ext>
            </a:extLst>
          </p:cNvPr>
          <p:cNvSpPr/>
          <p:nvPr/>
        </p:nvSpPr>
        <p:spPr>
          <a:xfrm>
            <a:off x="9342869" y="5842724"/>
            <a:ext cx="572566" cy="959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AAD84CB2-633E-28F9-D1E4-4A94D75B8191}"/>
              </a:ext>
            </a:extLst>
          </p:cNvPr>
          <p:cNvSpPr/>
          <p:nvPr/>
        </p:nvSpPr>
        <p:spPr>
          <a:xfrm>
            <a:off x="9335646" y="5936796"/>
            <a:ext cx="572566" cy="1706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3B14145-C406-E164-9F78-14FC044E807F}"/>
              </a:ext>
            </a:extLst>
          </p:cNvPr>
          <p:cNvSpPr txBox="1"/>
          <p:nvPr/>
        </p:nvSpPr>
        <p:spPr>
          <a:xfrm>
            <a:off x="11174964" y="1711686"/>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生成</a:t>
            </a:r>
            <a:r>
              <a:rPr kumimoji="1" lang="en-US" altLang="ja-JP" sz="1200" dirty="0">
                <a:latin typeface="BIZ UDPゴシック" panose="020B0400000000000000" pitchFamily="50" charset="-128"/>
                <a:ea typeface="BIZ UDPゴシック" panose="020B0400000000000000" pitchFamily="50" charset="-128"/>
              </a:rPr>
              <a:t>AI</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1A5AB7B7-C554-58A0-9C8A-BE15790B2E84}"/>
              </a:ext>
            </a:extLst>
          </p:cNvPr>
          <p:cNvSpPr txBox="1"/>
          <p:nvPr/>
        </p:nvSpPr>
        <p:spPr>
          <a:xfrm>
            <a:off x="11209148" y="2468481"/>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機器制御</a:t>
            </a:r>
          </a:p>
        </p:txBody>
      </p:sp>
      <p:sp>
        <p:nvSpPr>
          <p:cNvPr id="31" name="テキスト ボックス 30">
            <a:extLst>
              <a:ext uri="{FF2B5EF4-FFF2-40B4-BE49-F238E27FC236}">
                <a16:creationId xmlns:a16="http://schemas.microsoft.com/office/drawing/2014/main" id="{C6660333-6197-3752-2640-08D535C30578}"/>
              </a:ext>
            </a:extLst>
          </p:cNvPr>
          <p:cNvSpPr txBox="1"/>
          <p:nvPr/>
        </p:nvSpPr>
        <p:spPr>
          <a:xfrm>
            <a:off x="11209148" y="2975374"/>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センサー</a:t>
            </a:r>
          </a:p>
        </p:txBody>
      </p:sp>
      <p:sp>
        <p:nvSpPr>
          <p:cNvPr id="32" name="テキスト ボックス 31">
            <a:extLst>
              <a:ext uri="{FF2B5EF4-FFF2-40B4-BE49-F238E27FC236}">
                <a16:creationId xmlns:a16="http://schemas.microsoft.com/office/drawing/2014/main" id="{FE2A86CB-1E87-4A92-C3E1-5CDB28AAD8CA}"/>
              </a:ext>
            </a:extLst>
          </p:cNvPr>
          <p:cNvSpPr txBox="1"/>
          <p:nvPr/>
        </p:nvSpPr>
        <p:spPr>
          <a:xfrm>
            <a:off x="11226228" y="5677333"/>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動画</a:t>
            </a:r>
          </a:p>
        </p:txBody>
      </p:sp>
      <p:sp>
        <p:nvSpPr>
          <p:cNvPr id="33" name="テキスト ボックス 32">
            <a:extLst>
              <a:ext uri="{FF2B5EF4-FFF2-40B4-BE49-F238E27FC236}">
                <a16:creationId xmlns:a16="http://schemas.microsoft.com/office/drawing/2014/main" id="{9DC85D40-5071-85F6-6751-19A6D2159B10}"/>
              </a:ext>
            </a:extLst>
          </p:cNvPr>
          <p:cNvSpPr txBox="1"/>
          <p:nvPr/>
        </p:nvSpPr>
        <p:spPr>
          <a:xfrm>
            <a:off x="11216706" y="3609100"/>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自動車</a:t>
            </a:r>
          </a:p>
        </p:txBody>
      </p:sp>
      <p:sp>
        <p:nvSpPr>
          <p:cNvPr id="34" name="テキスト ボックス 33">
            <a:extLst>
              <a:ext uri="{FF2B5EF4-FFF2-40B4-BE49-F238E27FC236}">
                <a16:creationId xmlns:a16="http://schemas.microsoft.com/office/drawing/2014/main" id="{B6A51006-858A-C4DD-FAF4-E368D5300589}"/>
              </a:ext>
            </a:extLst>
          </p:cNvPr>
          <p:cNvSpPr txBox="1"/>
          <p:nvPr/>
        </p:nvSpPr>
        <p:spPr>
          <a:xfrm>
            <a:off x="11216706" y="5197468"/>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放送</a:t>
            </a:r>
          </a:p>
        </p:txBody>
      </p:sp>
      <p:sp>
        <p:nvSpPr>
          <p:cNvPr id="35" name="テキスト ボックス 34">
            <a:extLst>
              <a:ext uri="{FF2B5EF4-FFF2-40B4-BE49-F238E27FC236}">
                <a16:creationId xmlns:a16="http://schemas.microsoft.com/office/drawing/2014/main" id="{F2DB5ACB-E934-9629-7D95-EBCD75A2E341}"/>
              </a:ext>
            </a:extLst>
          </p:cNvPr>
          <p:cNvSpPr txBox="1"/>
          <p:nvPr/>
        </p:nvSpPr>
        <p:spPr>
          <a:xfrm>
            <a:off x="11174964" y="4229748"/>
            <a:ext cx="951518" cy="415498"/>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メタバース</a:t>
            </a:r>
            <a:endParaRPr kumimoji="1" lang="en-US" altLang="ja-JP" sz="1050" dirty="0">
              <a:latin typeface="BIZ UDPゴシック" panose="020B0400000000000000" pitchFamily="50" charset="-128"/>
              <a:ea typeface="BIZ UDPゴシック" panose="020B0400000000000000" pitchFamily="50" charset="-128"/>
            </a:endParaRPr>
          </a:p>
          <a:p>
            <a:pPr algn="ctr"/>
            <a:r>
              <a:rPr lang="ja-JP" altLang="en-US" sz="1050" dirty="0">
                <a:latin typeface="BIZ UDPゴシック" panose="020B0400000000000000" pitchFamily="50" charset="-128"/>
                <a:ea typeface="BIZ UDPゴシック" panose="020B0400000000000000" pitchFamily="50" charset="-128"/>
              </a:rPr>
              <a:t>オフィス活用</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36" name="テキスト ボックス 35">
            <a:extLst>
              <a:ext uri="{FF2B5EF4-FFF2-40B4-BE49-F238E27FC236}">
                <a16:creationId xmlns:a16="http://schemas.microsoft.com/office/drawing/2014/main" id="{590EDD17-7E24-6223-57AF-8459EC0B7655}"/>
              </a:ext>
            </a:extLst>
          </p:cNvPr>
          <p:cNvSpPr txBox="1"/>
          <p:nvPr/>
        </p:nvSpPr>
        <p:spPr>
          <a:xfrm>
            <a:off x="11216706" y="4725763"/>
            <a:ext cx="951518" cy="415498"/>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メタバース</a:t>
            </a:r>
            <a:endParaRPr kumimoji="1" lang="en-US" altLang="ja-JP" sz="1050" dirty="0">
              <a:latin typeface="BIZ UDPゴシック" panose="020B0400000000000000" pitchFamily="50" charset="-128"/>
              <a:ea typeface="BIZ UDPゴシック" panose="020B0400000000000000" pitchFamily="50" charset="-128"/>
            </a:endParaRPr>
          </a:p>
          <a:p>
            <a:pPr algn="ctr"/>
            <a:r>
              <a:rPr lang="ja-JP" altLang="en-US" sz="1050" dirty="0">
                <a:latin typeface="BIZ UDPゴシック" panose="020B0400000000000000" pitchFamily="50" charset="-128"/>
                <a:ea typeface="BIZ UDPゴシック" panose="020B0400000000000000" pitchFamily="50" charset="-128"/>
              </a:rPr>
              <a:t>私的活用</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38" name="テキスト ボックス 37">
            <a:extLst>
              <a:ext uri="{FF2B5EF4-FFF2-40B4-BE49-F238E27FC236}">
                <a16:creationId xmlns:a16="http://schemas.microsoft.com/office/drawing/2014/main" id="{AF6B3D3A-C9DF-17C9-1078-B18130CD2FB2}"/>
              </a:ext>
            </a:extLst>
          </p:cNvPr>
          <p:cNvSpPr txBox="1"/>
          <p:nvPr/>
        </p:nvSpPr>
        <p:spPr>
          <a:xfrm>
            <a:off x="7746665" y="6139189"/>
            <a:ext cx="809196"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2020</a:t>
            </a:r>
            <a:r>
              <a:rPr lang="ja-JP" altLang="en-US" sz="1200" dirty="0">
                <a:latin typeface="BIZ UDPゴシック" panose="020B0400000000000000" pitchFamily="50" charset="-128"/>
                <a:ea typeface="BIZ UDPゴシック" panose="020B0400000000000000" pitchFamily="50" charset="-128"/>
              </a:rPr>
              <a:t>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39" name="テキスト ボックス 38">
            <a:extLst>
              <a:ext uri="{FF2B5EF4-FFF2-40B4-BE49-F238E27FC236}">
                <a16:creationId xmlns:a16="http://schemas.microsoft.com/office/drawing/2014/main" id="{69A78015-6205-5C0E-C258-EB5F66200079}"/>
              </a:ext>
            </a:extLst>
          </p:cNvPr>
          <p:cNvSpPr txBox="1"/>
          <p:nvPr/>
        </p:nvSpPr>
        <p:spPr>
          <a:xfrm>
            <a:off x="9217330" y="6114083"/>
            <a:ext cx="809196"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2030</a:t>
            </a:r>
            <a:r>
              <a:rPr lang="ja-JP" altLang="en-US" sz="1200" dirty="0">
                <a:latin typeface="BIZ UDPゴシック" panose="020B0400000000000000" pitchFamily="50" charset="-128"/>
                <a:ea typeface="BIZ UDPゴシック" panose="020B0400000000000000" pitchFamily="50" charset="-128"/>
              </a:rPr>
              <a:t>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0" name="テキスト ボックス 39">
            <a:extLst>
              <a:ext uri="{FF2B5EF4-FFF2-40B4-BE49-F238E27FC236}">
                <a16:creationId xmlns:a16="http://schemas.microsoft.com/office/drawing/2014/main" id="{860B49F9-AC83-C403-04B5-6DA3A08EA3EC}"/>
              </a:ext>
            </a:extLst>
          </p:cNvPr>
          <p:cNvSpPr txBox="1"/>
          <p:nvPr/>
        </p:nvSpPr>
        <p:spPr>
          <a:xfrm>
            <a:off x="10552691" y="6113070"/>
            <a:ext cx="809196"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a:t>
            </a:r>
            <a:r>
              <a:rPr lang="ja-JP" altLang="en-US" sz="1200" dirty="0">
                <a:latin typeface="BIZ UDPゴシック" panose="020B0400000000000000" pitchFamily="50" charset="-128"/>
                <a:ea typeface="BIZ UDPゴシック" panose="020B0400000000000000" pitchFamily="50" charset="-128"/>
              </a:rPr>
              <a:t>４</a:t>
            </a:r>
            <a:r>
              <a:rPr lang="en-US" altLang="ja-JP" sz="1200" dirty="0">
                <a:latin typeface="BIZ UDPゴシック" panose="020B0400000000000000" pitchFamily="50" charset="-128"/>
                <a:ea typeface="BIZ UDPゴシック" panose="020B0400000000000000" pitchFamily="50" charset="-128"/>
              </a:rPr>
              <a:t>0</a:t>
            </a:r>
            <a:r>
              <a:rPr lang="ja-JP" altLang="en-US" sz="1200" dirty="0">
                <a:latin typeface="BIZ UDPゴシック" panose="020B0400000000000000" pitchFamily="50" charset="-128"/>
                <a:ea typeface="BIZ UDPゴシック" panose="020B0400000000000000" pitchFamily="50" charset="-128"/>
              </a:rPr>
              <a:t>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81405B29-3D32-3383-264D-49AC5F15890E}"/>
              </a:ext>
            </a:extLst>
          </p:cNvPr>
          <p:cNvSpPr txBox="1"/>
          <p:nvPr/>
        </p:nvSpPr>
        <p:spPr>
          <a:xfrm>
            <a:off x="7121609" y="1845557"/>
            <a:ext cx="809196"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300</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2" name="テキスト ボックス 41">
            <a:extLst>
              <a:ext uri="{FF2B5EF4-FFF2-40B4-BE49-F238E27FC236}">
                <a16:creationId xmlns:a16="http://schemas.microsoft.com/office/drawing/2014/main" id="{36B0233A-14C8-0BF4-36AF-EC10960539C7}"/>
              </a:ext>
            </a:extLst>
          </p:cNvPr>
          <p:cNvSpPr txBox="1"/>
          <p:nvPr/>
        </p:nvSpPr>
        <p:spPr>
          <a:xfrm>
            <a:off x="7121609" y="3235966"/>
            <a:ext cx="809196"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２</a:t>
            </a:r>
            <a:r>
              <a:rPr kumimoji="1" lang="en-US" altLang="ja-JP" sz="1200" dirty="0">
                <a:latin typeface="BIZ UDPゴシック" panose="020B0400000000000000" pitchFamily="50" charset="-128"/>
                <a:ea typeface="BIZ UDPゴシック" panose="020B0400000000000000" pitchFamily="50" charset="-128"/>
              </a:rPr>
              <a:t>00</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5017E0DC-9FDB-9DA9-C8AA-77A72EC3DC5B}"/>
              </a:ext>
            </a:extLst>
          </p:cNvPr>
          <p:cNvSpPr txBox="1"/>
          <p:nvPr/>
        </p:nvSpPr>
        <p:spPr>
          <a:xfrm>
            <a:off x="7121609" y="4687166"/>
            <a:ext cx="809196"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100</a:t>
            </a:r>
            <a:endParaRPr kumimoji="1" lang="ja-JP" altLang="en-US" sz="1200" dirty="0">
              <a:latin typeface="BIZ UDPゴシック" panose="020B0400000000000000" pitchFamily="50" charset="-128"/>
              <a:ea typeface="BIZ UDPゴシック" panose="020B0400000000000000" pitchFamily="50" charset="-128"/>
            </a:endParaRPr>
          </a:p>
        </p:txBody>
      </p:sp>
      <p:cxnSp>
        <p:nvCxnSpPr>
          <p:cNvPr id="46" name="直線矢印コネクタ 45">
            <a:extLst>
              <a:ext uri="{FF2B5EF4-FFF2-40B4-BE49-F238E27FC236}">
                <a16:creationId xmlns:a16="http://schemas.microsoft.com/office/drawing/2014/main" id="{2D40E36C-AE77-AE95-469F-5DB018DFA2AB}"/>
              </a:ext>
            </a:extLst>
          </p:cNvPr>
          <p:cNvCxnSpPr>
            <a:cxnSpLocks/>
            <a:stCxn id="16" idx="0"/>
          </p:cNvCxnSpPr>
          <p:nvPr/>
        </p:nvCxnSpPr>
        <p:spPr>
          <a:xfrm flipV="1">
            <a:off x="8151263" y="1356293"/>
            <a:ext cx="2401427" cy="4258101"/>
          </a:xfrm>
          <a:prstGeom prst="straightConnector1">
            <a:avLst/>
          </a:prstGeom>
          <a:ln w="76200">
            <a:solidFill>
              <a:srgbClr val="FFC000"/>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097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381486BE-BA9B-D28C-D094-E33AC3A0D11B}"/>
              </a:ext>
            </a:extLst>
          </p:cNvPr>
          <p:cNvPicPr>
            <a:picLocks noChangeAspect="1"/>
          </p:cNvPicPr>
          <p:nvPr/>
        </p:nvPicPr>
        <p:blipFill>
          <a:blip r:embed="rId2"/>
          <a:stretch>
            <a:fillRect/>
          </a:stretch>
        </p:blipFill>
        <p:spPr>
          <a:xfrm>
            <a:off x="5840022" y="88155"/>
            <a:ext cx="5196152" cy="6769845"/>
          </a:xfrm>
          <a:prstGeom prst="rect">
            <a:avLst/>
          </a:prstGeom>
        </p:spPr>
      </p:pic>
      <p:sp>
        <p:nvSpPr>
          <p:cNvPr id="2" name="正方形/長方形 1">
            <a:extLst>
              <a:ext uri="{FF2B5EF4-FFF2-40B4-BE49-F238E27FC236}">
                <a16:creationId xmlns:a16="http://schemas.microsoft.com/office/drawing/2014/main" id="{78A07C98-F72B-DAD4-F8ED-31070D9BE22A}"/>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人工知能と関連技術のリスクに関する報告書＠軍備管理、武器拡散</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9BDD6143-794B-2A04-0F1C-E81235135320}"/>
              </a:ext>
            </a:extLst>
          </p:cNvPr>
          <p:cNvSpPr txBox="1"/>
          <p:nvPr/>
        </p:nvSpPr>
        <p:spPr>
          <a:xfrm>
            <a:off x="3599585" y="6665013"/>
            <a:ext cx="4720806" cy="261610"/>
          </a:xfrm>
          <a:prstGeom prst="rect">
            <a:avLst/>
          </a:prstGeom>
          <a:noFill/>
        </p:spPr>
        <p:txBody>
          <a:bodyPr wrap="square">
            <a:spAutoFit/>
          </a:bodyPr>
          <a:lstStyle/>
          <a:p>
            <a:pPr algn="ctr"/>
            <a:r>
              <a:rPr lang="en-US" altLang="ja-JP" sz="1100" dirty="0">
                <a:latin typeface="Amasis MT Pro Black" panose="02040A04050005020304" pitchFamily="18" charset="0"/>
              </a:rPr>
              <a:t>Source : </a:t>
            </a:r>
            <a:r>
              <a:rPr lang="en-US" altLang="ja-JP" sz="1100" dirty="0">
                <a:hlinkClick r:id="rId3"/>
              </a:rPr>
              <a:t>ISAB Report on AI and Associated Technologies (state.gov)</a:t>
            </a:r>
            <a:r>
              <a:rPr lang="en-US" altLang="ja-JP" sz="1100" dirty="0">
                <a:latin typeface="Amasis MT Pro Black" panose="02040A04050005020304" pitchFamily="18" charset="0"/>
              </a:rPr>
              <a:t> </a:t>
            </a:r>
            <a:endParaRPr lang="ja-JP" altLang="en-US" sz="1100" dirty="0">
              <a:latin typeface="Amasis MT Pro Black" panose="02040A04050005020304" pitchFamily="18" charset="0"/>
            </a:endParaRPr>
          </a:p>
        </p:txBody>
      </p:sp>
      <p:pic>
        <p:nvPicPr>
          <p:cNvPr id="4" name="図 3">
            <a:extLst>
              <a:ext uri="{FF2B5EF4-FFF2-40B4-BE49-F238E27FC236}">
                <a16:creationId xmlns:a16="http://schemas.microsoft.com/office/drawing/2014/main" id="{DD212A0E-4BA9-3D8A-8A85-274C8DA29908}"/>
              </a:ext>
            </a:extLst>
          </p:cNvPr>
          <p:cNvPicPr>
            <a:picLocks noChangeAspect="1"/>
          </p:cNvPicPr>
          <p:nvPr/>
        </p:nvPicPr>
        <p:blipFill>
          <a:blip r:embed="rId4"/>
          <a:stretch>
            <a:fillRect/>
          </a:stretch>
        </p:blipFill>
        <p:spPr>
          <a:xfrm>
            <a:off x="796588" y="484058"/>
            <a:ext cx="4789400" cy="6226220"/>
          </a:xfrm>
          <a:prstGeom prst="rect">
            <a:avLst/>
          </a:prstGeom>
        </p:spPr>
      </p:pic>
      <p:sp>
        <p:nvSpPr>
          <p:cNvPr id="11" name="四角形: 角を丸くする 10">
            <a:extLst>
              <a:ext uri="{FF2B5EF4-FFF2-40B4-BE49-F238E27FC236}">
                <a16:creationId xmlns:a16="http://schemas.microsoft.com/office/drawing/2014/main" id="{167D1D89-5670-CD82-4787-BFA44F775D1B}"/>
              </a:ext>
            </a:extLst>
          </p:cNvPr>
          <p:cNvSpPr/>
          <p:nvPr/>
        </p:nvSpPr>
        <p:spPr>
          <a:xfrm rot="20939079">
            <a:off x="316870" y="4689696"/>
            <a:ext cx="2444436" cy="606581"/>
          </a:xfrm>
          <a:prstGeom prst="roundRect">
            <a:avLst/>
          </a:prstGeom>
          <a:solidFill>
            <a:schemeClr val="bg1"/>
          </a:solid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BIZ UDPゴシック" panose="020B0400000000000000" pitchFamily="50" charset="-128"/>
                <a:ea typeface="BIZ UDPゴシック" panose="020B0400000000000000" pitchFamily="50" charset="-128"/>
              </a:rPr>
              <a:t>米国務省</a:t>
            </a:r>
            <a:endParaRPr kumimoji="1"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tx1"/>
                </a:solidFill>
                <a:latin typeface="BIZ UDPゴシック" panose="020B0400000000000000" pitchFamily="50" charset="-128"/>
                <a:ea typeface="BIZ UDPゴシック" panose="020B0400000000000000" pitchFamily="50" charset="-128"/>
              </a:rPr>
              <a:t>国際安全保障諮問会議</a:t>
            </a:r>
          </a:p>
        </p:txBody>
      </p:sp>
    </p:spTree>
    <p:extLst>
      <p:ext uri="{BB962C8B-B14F-4D97-AF65-F5344CB8AC3E}">
        <p14:creationId xmlns:p14="http://schemas.microsoft.com/office/powerpoint/2010/main" val="1745075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72253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52510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91855" cy="179185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49549" y="604746"/>
            <a:ext cx="6092901" cy="6057060"/>
          </a:xfrm>
          <a:prstGeom prst="rect">
            <a:avLst/>
          </a:prstGeom>
        </p:spPr>
      </p:pic>
      <p:sp>
        <p:nvSpPr>
          <p:cNvPr id="3" name="テキスト ボックス 2">
            <a:extLst>
              <a:ext uri="{FF2B5EF4-FFF2-40B4-BE49-F238E27FC236}">
                <a16:creationId xmlns:a16="http://schemas.microsoft.com/office/drawing/2014/main" id="{578FAB8B-F900-48E0-B87B-061AB4C178E7}"/>
              </a:ext>
            </a:extLst>
          </p:cNvPr>
          <p:cNvSpPr txBox="1"/>
          <p:nvPr/>
        </p:nvSpPr>
        <p:spPr>
          <a:xfrm rot="440159">
            <a:off x="10587250" y="387489"/>
            <a:ext cx="615553" cy="6331020"/>
          </a:xfrm>
          <a:prstGeom prst="rect">
            <a:avLst/>
          </a:prstGeom>
          <a:noFill/>
        </p:spPr>
        <p:txBody>
          <a:bodyPr vert="eaVert" wrap="square" rtlCol="0">
            <a:spAutoFit/>
          </a:bodyPr>
          <a:lstStyle/>
          <a:p>
            <a:r>
              <a:rPr kumimoji="1" lang="ja-JP" altLang="en-US" sz="2800" b="1" dirty="0">
                <a:solidFill>
                  <a:srgbClr val="002060"/>
                </a:solidFill>
                <a:latin typeface="UD デジタル 教科書体 NK-B" panose="02020700000000000000" pitchFamily="18" charset="-128"/>
                <a:ea typeface="UD デジタル 教科書体 NK-B" panose="02020700000000000000" pitchFamily="18" charset="-128"/>
              </a:rPr>
              <a:t>アンケートにご協力をお願い致します！</a:t>
            </a:r>
          </a:p>
        </p:txBody>
      </p:sp>
    </p:spTree>
    <p:extLst>
      <p:ext uri="{BB962C8B-B14F-4D97-AF65-F5344CB8AC3E}">
        <p14:creationId xmlns:p14="http://schemas.microsoft.com/office/powerpoint/2010/main" val="1433890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最後に</a:t>
            </a:r>
            <a:endParaRPr kumimoji="1" lang="en-US" altLang="ja-JP" sz="80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喫緊に必要な融合技術</a:t>
            </a:r>
          </a:p>
        </p:txBody>
      </p:sp>
    </p:spTree>
    <p:extLst>
      <p:ext uri="{BB962C8B-B14F-4D97-AF65-F5344CB8AC3E}">
        <p14:creationId xmlns:p14="http://schemas.microsoft.com/office/powerpoint/2010/main" val="2330492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669"/>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今必要とされている義手・義足</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C0A614F2-65D7-C4C4-BA53-9AA0274DFA81}"/>
              </a:ext>
            </a:extLst>
          </p:cNvPr>
          <p:cNvSpPr/>
          <p:nvPr/>
        </p:nvSpPr>
        <p:spPr>
          <a:xfrm>
            <a:off x="2808694" y="509231"/>
            <a:ext cx="6574612"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BIZ UDPゴシック" panose="020B0400000000000000" pitchFamily="50" charset="-128"/>
                <a:ea typeface="BIZ UDPゴシック" panose="020B0400000000000000" pitchFamily="50" charset="-128"/>
              </a:rPr>
              <a:t>脳科学＋制御工学</a:t>
            </a:r>
          </a:p>
        </p:txBody>
      </p:sp>
      <p:pic>
        <p:nvPicPr>
          <p:cNvPr id="4100" name="Picture 4">
            <a:extLst>
              <a:ext uri="{FF2B5EF4-FFF2-40B4-BE49-F238E27FC236}">
                <a16:creationId xmlns:a16="http://schemas.microsoft.com/office/drawing/2014/main" id="{131EF889-7D9E-A47F-65B0-8C880601A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88" y="894640"/>
            <a:ext cx="10381307" cy="583948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05CCBCD-01FB-A2D6-431E-83B9406840F3}"/>
              </a:ext>
            </a:extLst>
          </p:cNvPr>
          <p:cNvSpPr txBox="1"/>
          <p:nvPr/>
        </p:nvSpPr>
        <p:spPr>
          <a:xfrm>
            <a:off x="4818330" y="894640"/>
            <a:ext cx="2555340" cy="276999"/>
          </a:xfrm>
          <a:prstGeom prst="rect">
            <a:avLst/>
          </a:prstGeom>
          <a:noFill/>
        </p:spPr>
        <p:txBody>
          <a:bodyPr wrap="square">
            <a:spAutoFit/>
          </a:bodyPr>
          <a:lstStyle/>
          <a:p>
            <a:r>
              <a:rPr lang="en-US" altLang="ja-JP" sz="1200" dirty="0">
                <a:latin typeface="BIZ UDゴシック" panose="020B0400000000000000" pitchFamily="49" charset="-128"/>
                <a:ea typeface="BIZ UDゴシック" panose="020B0400000000000000" pitchFamily="49" charset="-128"/>
              </a:rPr>
              <a:t>https://www.detop-project.eu/</a:t>
            </a:r>
            <a:endParaRPr lang="ja-JP" altLang="en-US" sz="1200" dirty="0">
              <a:latin typeface="BIZ UDゴシック" panose="020B0400000000000000" pitchFamily="49" charset="-128"/>
              <a:ea typeface="BIZ UDゴシック" panose="020B0400000000000000" pitchFamily="49" charset="-128"/>
            </a:endParaRPr>
          </a:p>
        </p:txBody>
      </p:sp>
      <p:pic>
        <p:nvPicPr>
          <p:cNvPr id="4104" name="Picture 8" descr="パラ五輪、義足陸上初のメダリスト 東京2020のその先のために | 2020年4月号 | 事業構想オンライン">
            <a:extLst>
              <a:ext uri="{FF2B5EF4-FFF2-40B4-BE49-F238E27FC236}">
                <a16:creationId xmlns:a16="http://schemas.microsoft.com/office/drawing/2014/main" id="{72EE5A18-9933-4E4C-1E86-909A0810A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795" y="2187866"/>
            <a:ext cx="4615617" cy="347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852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PTSD</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を癒す脳科学</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C0A614F2-65D7-C4C4-BA53-9AA0274DFA81}"/>
              </a:ext>
            </a:extLst>
          </p:cNvPr>
          <p:cNvSpPr/>
          <p:nvPr/>
        </p:nvSpPr>
        <p:spPr>
          <a:xfrm>
            <a:off x="3048755" y="547081"/>
            <a:ext cx="5787427"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BIZ UDPゴシック" panose="020B0400000000000000" pitchFamily="50" charset="-128"/>
                <a:ea typeface="BIZ UDPゴシック" panose="020B0400000000000000" pitchFamily="50" charset="-128"/>
              </a:rPr>
              <a:t>脳科学＋人工知能（発症予測）＋制御工学</a:t>
            </a:r>
          </a:p>
        </p:txBody>
      </p:sp>
      <p:pic>
        <p:nvPicPr>
          <p:cNvPr id="6146" name="Picture 2">
            <a:extLst>
              <a:ext uri="{FF2B5EF4-FFF2-40B4-BE49-F238E27FC236}">
                <a16:creationId xmlns:a16="http://schemas.microsoft.com/office/drawing/2014/main" id="{608CB163-DC85-9445-0D67-34A7448A2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61" y="1606431"/>
            <a:ext cx="6239569" cy="48616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MED: 国立研究開発法人日本医療研究開発機構">
            <a:extLst>
              <a:ext uri="{FF2B5EF4-FFF2-40B4-BE49-F238E27FC236}">
                <a16:creationId xmlns:a16="http://schemas.microsoft.com/office/drawing/2014/main" id="{D6D09E03-B070-CCC8-7724-22A4FB6AF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1" y="541295"/>
            <a:ext cx="2863522" cy="47992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40AB22E-E616-E1BA-0180-444258CC24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530" y="1541049"/>
            <a:ext cx="5560530" cy="244247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61B9401-521E-7294-B595-A955F18A7726}"/>
              </a:ext>
            </a:extLst>
          </p:cNvPr>
          <p:cNvSpPr txBox="1"/>
          <p:nvPr/>
        </p:nvSpPr>
        <p:spPr>
          <a:xfrm>
            <a:off x="778598" y="1055462"/>
            <a:ext cx="11196708" cy="523220"/>
          </a:xfrm>
          <a:prstGeom prst="rect">
            <a:avLst/>
          </a:prstGeom>
          <a:noFill/>
        </p:spPr>
        <p:txBody>
          <a:bodyPr wrap="square">
            <a:spAutoFit/>
          </a:bodyPr>
          <a:lstStyle/>
          <a:p>
            <a:r>
              <a:rPr lang="ja-JP" altLang="en-US" sz="1400" b="0" i="0" dirty="0">
                <a:effectLst/>
                <a:latin typeface="UD デジタル 教科書体 NK-B" panose="02020700000000000000" pitchFamily="18" charset="-128"/>
                <a:ea typeface="UD デジタル 教科書体 NK-B" panose="02020700000000000000" pitchFamily="18" charset="-128"/>
              </a:rPr>
              <a:t>心的外傷後ストレス障害（</a:t>
            </a:r>
            <a:r>
              <a:rPr lang="en-US" altLang="ja-JP" sz="1400" b="0" i="0" dirty="0">
                <a:solidFill>
                  <a:srgbClr val="333333"/>
                </a:solidFill>
                <a:effectLst/>
                <a:latin typeface="UD デジタル 教科書体 NK-R" panose="02020400000000000000" pitchFamily="18" charset="-128"/>
                <a:ea typeface="UD デジタル 教科書体 NK-R" panose="02020400000000000000" pitchFamily="18" charset="-128"/>
              </a:rPr>
              <a:t>PTSD</a:t>
            </a:r>
            <a:r>
              <a:rPr lang="ja-JP" altLang="en-US" sz="1400" b="0" i="0" dirty="0">
                <a:solidFill>
                  <a:srgbClr val="333333"/>
                </a:solidFill>
                <a:effectLst/>
                <a:latin typeface="UD デジタル 教科書体 NK-R" panose="02020400000000000000" pitchFamily="18" charset="-128"/>
                <a:ea typeface="UD デジタル 教科書体 NK-R" panose="02020400000000000000" pitchFamily="18" charset="-128"/>
              </a:rPr>
              <a:t>）患者の脳内では、恐怖の</a:t>
            </a:r>
            <a:r>
              <a:rPr lang="en-US" altLang="ja-JP" sz="1400" b="0" i="0" dirty="0">
                <a:solidFill>
                  <a:srgbClr val="333333"/>
                </a:solidFill>
                <a:effectLst/>
                <a:latin typeface="UD デジタル 教科書体 NK-R" panose="02020400000000000000" pitchFamily="18" charset="-128"/>
                <a:ea typeface="UD デジタル 教科書体 NK-R" panose="02020400000000000000" pitchFamily="18" charset="-128"/>
              </a:rPr>
              <a:t>ON</a:t>
            </a:r>
            <a:r>
              <a:rPr lang="ja-JP" altLang="en-US" sz="1400" b="0" i="0" dirty="0">
                <a:solidFill>
                  <a:srgbClr val="333333"/>
                </a:solidFill>
                <a:effectLst/>
                <a:latin typeface="UD デジタル 教科書体 NK-R" panose="02020400000000000000" pitchFamily="18" charset="-128"/>
                <a:ea typeface="UD デジタル 教科書体 NK-R" panose="02020400000000000000" pitchFamily="18" charset="-128"/>
              </a:rPr>
              <a:t>と</a:t>
            </a:r>
            <a:r>
              <a:rPr lang="en-US" altLang="ja-JP" sz="1400" b="0" i="0" dirty="0">
                <a:solidFill>
                  <a:srgbClr val="333333"/>
                </a:solidFill>
                <a:effectLst/>
                <a:latin typeface="UD デジタル 教科書体 NK-R" panose="02020400000000000000" pitchFamily="18" charset="-128"/>
                <a:ea typeface="UD デジタル 教科書体 NK-R" panose="02020400000000000000" pitchFamily="18" charset="-128"/>
              </a:rPr>
              <a:t>OFF</a:t>
            </a:r>
            <a:r>
              <a:rPr lang="ja-JP" altLang="en-US" sz="1400" b="0" i="0" dirty="0">
                <a:solidFill>
                  <a:srgbClr val="333333"/>
                </a:solidFill>
                <a:effectLst/>
                <a:latin typeface="UD デジタル 教科書体 NK-R" panose="02020400000000000000" pitchFamily="18" charset="-128"/>
                <a:ea typeface="UD デジタル 教科書体 NK-R" panose="02020400000000000000" pitchFamily="18" charset="-128"/>
              </a:rPr>
              <a:t>の二つの状態がせめぎ合いながら交互に現れている</a:t>
            </a:r>
            <a:endParaRPr lang="en-US" altLang="ja-JP" sz="1400" b="0" i="0" dirty="0">
              <a:solidFill>
                <a:srgbClr val="333333"/>
              </a:solidFill>
              <a:effectLst/>
              <a:latin typeface="UD デジタル 教科書体 NK-R" panose="02020400000000000000" pitchFamily="18" charset="-128"/>
              <a:ea typeface="UD デジタル 教科書体 NK-R" panose="02020400000000000000" pitchFamily="18" charset="-128"/>
            </a:endParaRPr>
          </a:p>
          <a:p>
            <a:r>
              <a:rPr lang="ja-JP" altLang="en-US" sz="1400" b="0" i="0" dirty="0">
                <a:solidFill>
                  <a:srgbClr val="333333"/>
                </a:solidFill>
                <a:effectLst/>
                <a:latin typeface="UD デジタル 教科書体 NK-R" panose="02020400000000000000" pitchFamily="18" charset="-128"/>
                <a:ea typeface="UD デジタル 教科書体 NK-R" panose="02020400000000000000" pitchFamily="18" charset="-128"/>
              </a:rPr>
              <a:t>そうした恐怖の</a:t>
            </a:r>
            <a:r>
              <a:rPr lang="en-US" altLang="ja-JP" sz="1400" b="0" i="0" dirty="0">
                <a:solidFill>
                  <a:srgbClr val="333333"/>
                </a:solidFill>
                <a:effectLst/>
                <a:latin typeface="UD デジタル 教科書体 NK-R" panose="02020400000000000000" pitchFamily="18" charset="-128"/>
                <a:ea typeface="UD デジタル 教科書体 NK-R" panose="02020400000000000000" pitchFamily="18" charset="-128"/>
              </a:rPr>
              <a:t>ON</a:t>
            </a:r>
            <a:r>
              <a:rPr lang="ja-JP" altLang="en-US" sz="1400" b="0" i="0" dirty="0">
                <a:solidFill>
                  <a:srgbClr val="333333"/>
                </a:solidFill>
                <a:effectLst/>
                <a:latin typeface="UD デジタル 教科書体 NK-R" panose="02020400000000000000" pitchFamily="18" charset="-128"/>
                <a:ea typeface="UD デジタル 教科書体 NK-R" panose="02020400000000000000" pitchFamily="18" charset="-128"/>
              </a:rPr>
              <a:t>と</a:t>
            </a:r>
            <a:r>
              <a:rPr lang="en-US" altLang="ja-JP" sz="1400" b="0" i="0" dirty="0">
                <a:solidFill>
                  <a:srgbClr val="333333"/>
                </a:solidFill>
                <a:effectLst/>
                <a:latin typeface="UD デジタル 教科書体 NK-R" panose="02020400000000000000" pitchFamily="18" charset="-128"/>
                <a:ea typeface="UD デジタル 教科書体 NK-R" panose="02020400000000000000" pitchFamily="18" charset="-128"/>
              </a:rPr>
              <a:t>OFF</a:t>
            </a:r>
            <a:r>
              <a:rPr lang="ja-JP" altLang="en-US" sz="1400" b="0" i="0" dirty="0">
                <a:solidFill>
                  <a:srgbClr val="333333"/>
                </a:solidFill>
                <a:effectLst/>
                <a:latin typeface="UD デジタル 教科書体 NK-R" panose="02020400000000000000" pitchFamily="18" charset="-128"/>
                <a:ea typeface="UD デジタル 教科書体 NK-R" panose="02020400000000000000" pitchFamily="18" charset="-128"/>
              </a:rPr>
              <a:t>の交替が、扁桃体と腹内側前頭前野が代わる代わる相手を抑制より生じていることをエビデンスによい証明。</a:t>
            </a:r>
            <a:endParaRPr lang="ja-JP" altLang="en-US" sz="1400" dirty="0">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a:extLst>
              <a:ext uri="{FF2B5EF4-FFF2-40B4-BE49-F238E27FC236}">
                <a16:creationId xmlns:a16="http://schemas.microsoft.com/office/drawing/2014/main" id="{C66D920E-1221-7908-DABB-826B26DE8B53}"/>
              </a:ext>
            </a:extLst>
          </p:cNvPr>
          <p:cNvSpPr txBox="1"/>
          <p:nvPr/>
        </p:nvSpPr>
        <p:spPr>
          <a:xfrm>
            <a:off x="1155768" y="6554362"/>
            <a:ext cx="4121954" cy="230832"/>
          </a:xfrm>
          <a:prstGeom prst="rect">
            <a:avLst/>
          </a:prstGeom>
          <a:noFill/>
        </p:spPr>
        <p:txBody>
          <a:bodyPr wrap="square">
            <a:spAutoFit/>
          </a:bodyPr>
          <a:lstStyle/>
          <a:p>
            <a:pPr algn="ctr"/>
            <a:r>
              <a:rPr lang="en-US" altLang="ja-JP" sz="900" dirty="0">
                <a:latin typeface="BIZ UDゴシック" panose="020B0400000000000000" pitchFamily="49" charset="-128"/>
                <a:ea typeface="BIZ UDゴシック" panose="020B0400000000000000" pitchFamily="49" charset="-128"/>
              </a:rPr>
              <a:t>https://www.amed.go.jp/news/seika/kenkyu/20200806-04.html</a:t>
            </a:r>
            <a:endParaRPr lang="ja-JP" altLang="en-US" sz="900" dirty="0">
              <a:latin typeface="BIZ UDゴシック" panose="020B0400000000000000" pitchFamily="49" charset="-128"/>
              <a:ea typeface="BIZ UDゴシック" panose="020B0400000000000000" pitchFamily="49" charset="-128"/>
            </a:endParaRPr>
          </a:p>
        </p:txBody>
      </p:sp>
      <p:pic>
        <p:nvPicPr>
          <p:cNvPr id="6152" name="Picture 8">
            <a:extLst>
              <a:ext uri="{FF2B5EF4-FFF2-40B4-BE49-F238E27FC236}">
                <a16:creationId xmlns:a16="http://schemas.microsoft.com/office/drawing/2014/main" id="{1CE6E610-FDF8-CD50-32B9-C662CCAD17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038" y="3880591"/>
            <a:ext cx="5086145" cy="298588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2B49EEEC-9EC8-AC2B-8927-883B1157861B}"/>
              </a:ext>
            </a:extLst>
          </p:cNvPr>
          <p:cNvSpPr txBox="1"/>
          <p:nvPr/>
        </p:nvSpPr>
        <p:spPr>
          <a:xfrm>
            <a:off x="7505323" y="6669778"/>
            <a:ext cx="3598362" cy="230832"/>
          </a:xfrm>
          <a:prstGeom prst="rect">
            <a:avLst/>
          </a:prstGeom>
          <a:noFill/>
        </p:spPr>
        <p:txBody>
          <a:bodyPr wrap="square">
            <a:spAutoFit/>
          </a:bodyPr>
          <a:lstStyle/>
          <a:p>
            <a:pPr algn="ctr"/>
            <a:r>
              <a:rPr lang="en-US" altLang="ja-JP" sz="900" dirty="0">
                <a:latin typeface="BIZ UDゴシック" panose="020B0400000000000000" pitchFamily="49" charset="-128"/>
                <a:ea typeface="BIZ UDゴシック" panose="020B0400000000000000" pitchFamily="49" charset="-128"/>
              </a:rPr>
              <a:t>https://www.m.chiba-u.ac.jp/dept/neurosurgery/disease/dbs/</a:t>
            </a:r>
            <a:endParaRPr lang="ja-JP" altLang="en-US" sz="900" dirty="0">
              <a:latin typeface="BIZ UDゴシック" panose="020B0400000000000000" pitchFamily="49" charset="-128"/>
              <a:ea typeface="BIZ UDゴシック" panose="020B0400000000000000" pitchFamily="49" charset="-128"/>
            </a:endParaRPr>
          </a:p>
        </p:txBody>
      </p:sp>
      <p:sp>
        <p:nvSpPr>
          <p:cNvPr id="9" name="テキスト ボックス 8">
            <a:extLst>
              <a:ext uri="{FF2B5EF4-FFF2-40B4-BE49-F238E27FC236}">
                <a16:creationId xmlns:a16="http://schemas.microsoft.com/office/drawing/2014/main" id="{B96F379A-3D96-12BF-B9BC-F18D6810CDFB}"/>
              </a:ext>
            </a:extLst>
          </p:cNvPr>
          <p:cNvSpPr txBox="1"/>
          <p:nvPr/>
        </p:nvSpPr>
        <p:spPr>
          <a:xfrm>
            <a:off x="7889204" y="3690121"/>
            <a:ext cx="4121954" cy="230832"/>
          </a:xfrm>
          <a:prstGeom prst="rect">
            <a:avLst/>
          </a:prstGeom>
          <a:noFill/>
        </p:spPr>
        <p:txBody>
          <a:bodyPr wrap="square">
            <a:spAutoFit/>
          </a:bodyPr>
          <a:lstStyle/>
          <a:p>
            <a:pPr algn="ctr"/>
            <a:r>
              <a:rPr lang="en-US" altLang="ja-JP" sz="900" dirty="0">
                <a:latin typeface="BIZ UDゴシック" panose="020B0400000000000000" pitchFamily="49" charset="-128"/>
                <a:ea typeface="BIZ UDゴシック" panose="020B0400000000000000" pitchFamily="49" charset="-128"/>
              </a:rPr>
              <a:t>https://www.amed.go.jp/news/seika/kenkyu/20200806-04.html</a:t>
            </a:r>
            <a:endParaRPr lang="ja-JP" altLang="en-US" sz="900" dirty="0">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333352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3206750" y="1035302"/>
            <a:ext cx="6064250" cy="5784597"/>
          </a:xfrm>
          <a:prstGeom prst="roundRect">
            <a:avLst/>
          </a:prstGeom>
          <a:solidFill>
            <a:schemeClr val="accent5">
              <a:lumMod val="75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p:cNvSpPr/>
          <p:nvPr/>
        </p:nvSpPr>
        <p:spPr>
          <a:xfrm rot="10800000">
            <a:off x="3587750" y="3994150"/>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p:cNvSpPr/>
          <p:nvPr/>
        </p:nvSpPr>
        <p:spPr>
          <a:xfrm>
            <a:off x="3587750" y="1437577"/>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245100" y="1989332"/>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Physical</a:t>
            </a:r>
            <a:endParaRPr kumimoji="1" lang="ja-JP" altLang="en-US" sz="2400" dirty="0">
              <a:latin typeface="Britannic Bold" panose="020B0903060703020204" pitchFamily="34" charset="0"/>
            </a:endParaRPr>
          </a:p>
        </p:txBody>
      </p:sp>
      <p:sp>
        <p:nvSpPr>
          <p:cNvPr id="12" name="テキスト ボックス 11"/>
          <p:cNvSpPr txBox="1"/>
          <p:nvPr/>
        </p:nvSpPr>
        <p:spPr>
          <a:xfrm>
            <a:off x="3206750" y="3611564"/>
            <a:ext cx="29083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Perception</a:t>
            </a:r>
            <a:endParaRPr kumimoji="1" lang="ja-JP" altLang="en-US" sz="2400" dirty="0">
              <a:latin typeface="Britannic Bold" panose="020B0903060703020204" pitchFamily="34" charset="0"/>
            </a:endParaRPr>
          </a:p>
        </p:txBody>
      </p:sp>
      <p:sp>
        <p:nvSpPr>
          <p:cNvPr id="13" name="テキスト ボックス 12"/>
          <p:cNvSpPr txBox="1"/>
          <p:nvPr/>
        </p:nvSpPr>
        <p:spPr>
          <a:xfrm>
            <a:off x="6902450" y="3613600"/>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Presence</a:t>
            </a:r>
            <a:endParaRPr kumimoji="1" lang="ja-JP" altLang="en-US" sz="2400" dirty="0">
              <a:latin typeface="Britannic Bold" panose="020B0903060703020204" pitchFamily="34" charset="0"/>
            </a:endParaRPr>
          </a:p>
        </p:txBody>
      </p:sp>
      <p:sp>
        <p:nvSpPr>
          <p:cNvPr id="14" name="テキスト ボックス 13"/>
          <p:cNvSpPr txBox="1"/>
          <p:nvPr/>
        </p:nvSpPr>
        <p:spPr>
          <a:xfrm>
            <a:off x="5245100" y="5506846"/>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Cognition</a:t>
            </a:r>
            <a:endParaRPr kumimoji="1" lang="ja-JP" altLang="en-US" sz="2400" dirty="0">
              <a:latin typeface="Britannic Bold" panose="020B0903060703020204" pitchFamily="34" charset="0"/>
            </a:endParaRPr>
          </a:p>
        </p:txBody>
      </p:sp>
      <p:sp>
        <p:nvSpPr>
          <p:cNvPr id="15" name="テキスト ボックス 14"/>
          <p:cNvSpPr txBox="1"/>
          <p:nvPr/>
        </p:nvSpPr>
        <p:spPr>
          <a:xfrm>
            <a:off x="3399985" y="1573833"/>
            <a:ext cx="19177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物理</a:t>
            </a:r>
            <a:endParaRPr kumimoji="1"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環境</a:t>
            </a:r>
          </a:p>
        </p:txBody>
      </p:sp>
      <p:sp>
        <p:nvSpPr>
          <p:cNvPr id="16" name="テキスト ボックス 15"/>
          <p:cNvSpPr txBox="1"/>
          <p:nvPr/>
        </p:nvSpPr>
        <p:spPr>
          <a:xfrm>
            <a:off x="7454575" y="1557667"/>
            <a:ext cx="1196046"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機械</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制御</a:t>
            </a:r>
            <a:endParaRPr kumimoji="1" lang="ja-JP" altLang="en-US" sz="2400" u="sng" dirty="0">
              <a:solidFill>
                <a:schemeClr val="bg1"/>
              </a:solidFill>
              <a:latin typeface="Britannic Bold" panose="020B0903060703020204" pitchFamily="34" charset="0"/>
            </a:endParaRPr>
          </a:p>
        </p:txBody>
      </p:sp>
      <p:sp>
        <p:nvSpPr>
          <p:cNvPr id="17" name="テキスト ボックス 16"/>
          <p:cNvSpPr txBox="1"/>
          <p:nvPr/>
        </p:nvSpPr>
        <p:spPr>
          <a:xfrm>
            <a:off x="3735451" y="5423273"/>
            <a:ext cx="11049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情報</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知識</a:t>
            </a:r>
            <a:endParaRPr kumimoji="1" lang="ja-JP" altLang="en-US" sz="2400" u="sng" dirty="0">
              <a:solidFill>
                <a:schemeClr val="bg1"/>
              </a:solidFill>
              <a:latin typeface="Britannic Bold" panose="020B0903060703020204" pitchFamily="34" charset="0"/>
            </a:endParaRPr>
          </a:p>
        </p:txBody>
      </p:sp>
      <p:sp>
        <p:nvSpPr>
          <p:cNvPr id="18" name="テキスト ボックス 17"/>
          <p:cNvSpPr txBox="1"/>
          <p:nvPr/>
        </p:nvSpPr>
        <p:spPr>
          <a:xfrm>
            <a:off x="7654573" y="5244570"/>
            <a:ext cx="1196046" cy="830997"/>
          </a:xfrm>
          <a:prstGeom prst="rect">
            <a:avLst/>
          </a:prstGeom>
          <a:noFill/>
        </p:spPr>
        <p:txBody>
          <a:bodyPr wrap="square" rtlCol="0">
            <a:spAutoFit/>
          </a:bodyPr>
          <a:lstStyle/>
          <a:p>
            <a:pPr algn="ctr"/>
            <a:r>
              <a:rPr lang="ja-JP" altLang="en-US" sz="2400" u="sng" dirty="0">
                <a:solidFill>
                  <a:schemeClr val="bg1"/>
                </a:solidFill>
                <a:latin typeface="Britannic Bold" panose="020B0903060703020204" pitchFamily="34" charset="0"/>
              </a:rPr>
              <a:t>人間</a:t>
            </a:r>
            <a:endParaRPr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生体</a:t>
            </a:r>
          </a:p>
        </p:txBody>
      </p:sp>
      <p:sp>
        <p:nvSpPr>
          <p:cNvPr id="19" name="テキスト ボックス 18"/>
          <p:cNvSpPr txBox="1"/>
          <p:nvPr/>
        </p:nvSpPr>
        <p:spPr>
          <a:xfrm>
            <a:off x="5346700" y="5321515"/>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認知能力の拡張</a:t>
            </a:r>
          </a:p>
        </p:txBody>
      </p:sp>
      <p:sp>
        <p:nvSpPr>
          <p:cNvPr id="20" name="テキスト ボックス 19"/>
          <p:cNvSpPr txBox="1"/>
          <p:nvPr/>
        </p:nvSpPr>
        <p:spPr>
          <a:xfrm>
            <a:off x="6978650" y="4004494"/>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存在の拡張</a:t>
            </a:r>
          </a:p>
        </p:txBody>
      </p:sp>
      <p:sp>
        <p:nvSpPr>
          <p:cNvPr id="21" name="テキスト ボックス 20"/>
          <p:cNvSpPr txBox="1"/>
          <p:nvPr/>
        </p:nvSpPr>
        <p:spPr>
          <a:xfrm>
            <a:off x="3790950" y="4011650"/>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感覚の拡張</a:t>
            </a:r>
          </a:p>
        </p:txBody>
      </p:sp>
      <p:sp>
        <p:nvSpPr>
          <p:cNvPr id="22" name="テキスト ボックス 21"/>
          <p:cNvSpPr txBox="1"/>
          <p:nvPr/>
        </p:nvSpPr>
        <p:spPr>
          <a:xfrm>
            <a:off x="5321300" y="2334431"/>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身体能力の拡張</a:t>
            </a: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1001" y="3220340"/>
            <a:ext cx="1701800" cy="1555731"/>
          </a:xfrm>
          <a:prstGeom prst="rect">
            <a:avLst/>
          </a:prstGeom>
        </p:spPr>
      </p:pic>
      <p:sp>
        <p:nvSpPr>
          <p:cNvPr id="2" name="テキスト ボックス 1"/>
          <p:cNvSpPr txBox="1"/>
          <p:nvPr/>
        </p:nvSpPr>
        <p:spPr>
          <a:xfrm>
            <a:off x="9470562" y="2819226"/>
            <a:ext cx="2222500" cy="646331"/>
          </a:xfrm>
          <a:prstGeom prst="rect">
            <a:avLst/>
          </a:prstGeom>
          <a:noFill/>
        </p:spPr>
        <p:txBody>
          <a:bodyPr wrap="square" rtlCol="0">
            <a:spAutoFit/>
          </a:bodyPr>
          <a:lstStyle/>
          <a:p>
            <a:pPr algn="ctr"/>
            <a:r>
              <a:rPr kumimoji="1" lang="en-US" altLang="ja-JP" sz="3600" b="1" dirty="0" err="1">
                <a:latin typeface="Meiryo UI" panose="020B0604030504040204" pitchFamily="50" charset="-128"/>
                <a:ea typeface="Meiryo UI" panose="020B0604030504040204" pitchFamily="50" charset="-128"/>
              </a:rPr>
              <a:t>Robtics</a:t>
            </a:r>
            <a:endParaRPr kumimoji="1" lang="ja-JP" altLang="en-US" sz="36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2614" y="2819109"/>
            <a:ext cx="3210828" cy="646331"/>
          </a:xfrm>
          <a:prstGeom prst="rect">
            <a:avLst/>
          </a:prstGeom>
          <a:noFill/>
        </p:spPr>
        <p:txBody>
          <a:bodyPr wrap="square" rtlCol="0">
            <a:spAutoFit/>
          </a:bodyPr>
          <a:lstStyle/>
          <a:p>
            <a:pPr algn="ctr"/>
            <a:r>
              <a:rPr kumimoji="1" lang="ja-JP" altLang="en-US" sz="3600" b="1" dirty="0">
                <a:latin typeface="Meiryo UI" panose="020B0604030504040204" pitchFamily="50" charset="-128"/>
                <a:ea typeface="Meiryo UI" panose="020B0604030504040204" pitchFamily="50" charset="-128"/>
              </a:rPr>
              <a:t>仮想化</a:t>
            </a:r>
          </a:p>
        </p:txBody>
      </p:sp>
      <p:sp>
        <p:nvSpPr>
          <p:cNvPr id="25" name="テキスト ボックス 24"/>
          <p:cNvSpPr txBox="1"/>
          <p:nvPr/>
        </p:nvSpPr>
        <p:spPr>
          <a:xfrm>
            <a:off x="173672" y="5423273"/>
            <a:ext cx="3254864" cy="1200329"/>
          </a:xfrm>
          <a:prstGeom prst="rect">
            <a:avLst/>
          </a:prstGeom>
          <a:noFill/>
        </p:spPr>
        <p:txBody>
          <a:bodyPr wrap="square" rtlCol="0">
            <a:spAutoFit/>
          </a:bodyPr>
          <a:lstStyle/>
          <a:p>
            <a:pPr algn="ctr"/>
            <a:r>
              <a:rPr kumimoji="1" lang="ja-JP" altLang="en-US" sz="3600" b="1" dirty="0">
                <a:latin typeface="Meiryo UI" panose="020B0604030504040204" pitchFamily="50" charset="-128"/>
                <a:ea typeface="Meiryo UI" panose="020B0604030504040204" pitchFamily="50" charset="-128"/>
              </a:rPr>
              <a:t>オルガノイド</a:t>
            </a:r>
            <a:endParaRPr kumimoji="1" lang="en-US" altLang="ja-JP" sz="3600" b="1" dirty="0">
              <a:latin typeface="Meiryo UI" panose="020B0604030504040204" pitchFamily="50" charset="-128"/>
              <a:ea typeface="Meiryo UI" panose="020B0604030504040204" pitchFamily="50" charset="-128"/>
            </a:endParaRPr>
          </a:p>
          <a:p>
            <a:pPr algn="ctr"/>
            <a:r>
              <a:rPr lang="ja-JP" altLang="en-US" sz="3600" b="1" dirty="0">
                <a:latin typeface="Meiryo UI" panose="020B0604030504040204" pitchFamily="50" charset="-128"/>
                <a:ea typeface="Meiryo UI" panose="020B0604030504040204" pitchFamily="50" charset="-128"/>
              </a:rPr>
              <a:t>脳型コンピュータ</a:t>
            </a:r>
            <a:endParaRPr kumimoji="1" lang="ja-JP" altLang="en-US" sz="3600"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8958262" y="5557162"/>
            <a:ext cx="3254864" cy="1200329"/>
          </a:xfrm>
          <a:prstGeom prst="rect">
            <a:avLst/>
          </a:prstGeom>
          <a:noFill/>
        </p:spPr>
        <p:txBody>
          <a:bodyPr wrap="square" rtlCol="0">
            <a:spAutoFit/>
          </a:bodyPr>
          <a:lstStyle/>
          <a:p>
            <a:pPr algn="ctr"/>
            <a:r>
              <a:rPr lang="en-US" altLang="ja-JP" sz="3600" b="1" dirty="0">
                <a:latin typeface="Meiryo UI" panose="020B0604030504040204" pitchFamily="50" charset="-128"/>
                <a:ea typeface="Meiryo UI" panose="020B0604030504040204" pitchFamily="50" charset="-128"/>
              </a:rPr>
              <a:t>Human</a:t>
            </a:r>
          </a:p>
          <a:p>
            <a:pPr algn="ctr"/>
            <a:r>
              <a:rPr kumimoji="1" lang="en-US" altLang="ja-JP" sz="3600" b="1" dirty="0">
                <a:latin typeface="Meiryo UI" panose="020B0604030504040204" pitchFamily="50" charset="-128"/>
                <a:ea typeface="Meiryo UI" panose="020B0604030504040204" pitchFamily="50" charset="-128"/>
              </a:rPr>
              <a:t>Intelligence</a:t>
            </a:r>
            <a:endParaRPr kumimoji="1" lang="ja-JP" altLang="en-US" sz="3600" b="1"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5373" y="3712217"/>
            <a:ext cx="1632878" cy="1916556"/>
          </a:xfrm>
          <a:prstGeom prst="rect">
            <a:avLst/>
          </a:prstGeom>
        </p:spPr>
      </p:pic>
      <p:sp>
        <p:nvSpPr>
          <p:cNvPr id="31" name="正方形/長方形 30"/>
          <p:cNvSpPr/>
          <p:nvPr/>
        </p:nvSpPr>
        <p:spPr>
          <a:xfrm>
            <a:off x="9526356" y="3549636"/>
            <a:ext cx="2279587" cy="169277"/>
          </a:xfrm>
          <a:prstGeom prst="rect">
            <a:avLst/>
          </a:prstGeom>
        </p:spPr>
        <p:txBody>
          <a:bodyPr wrap="square">
            <a:spAutoFit/>
          </a:bodyPr>
          <a:lstStyle/>
          <a:p>
            <a:pPr algn="ctr"/>
            <a:r>
              <a:rPr lang="en-US" altLang="ja-JP" sz="500" dirty="0">
                <a:latin typeface="Meiryo UI" panose="020B0604030504040204" pitchFamily="50" charset="-128"/>
                <a:ea typeface="Meiryo UI" panose="020B0604030504040204" pitchFamily="50" charset="-128"/>
              </a:rPr>
              <a:t>https://www.pinterest.com/pin/143552306847934468/</a:t>
            </a:r>
            <a:endParaRPr lang="ja-JP" altLang="en-US" sz="500" dirty="0">
              <a:latin typeface="Meiryo UI" panose="020B0604030504040204" pitchFamily="50" charset="-128"/>
              <a:ea typeface="Meiryo UI" panose="020B0604030504040204" pitchFamily="50" charset="-128"/>
            </a:endParaRPr>
          </a:p>
        </p:txBody>
      </p:sp>
      <p:sp>
        <p:nvSpPr>
          <p:cNvPr id="32" name="正方形/長方形 31"/>
          <p:cNvSpPr/>
          <p:nvPr/>
        </p:nvSpPr>
        <p:spPr>
          <a:xfrm rot="16200000">
            <a:off x="9994330" y="1526960"/>
            <a:ext cx="2772392" cy="184666"/>
          </a:xfrm>
          <a:prstGeom prst="rect">
            <a:avLst/>
          </a:prstGeom>
        </p:spPr>
        <p:txBody>
          <a:bodyPr wrap="square">
            <a:spAutoFit/>
          </a:bodyPr>
          <a:lstStyle/>
          <a:p>
            <a:pPr algn="ctr"/>
            <a:r>
              <a:rPr lang="en-US" altLang="ja-JP" sz="600" dirty="0">
                <a:latin typeface="Meiryo UI" panose="020B0604030504040204" pitchFamily="50" charset="-128"/>
                <a:ea typeface="Meiryo UI" panose="020B0604030504040204" pitchFamily="50" charset="-128"/>
              </a:rPr>
              <a:t>https://www.pinterest.com/pin/402720391668814533/</a:t>
            </a:r>
            <a:endParaRPr lang="ja-JP" altLang="en-US" sz="600" dirty="0">
              <a:latin typeface="Meiryo UI" panose="020B0604030504040204" pitchFamily="50" charset="-128"/>
              <a:ea typeface="Meiryo UI" panose="020B0604030504040204" pitchFamily="50" charset="-128"/>
            </a:endParaRPr>
          </a:p>
        </p:txBody>
      </p:sp>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6408" y="515192"/>
            <a:ext cx="1454583" cy="2323635"/>
          </a:xfrm>
          <a:prstGeom prst="rect">
            <a:avLst/>
          </a:prstGeom>
        </p:spPr>
      </p:pic>
      <p:sp>
        <p:nvSpPr>
          <p:cNvPr id="6" name="右矢印 5"/>
          <p:cNvSpPr/>
          <p:nvPr/>
        </p:nvSpPr>
        <p:spPr>
          <a:xfrm rot="18919134">
            <a:off x="6658067" y="2707936"/>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rot="13538000">
            <a:off x="4556730" y="2663448"/>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8146080">
            <a:off x="4454314" y="4813681"/>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rot="2527571">
            <a:off x="6872004" y="4714582"/>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Picture 20" descr="Heads"/>
          <p:cNvPicPr>
            <a:picLocks noChangeAspect="1" noChangeArrowheads="1"/>
          </p:cNvPicPr>
          <p:nvPr/>
        </p:nvPicPr>
        <p:blipFill>
          <a:blip r:embed="rId6" cstate="print">
            <a:extLst>
              <a:ext uri="{28A0092B-C50C-407E-A947-70E740481C1C}">
                <a14:useLocalDpi xmlns:a14="http://schemas.microsoft.com/office/drawing/2010/main" val="0"/>
              </a:ext>
            </a:extLst>
          </a:blip>
          <a:srcRect b="8443"/>
          <a:stretch>
            <a:fillRect/>
          </a:stretch>
        </p:blipFill>
        <p:spPr bwMode="auto">
          <a:xfrm>
            <a:off x="-36346" y="3549636"/>
            <a:ext cx="3286054" cy="197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テキスト ボックス 37"/>
          <p:cNvSpPr txBox="1"/>
          <p:nvPr/>
        </p:nvSpPr>
        <p:spPr>
          <a:xfrm>
            <a:off x="243062" y="3508092"/>
            <a:ext cx="1224136" cy="338554"/>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サイバー脳</a:t>
            </a:r>
          </a:p>
        </p:txBody>
      </p:sp>
      <p:sp>
        <p:nvSpPr>
          <p:cNvPr id="39" name="テキスト ボックス 38"/>
          <p:cNvSpPr txBox="1"/>
          <p:nvPr/>
        </p:nvSpPr>
        <p:spPr>
          <a:xfrm>
            <a:off x="2108258" y="3484018"/>
            <a:ext cx="1224136" cy="338554"/>
          </a:xfrm>
          <a:prstGeom prst="rect">
            <a:avLst/>
          </a:prstGeom>
          <a:noFill/>
        </p:spPr>
        <p:txBody>
          <a:bodyPr wrap="square" rtlCol="0">
            <a:spAutoFit/>
          </a:bodyPr>
          <a:lstStyle/>
          <a:p>
            <a:pPr algn="ctr"/>
            <a:r>
              <a:rPr kumimoji="1" lang="ja-JP" altLang="en-US" sz="1600" dirty="0">
                <a:latin typeface="游ゴシック" panose="020B0400000000000000" pitchFamily="50" charset="-128"/>
                <a:ea typeface="游ゴシック" panose="020B0400000000000000" pitchFamily="50" charset="-128"/>
              </a:rPr>
              <a:t>人間脳</a:t>
            </a:r>
          </a:p>
        </p:txBody>
      </p:sp>
      <p:sp>
        <p:nvSpPr>
          <p:cNvPr id="3" name="テキスト ボックス 2"/>
          <p:cNvSpPr txBox="1"/>
          <p:nvPr/>
        </p:nvSpPr>
        <p:spPr>
          <a:xfrm>
            <a:off x="1322343" y="5268872"/>
            <a:ext cx="785915" cy="230832"/>
          </a:xfrm>
          <a:prstGeom prst="rect">
            <a:avLst/>
          </a:prstGeom>
          <a:noFill/>
        </p:spPr>
        <p:txBody>
          <a:bodyPr wrap="square" rtlCol="0">
            <a:spAutoFit/>
          </a:bodyPr>
          <a:lstStyle/>
          <a:p>
            <a:pPr algn="ctr"/>
            <a:r>
              <a:rPr kumimoji="1" lang="en-US" altLang="ja-JP" sz="900" dirty="0">
                <a:latin typeface="Meiryo UI" panose="020B0604030504040204" pitchFamily="50" charset="-128"/>
                <a:ea typeface="Meiryo UI" panose="020B0604030504040204" pitchFamily="50" charset="-128"/>
              </a:rPr>
              <a:t>NIH</a:t>
            </a:r>
            <a:endParaRPr kumimoji="1" lang="ja-JP" altLang="en-US" sz="9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62" y="984010"/>
            <a:ext cx="2742675" cy="1828450"/>
          </a:xfrm>
          <a:prstGeom prst="rect">
            <a:avLst/>
          </a:prstGeom>
        </p:spPr>
      </p:pic>
      <p:sp>
        <p:nvSpPr>
          <p:cNvPr id="8" name="正方形/長方形 7"/>
          <p:cNvSpPr/>
          <p:nvPr/>
        </p:nvSpPr>
        <p:spPr>
          <a:xfrm>
            <a:off x="435886" y="804470"/>
            <a:ext cx="2539478" cy="230832"/>
          </a:xfrm>
          <a:prstGeom prst="rect">
            <a:avLst/>
          </a:prstGeom>
        </p:spPr>
        <p:txBody>
          <a:bodyPr wrap="none">
            <a:spAutoFit/>
          </a:bodyPr>
          <a:lstStyle/>
          <a:p>
            <a:r>
              <a:rPr lang="en-US" altLang="ja-JP" sz="900" dirty="0"/>
              <a:t>http://programming-study.com/trouble/vr-ar-mr/</a:t>
            </a:r>
            <a:endParaRPr lang="ja-JP" altLang="en-US" sz="900" dirty="0"/>
          </a:p>
        </p:txBody>
      </p:sp>
      <p:sp>
        <p:nvSpPr>
          <p:cNvPr id="28" name="正方形/長方形 27">
            <a:extLst>
              <a:ext uri="{FF2B5EF4-FFF2-40B4-BE49-F238E27FC236}">
                <a16:creationId xmlns:a16="http://schemas.microsoft.com/office/drawing/2014/main" id="{BD31C5C5-751D-60D9-584B-6BCBC8094D49}"/>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バイオ技術＋人工知能＋脳科学</a:t>
            </a:r>
          </a:p>
        </p:txBody>
      </p:sp>
      <p:sp>
        <p:nvSpPr>
          <p:cNvPr id="29" name="テキスト ボックス 28">
            <a:extLst>
              <a:ext uri="{FF2B5EF4-FFF2-40B4-BE49-F238E27FC236}">
                <a16:creationId xmlns:a16="http://schemas.microsoft.com/office/drawing/2014/main" id="{CAF6A732-0D74-AE48-A4D7-E2F73129CA93}"/>
              </a:ext>
            </a:extLst>
          </p:cNvPr>
          <p:cNvSpPr txBox="1"/>
          <p:nvPr/>
        </p:nvSpPr>
        <p:spPr>
          <a:xfrm>
            <a:off x="5204747" y="4767282"/>
            <a:ext cx="2224807" cy="523220"/>
          </a:xfrm>
          <a:prstGeom prst="rect">
            <a:avLst/>
          </a:prstGeom>
          <a:noFill/>
        </p:spPr>
        <p:txBody>
          <a:bodyPr wrap="square" rtlCol="0">
            <a:spAutoFit/>
          </a:bodyPr>
          <a:lstStyle/>
          <a:p>
            <a:pPr algn="ctr"/>
            <a:r>
              <a:rPr kumimoji="1" lang="ja-JP" altLang="en-US" sz="2800" b="1" dirty="0">
                <a:solidFill>
                  <a:srgbClr val="FF0000"/>
                </a:solidFill>
                <a:latin typeface="Meiryo UI" panose="020B0604030504040204" pitchFamily="50" charset="-128"/>
                <a:ea typeface="Meiryo UI" panose="020B0604030504040204" pitchFamily="50" charset="-128"/>
              </a:rPr>
              <a:t>バイオ技術</a:t>
            </a:r>
          </a:p>
        </p:txBody>
      </p:sp>
      <p:sp>
        <p:nvSpPr>
          <p:cNvPr id="30" name="テキスト ボックス 29">
            <a:extLst>
              <a:ext uri="{FF2B5EF4-FFF2-40B4-BE49-F238E27FC236}">
                <a16:creationId xmlns:a16="http://schemas.microsoft.com/office/drawing/2014/main" id="{FF4B1CCB-8C7B-39A1-B33E-EDA258A26E82}"/>
              </a:ext>
            </a:extLst>
          </p:cNvPr>
          <p:cNvSpPr txBox="1"/>
          <p:nvPr/>
        </p:nvSpPr>
        <p:spPr>
          <a:xfrm>
            <a:off x="5553208" y="2697757"/>
            <a:ext cx="1555033" cy="523220"/>
          </a:xfrm>
          <a:prstGeom prst="rect">
            <a:avLst/>
          </a:prstGeom>
          <a:noFill/>
        </p:spPr>
        <p:txBody>
          <a:bodyPr wrap="square" rtlCol="0">
            <a:spAutoFit/>
          </a:bodyPr>
          <a:lstStyle/>
          <a:p>
            <a:pPr algn="ctr"/>
            <a:r>
              <a:rPr kumimoji="1" lang="ja-JP" altLang="en-US" sz="2800" b="1" dirty="0">
                <a:solidFill>
                  <a:srgbClr val="C00000"/>
                </a:solidFill>
                <a:latin typeface="Meiryo UI" panose="020B0604030504040204" pitchFamily="50" charset="-128"/>
                <a:ea typeface="Meiryo UI" panose="020B0604030504040204" pitchFamily="50" charset="-128"/>
              </a:rPr>
              <a:t>脳科学</a:t>
            </a:r>
          </a:p>
        </p:txBody>
      </p:sp>
    </p:spTree>
    <p:extLst>
      <p:ext uri="{BB962C8B-B14F-4D97-AF65-F5344CB8AC3E}">
        <p14:creationId xmlns:p14="http://schemas.microsoft.com/office/powerpoint/2010/main" val="418717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4891" y="-768"/>
            <a:ext cx="12192000" cy="6858000"/>
          </a:xfrm>
          <a:prstGeom prst="rect">
            <a:avLst/>
          </a:prstGeom>
          <a:solidFill>
            <a:schemeClr val="tx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31530" y="2467791"/>
            <a:ext cx="12160469" cy="3708708"/>
          </a:xfrm>
          <a:prstGeom prst="rect">
            <a:avLst/>
          </a:prstGeom>
          <a:solidFill>
            <a:schemeClr val="tx2">
              <a:lumMod val="50000"/>
            </a:schemeClr>
          </a:solidFill>
        </p:spPr>
        <p:txBody>
          <a:bodyPr wrap="square" rtlCol="0">
            <a:spAutoFit/>
          </a:bodyPr>
          <a:lstStyle/>
          <a:p>
            <a:pPr algn="ctr"/>
            <a:r>
              <a:rPr lang="ja-JP" altLang="en-US" sz="8000" dirty="0">
                <a:solidFill>
                  <a:srgbClr val="FFC000"/>
                </a:solidFill>
                <a:latin typeface="Berlin Sans FB Demi" panose="020E0802020502020306" pitchFamily="34" charset="0"/>
                <a:ea typeface="BIZ UDPゴシック" panose="020B0400000000000000" pitchFamily="50" charset="-128"/>
              </a:rPr>
              <a:t>過去展望</a:t>
            </a:r>
            <a:endParaRPr lang="en-US" altLang="ja-JP" sz="8000" dirty="0">
              <a:solidFill>
                <a:srgbClr val="FFC000"/>
              </a:solidFill>
              <a:latin typeface="Berlin Sans FB Demi" panose="020E0802020502020306" pitchFamily="34" charset="0"/>
              <a:ea typeface="BIZ UDPゴシック" panose="020B0400000000000000" pitchFamily="50" charset="-128"/>
            </a:endParaRPr>
          </a:p>
          <a:p>
            <a:pPr algn="ctr"/>
            <a:r>
              <a:rPr lang="ja-JP" altLang="en-US" sz="11500" dirty="0">
                <a:solidFill>
                  <a:srgbClr val="FFC000"/>
                </a:solidFill>
                <a:latin typeface="BIZ UDPゴシック" panose="020B0400000000000000" pitchFamily="50" charset="-128"/>
                <a:ea typeface="BIZ UDPゴシック" panose="020B0400000000000000" pitchFamily="50" charset="-128"/>
              </a:rPr>
              <a:t>旧三井物産と情報</a:t>
            </a:r>
            <a:endParaRPr kumimoji="1" lang="en-US" altLang="ja-JP" sz="11500" b="1"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kumimoji="1" lang="ja-JP" altLang="en-US" sz="4000" dirty="0">
                <a:solidFill>
                  <a:schemeClr val="bg1">
                    <a:lumMod val="75000"/>
                  </a:schemeClr>
                </a:solidFill>
                <a:latin typeface="Amasis MT Pro Black" panose="02040A04050005020304" pitchFamily="18" charset="0"/>
                <a:ea typeface="BIZ UDPゴシック" panose="020B0400000000000000" pitchFamily="50" charset="-128"/>
              </a:rPr>
              <a:t>～満鉄編とインテリジェンス編の</a:t>
            </a:r>
            <a:r>
              <a:rPr lang="ja-JP" altLang="en-US" sz="4000" dirty="0">
                <a:solidFill>
                  <a:schemeClr val="bg1">
                    <a:lumMod val="75000"/>
                  </a:schemeClr>
                </a:solidFill>
                <a:latin typeface="Amasis MT Pro Black" panose="02040A04050005020304" pitchFamily="18" charset="0"/>
                <a:ea typeface="BIZ UDPゴシック" panose="020B0400000000000000" pitchFamily="50" charset="-128"/>
              </a:rPr>
              <a:t>集成版</a:t>
            </a:r>
            <a:r>
              <a:rPr kumimoji="1" lang="ja-JP" altLang="en-US" sz="4000" dirty="0">
                <a:solidFill>
                  <a:schemeClr val="bg1">
                    <a:lumMod val="75000"/>
                  </a:schemeClr>
                </a:solidFill>
                <a:latin typeface="Amasis MT Pro Black" panose="02040A04050005020304" pitchFamily="18" charset="0"/>
                <a:ea typeface="BIZ UDPゴシック" panose="020B0400000000000000" pitchFamily="50" charset="-128"/>
              </a:rPr>
              <a:t>～</a:t>
            </a: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12</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a:t>
            </a:r>
            <a:r>
              <a:rPr lang="ja-JP" altLang="en-US" sz="3200" dirty="0">
                <a:latin typeface="BIZ UDPゴシック" panose="020B0400000000000000" pitchFamily="50" charset="-128"/>
                <a:ea typeface="BIZ UDPゴシック" panose="020B0400000000000000" pitchFamily="50" charset="-128"/>
              </a:rPr>
              <a:t>５日（月曜日）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4891" y="-768"/>
            <a:ext cx="12192000" cy="68580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i="0">
                <a:solidFill>
                  <a:srgbClr val="3F3F3F"/>
                </a:solidFill>
                <a:effectLst/>
                <a:latin typeface="Arial" panose="020B0604020202020204" pitchFamily="34" charset="0"/>
              </a:rPr>
              <a:t>OPEN SOURCE ​PHARMA</a:t>
            </a:r>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26640" y="2856577"/>
            <a:ext cx="12160469" cy="2062103"/>
          </a:xfrm>
          <a:prstGeom prst="rect">
            <a:avLst/>
          </a:prstGeom>
          <a:solidFill>
            <a:schemeClr val="accent2">
              <a:lumMod val="50000"/>
            </a:schemeClr>
          </a:solidFill>
        </p:spPr>
        <p:txBody>
          <a:bodyPr wrap="square" rtlCol="0">
            <a:spAutoFit/>
          </a:bodyPr>
          <a:lstStyle/>
          <a:p>
            <a:pPr algn="ctr"/>
            <a:r>
              <a:rPr lang="ja-JP" altLang="en-US" sz="8800" b="1" dirty="0">
                <a:solidFill>
                  <a:schemeClr val="accent4">
                    <a:lumMod val="60000"/>
                    <a:lumOff val="40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オープンソースファーマ</a:t>
            </a:r>
            <a:endParaRPr kumimoji="1" lang="en-US" altLang="ja-JP" sz="8800" b="1" dirty="0">
              <a:solidFill>
                <a:schemeClr val="accent4">
                  <a:lumMod val="60000"/>
                  <a:lumOff val="40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r>
              <a:rPr kumimoji="1" lang="ja-JP" altLang="en-US" sz="4000" dirty="0">
                <a:solidFill>
                  <a:schemeClr val="bg1">
                    <a:lumMod val="75000"/>
                  </a:schemeClr>
                </a:solidFill>
                <a:latin typeface="Amasis MT Pro Black" panose="02040A04050005020304" pitchFamily="18" charset="0"/>
                <a:ea typeface="BIZ UDPゴシック" panose="020B0400000000000000" pitchFamily="50" charset="-128"/>
              </a:rPr>
              <a:t>～</a:t>
            </a:r>
            <a:r>
              <a:rPr kumimoji="1" lang="en-US" altLang="ja-JP" sz="4000" dirty="0">
                <a:solidFill>
                  <a:schemeClr val="bg1"/>
                </a:solidFill>
                <a:latin typeface="Amasis MT Pro Black" panose="02040A04050005020304" pitchFamily="18" charset="0"/>
                <a:ea typeface="BIZ UDPゴシック" panose="020B0400000000000000" pitchFamily="50" charset="-128"/>
              </a:rPr>
              <a:t>AI</a:t>
            </a:r>
            <a:r>
              <a:rPr kumimoji="1" lang="ja-JP" altLang="en-US" sz="4000" dirty="0">
                <a:solidFill>
                  <a:schemeClr val="bg1">
                    <a:lumMod val="75000"/>
                  </a:schemeClr>
                </a:solidFill>
                <a:latin typeface="Amasis MT Pro Black" panose="02040A04050005020304" pitchFamily="18" charset="0"/>
                <a:ea typeface="BIZ UDPゴシック" panose="020B0400000000000000" pitchFamily="50" charset="-128"/>
              </a:rPr>
              <a:t>の民主化から</a:t>
            </a:r>
            <a:r>
              <a:rPr kumimoji="1" lang="ja-JP" altLang="en-US" sz="4000" dirty="0">
                <a:solidFill>
                  <a:schemeClr val="bg1"/>
                </a:solidFill>
                <a:latin typeface="Amasis MT Pro Black" panose="02040A04050005020304" pitchFamily="18" charset="0"/>
                <a:ea typeface="BIZ UDPゴシック" panose="020B0400000000000000" pitchFamily="50" charset="-128"/>
              </a:rPr>
              <a:t>「クスリ」</a:t>
            </a:r>
            <a:r>
              <a:rPr kumimoji="1" lang="ja-JP" altLang="en-US" sz="4000" dirty="0">
                <a:solidFill>
                  <a:schemeClr val="bg1">
                    <a:lumMod val="75000"/>
                  </a:schemeClr>
                </a:solidFill>
                <a:latin typeface="Amasis MT Pro Black" panose="02040A04050005020304" pitchFamily="18" charset="0"/>
                <a:ea typeface="BIZ UDPゴシック" panose="020B0400000000000000" pitchFamily="50" charset="-128"/>
              </a:rPr>
              <a:t>の民主化へ～</a:t>
            </a: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12</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a:t>
            </a:r>
            <a:r>
              <a:rPr lang="ja-JP" altLang="en-US" sz="3200" dirty="0">
                <a:latin typeface="BIZ UDPゴシック" panose="020B0400000000000000" pitchFamily="50" charset="-128"/>
                <a:ea typeface="BIZ UDPゴシック" panose="020B0400000000000000" pitchFamily="50" charset="-128"/>
              </a:rPr>
              <a:t>５日（月曜日）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83492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50902"/>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1376806" y="2764927"/>
            <a:ext cx="9378099" cy="1323439"/>
          </a:xfrm>
          <a:prstGeom prst="rect">
            <a:avLst/>
          </a:prstGeom>
          <a:noFill/>
        </p:spPr>
        <p:txBody>
          <a:bodyPr wrap="square" rtlCol="0">
            <a:spAutoFit/>
          </a:bodyPr>
          <a:lstStyle/>
          <a:p>
            <a:pPr algn="ctr"/>
            <a:r>
              <a:rPr lang="en-US" altLang="ja-JP" sz="8000" dirty="0">
                <a:solidFill>
                  <a:schemeClr val="bg1">
                    <a:lumMod val="75000"/>
                  </a:schemeClr>
                </a:solidFill>
                <a:latin typeface="Yet R" panose="02030504000101010101" pitchFamily="18" charset="-127"/>
                <a:ea typeface="Yet R" panose="02030504000101010101" pitchFamily="18" charset="-127"/>
              </a:rPr>
              <a:t>Backup Slide</a:t>
            </a:r>
            <a:endParaRPr kumimoji="1" lang="en-US" altLang="ja-JP" sz="3200" dirty="0">
              <a:solidFill>
                <a:schemeClr val="bg1">
                  <a:lumMod val="75000"/>
                </a:schemeClr>
              </a:solidFill>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094090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1"/>
          <p:cNvSpPr>
            <a:spLocks noChangeArrowheads="1"/>
          </p:cNvSpPr>
          <p:nvPr/>
        </p:nvSpPr>
        <p:spPr bwMode="auto">
          <a:xfrm>
            <a:off x="7659" y="1506973"/>
            <a:ext cx="5687108"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dirty="0">
                <a:latin typeface="Meiryo UI" panose="020B0604030504040204" pitchFamily="50" charset="-128"/>
                <a:ea typeface="Meiryo UI" panose="020B0604030504040204" pitchFamily="50" charset="-128"/>
              </a:rPr>
              <a:t>DARPA</a:t>
            </a:r>
            <a:r>
              <a:rPr lang="ja-JP" altLang="en-US" sz="1400" dirty="0">
                <a:latin typeface="Meiryo UI" panose="020B0604030504040204" pitchFamily="50" charset="-128"/>
                <a:ea typeface="Meiryo UI" panose="020B0604030504040204" pitchFamily="50" charset="-128"/>
              </a:rPr>
              <a:t>は、スパイキング・ニューラルネットワークを実装した「ニューロモフィック・チップ」を開発中。 このチップは、脳の仕組みを集積回路で実現するもの。スパイキング・ネットワークは、従来のニューラルネットワークにニューロンが発するパルス（時間の変動に従って上下に変動するパルス）追加したもの。</a:t>
            </a:r>
            <a:endParaRPr lang="en-US" altLang="ja-JP" sz="1400" dirty="0">
              <a:latin typeface="Meiryo UI" panose="020B0604030504040204" pitchFamily="50" charset="-128"/>
              <a:ea typeface="Meiryo UI" panose="020B0604030504040204" pitchFamily="50" charset="-128"/>
            </a:endParaRPr>
          </a:p>
          <a:p>
            <a:pPr>
              <a:spcBef>
                <a:spcPct val="0"/>
              </a:spcBef>
              <a:buFontTx/>
              <a:buNone/>
            </a:pPr>
            <a:r>
              <a:rPr lang="ja-JP" altLang="en-US" sz="1400" dirty="0">
                <a:latin typeface="Meiryo UI" panose="020B0604030504040204" pitchFamily="50" charset="-128"/>
                <a:ea typeface="Meiryo UI" panose="020B0604030504040204" pitchFamily="50" charset="-128"/>
              </a:rPr>
              <a:t>現在</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チップ上に</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万個のニューロンを実装しており、</a:t>
            </a:r>
            <a:r>
              <a:rPr lang="en-US" altLang="ja-JP" sz="1400" dirty="0">
                <a:latin typeface="Meiryo UI" panose="020B0604030504040204" pitchFamily="50" charset="-128"/>
                <a:ea typeface="Meiryo UI" panose="020B0604030504040204" pitchFamily="50" charset="-128"/>
              </a:rPr>
              <a:t>2017</a:t>
            </a:r>
            <a:r>
              <a:rPr lang="ja-JP" altLang="en-US" sz="1400" dirty="0">
                <a:latin typeface="Meiryo UI" panose="020B0604030504040204" pitchFamily="50" charset="-128"/>
                <a:ea typeface="Meiryo UI" panose="020B0604030504040204" pitchFamily="50" charset="-128"/>
              </a:rPr>
              <a:t>年までには</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億個に到達する見込みで、これを使用したロボットは猫と同等のふるまいができる可能性がある。</a:t>
            </a:r>
          </a:p>
        </p:txBody>
      </p:sp>
      <p:sp>
        <p:nvSpPr>
          <p:cNvPr id="13" name="正方形/長方形 8"/>
          <p:cNvSpPr>
            <a:spLocks noChangeArrowheads="1"/>
          </p:cNvSpPr>
          <p:nvPr/>
        </p:nvSpPr>
        <p:spPr bwMode="auto">
          <a:xfrm>
            <a:off x="160252" y="5540671"/>
            <a:ext cx="54271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 typeface="Wingdings" panose="05000000000000000000" pitchFamily="2" charset="2"/>
              <a:buChar char="u"/>
            </a:pPr>
            <a:r>
              <a:rPr lang="ja-JP" altLang="en-US" sz="1800" dirty="0">
                <a:latin typeface="Meiryo UI" panose="020B0604030504040204" pitchFamily="50" charset="-128"/>
                <a:ea typeface="Meiryo UI" panose="020B0604030504040204" pitchFamily="50" charset="-128"/>
              </a:rPr>
              <a:t>システム動作クロックは</a:t>
            </a:r>
            <a:r>
              <a:rPr lang="en-US" altLang="ja-JP" sz="1800" b="1" dirty="0">
                <a:solidFill>
                  <a:srgbClr val="FF0000"/>
                </a:solidFill>
                <a:latin typeface="Meiryo UI" panose="020B0604030504040204" pitchFamily="50" charset="-128"/>
                <a:ea typeface="Meiryo UI" panose="020B0604030504040204" pitchFamily="50" charset="-128"/>
              </a:rPr>
              <a:t>1kHz</a:t>
            </a:r>
          </a:p>
          <a:p>
            <a:pPr>
              <a:spcBef>
                <a:spcPct val="0"/>
              </a:spcBef>
              <a:buFont typeface="Wingdings" panose="05000000000000000000" pitchFamily="2" charset="2"/>
              <a:buChar char="u"/>
            </a:pPr>
            <a:r>
              <a:rPr lang="ja-JP" altLang="en-US" sz="1800" dirty="0">
                <a:latin typeface="Meiryo UI" panose="020B0604030504040204" pitchFamily="50" charset="-128"/>
                <a:ea typeface="Meiryo UI" panose="020B0604030504040204" pitchFamily="50" charset="-128"/>
              </a:rPr>
              <a:t>消費電力密度は</a:t>
            </a:r>
            <a:r>
              <a:rPr lang="en-US" altLang="ja-JP" sz="1800" dirty="0">
                <a:latin typeface="Meiryo UI" panose="020B0604030504040204" pitchFamily="50" charset="-128"/>
                <a:ea typeface="Meiryo UI" panose="020B0604030504040204" pitchFamily="50" charset="-128"/>
              </a:rPr>
              <a:t>1</a:t>
            </a:r>
            <a:r>
              <a:rPr lang="ja-JP" altLang="en-US" sz="1800" dirty="0">
                <a:latin typeface="Meiryo UI" panose="020B0604030504040204" pitchFamily="50" charset="-128"/>
                <a:ea typeface="Meiryo UI" panose="020B0604030504040204" pitchFamily="50" charset="-128"/>
              </a:rPr>
              <a:t>平方センチあたり</a:t>
            </a:r>
            <a:r>
              <a:rPr lang="en-US" altLang="ja-JP" sz="1800" b="1" dirty="0">
                <a:solidFill>
                  <a:srgbClr val="FF0000"/>
                </a:solidFill>
                <a:latin typeface="Meiryo UI" panose="020B0604030504040204" pitchFamily="50" charset="-128"/>
                <a:ea typeface="Meiryo UI" panose="020B0604030504040204" pitchFamily="50" charset="-128"/>
              </a:rPr>
              <a:t>20mW</a:t>
            </a:r>
            <a:r>
              <a:rPr lang="ja-JP" altLang="en-US" sz="1800" dirty="0" err="1">
                <a:latin typeface="Meiryo UI" panose="020B0604030504040204" pitchFamily="50" charset="-128"/>
                <a:ea typeface="Meiryo UI" panose="020B0604030504040204" pitchFamily="50" charset="-128"/>
              </a:rPr>
              <a:t>。</a:t>
            </a:r>
            <a:endParaRPr lang="en-US" altLang="ja-JP" sz="1800" dirty="0">
              <a:latin typeface="Meiryo UI" panose="020B0604030504040204" pitchFamily="50" charset="-128"/>
              <a:ea typeface="Meiryo UI" panose="020B0604030504040204" pitchFamily="50" charset="-128"/>
            </a:endParaRPr>
          </a:p>
          <a:p>
            <a:pPr>
              <a:spcBef>
                <a:spcPct val="0"/>
              </a:spcBef>
              <a:buFont typeface="Wingdings" panose="05000000000000000000" pitchFamily="2" charset="2"/>
              <a:buChar char="u"/>
            </a:pPr>
            <a:r>
              <a:rPr lang="ja-JP" altLang="en-US" sz="1800" b="1" dirty="0">
                <a:solidFill>
                  <a:srgbClr val="FF0000"/>
                </a:solidFill>
                <a:latin typeface="Meiryo UI" panose="020B0604030504040204" pitchFamily="50" charset="-128"/>
                <a:ea typeface="Meiryo UI" panose="020B0604030504040204" pitchFamily="50" charset="-128"/>
              </a:rPr>
              <a:t>従来の</a:t>
            </a:r>
            <a:r>
              <a:rPr lang="en-US" altLang="ja-JP" sz="1800" b="1" dirty="0">
                <a:solidFill>
                  <a:srgbClr val="FF0000"/>
                </a:solidFill>
                <a:latin typeface="Meiryo UI" panose="020B0604030504040204" pitchFamily="50" charset="-128"/>
                <a:ea typeface="Meiryo UI" panose="020B0604030504040204" pitchFamily="50" charset="-128"/>
              </a:rPr>
              <a:t>CPU</a:t>
            </a:r>
            <a:r>
              <a:rPr lang="ja-JP" altLang="en-US" sz="1800" b="1" dirty="0">
                <a:solidFill>
                  <a:srgbClr val="FF0000"/>
                </a:solidFill>
                <a:latin typeface="Meiryo UI" panose="020B0604030504040204" pitchFamily="50" charset="-128"/>
                <a:ea typeface="Meiryo UI" panose="020B0604030504040204" pitchFamily="50" charset="-128"/>
              </a:rPr>
              <a:t>の</a:t>
            </a:r>
            <a:r>
              <a:rPr lang="en-US" altLang="ja-JP" sz="1800" b="1" dirty="0">
                <a:solidFill>
                  <a:srgbClr val="FF0000"/>
                </a:solidFill>
                <a:latin typeface="Meiryo UI" panose="020B0604030504040204" pitchFamily="50" charset="-128"/>
                <a:ea typeface="Meiryo UI" panose="020B0604030504040204" pitchFamily="50" charset="-128"/>
              </a:rPr>
              <a:t>1</a:t>
            </a:r>
            <a:r>
              <a:rPr lang="ja-JP" altLang="en-US" sz="1800" b="1" dirty="0">
                <a:solidFill>
                  <a:srgbClr val="FF0000"/>
                </a:solidFill>
                <a:latin typeface="Meiryo UI" panose="020B0604030504040204" pitchFamily="50" charset="-128"/>
                <a:ea typeface="Meiryo UI" panose="020B0604030504040204" pitchFamily="50" charset="-128"/>
              </a:rPr>
              <a:t>／</a:t>
            </a:r>
            <a:r>
              <a:rPr lang="en-US" altLang="ja-JP" sz="1800" b="1" dirty="0">
                <a:solidFill>
                  <a:srgbClr val="FF0000"/>
                </a:solidFill>
                <a:latin typeface="Meiryo UI" panose="020B0604030504040204" pitchFamily="50" charset="-128"/>
                <a:ea typeface="Meiryo UI" panose="020B0604030504040204" pitchFamily="50" charset="-128"/>
              </a:rPr>
              <a:t>200</a:t>
            </a:r>
            <a:r>
              <a:rPr lang="ja-JP" altLang="en-US" sz="1800" b="1" dirty="0">
                <a:solidFill>
                  <a:srgbClr val="FF0000"/>
                </a:solidFill>
                <a:latin typeface="Meiryo UI" panose="020B0604030504040204" pitchFamily="50" charset="-128"/>
                <a:ea typeface="Meiryo UI" panose="020B0604030504040204" pitchFamily="50" charset="-128"/>
              </a:rPr>
              <a:t>と飛躍的な省電力</a:t>
            </a:r>
            <a:r>
              <a:rPr lang="ja-JP" altLang="en-US" sz="1800" dirty="0">
                <a:latin typeface="Meiryo UI" panose="020B0604030504040204" pitchFamily="50" charset="-128"/>
                <a:ea typeface="Meiryo UI" panose="020B0604030504040204" pitchFamily="50" charset="-128"/>
              </a:rPr>
              <a:t>を実現</a:t>
            </a:r>
          </a:p>
        </p:txBody>
      </p:sp>
      <p:pic>
        <p:nvPicPr>
          <p:cNvPr id="10" name="Picture 4" descr="SyNAPSE logo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252" y="560791"/>
            <a:ext cx="1534319" cy="99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正方形/長方形 2"/>
          <p:cNvSpPr>
            <a:spLocks noChangeArrowheads="1"/>
          </p:cNvSpPr>
          <p:nvPr/>
        </p:nvSpPr>
        <p:spPr bwMode="auto">
          <a:xfrm>
            <a:off x="1651232" y="1320817"/>
            <a:ext cx="119929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DARPA</a:t>
            </a:r>
            <a:endParaRPr lang="ja-JP" altLang="en-US" sz="900" dirty="0">
              <a:latin typeface="Meiryo UI" panose="020B0604030504040204" pitchFamily="50" charset="-128"/>
              <a:ea typeface="Meiryo UI" panose="020B0604030504040204" pitchFamily="50" charset="-128"/>
            </a:endParaRPr>
          </a:p>
        </p:txBody>
      </p:sp>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767" y="1015663"/>
            <a:ext cx="6497232" cy="5899487"/>
          </a:xfrm>
          <a:prstGeom prst="rect">
            <a:avLst/>
          </a:prstGeom>
        </p:spPr>
      </p:pic>
      <p:pic>
        <p:nvPicPr>
          <p:cNvPr id="20" name="Picture 7" descr="blue brain simulation uses microproces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719" y="3204056"/>
            <a:ext cx="1765623" cy="20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20" y="3493720"/>
            <a:ext cx="2451643" cy="175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3531026" y="3175333"/>
            <a:ext cx="2433314" cy="369332"/>
          </a:xfrm>
          <a:prstGeom prst="rect">
            <a:avLst/>
          </a:prstGeom>
          <a:noFill/>
        </p:spPr>
        <p:txBody>
          <a:bodyPr wrap="square" rtlCol="0">
            <a:spAutoFit/>
          </a:bodyPr>
          <a:lstStyle/>
          <a:p>
            <a:pPr algn="ctr"/>
            <a:r>
              <a:rPr lang="ja-JP" altLang="en-US" sz="1800" b="1" dirty="0">
                <a:solidFill>
                  <a:schemeClr val="bg1"/>
                </a:solidFill>
                <a:latin typeface="游ゴシック" panose="020B0400000000000000" pitchFamily="50" charset="-128"/>
                <a:ea typeface="游ゴシック" panose="020B0400000000000000" pitchFamily="50" charset="-128"/>
              </a:rPr>
              <a:t>脳神経</a:t>
            </a:r>
            <a:r>
              <a:rPr kumimoji="1" lang="ja-JP" altLang="en-US" sz="1800" b="1" dirty="0">
                <a:solidFill>
                  <a:schemeClr val="bg1"/>
                </a:solidFill>
                <a:latin typeface="游ゴシック" panose="020B0400000000000000" pitchFamily="50" charset="-128"/>
                <a:ea typeface="游ゴシック" panose="020B0400000000000000" pitchFamily="50" charset="-128"/>
              </a:rPr>
              <a:t>シナプス</a:t>
            </a:r>
          </a:p>
        </p:txBody>
      </p:sp>
      <p:sp>
        <p:nvSpPr>
          <p:cNvPr id="23" name="テキスト ボックス 1"/>
          <p:cNvSpPr txBox="1">
            <a:spLocks noChangeArrowheads="1"/>
          </p:cNvSpPr>
          <p:nvPr/>
        </p:nvSpPr>
        <p:spPr bwMode="auto">
          <a:xfrm>
            <a:off x="7660" y="4770486"/>
            <a:ext cx="14041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dirty="0">
                <a:latin typeface="BIZ UDPゴシック" panose="020B0400000000000000" pitchFamily="50" charset="-128"/>
                <a:ea typeface="BIZ UDPゴシック" panose="020B0400000000000000" pitchFamily="50" charset="-128"/>
              </a:rPr>
              <a:t>ニューロチップ</a:t>
            </a:r>
          </a:p>
        </p:txBody>
      </p:sp>
      <p:cxnSp>
        <p:nvCxnSpPr>
          <p:cNvPr id="24" name="直線コネクタ 23"/>
          <p:cNvCxnSpPr/>
          <p:nvPr/>
        </p:nvCxnSpPr>
        <p:spPr>
          <a:xfrm flipH="1">
            <a:off x="2250878" y="3204058"/>
            <a:ext cx="1572843" cy="9540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flipV="1">
            <a:off x="2217983" y="4473889"/>
            <a:ext cx="1659717" cy="778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3080734" y="3399644"/>
            <a:ext cx="615553" cy="1647309"/>
          </a:xfrm>
          <a:prstGeom prst="rect">
            <a:avLst/>
          </a:prstGeom>
          <a:noFill/>
        </p:spPr>
        <p:txBody>
          <a:bodyPr vert="eaVert" wrap="square" rtlCol="0">
            <a:spAutoFit/>
          </a:bodyPr>
          <a:lstStyle/>
          <a:p>
            <a:pPr algn="ctr"/>
            <a:r>
              <a:rPr kumimoji="1" lang="ja-JP" altLang="en-US" sz="1400" dirty="0">
                <a:latin typeface="游ゴシック" panose="020B0400000000000000" pitchFamily="50" charset="-128"/>
                <a:ea typeface="游ゴシック" panose="020B0400000000000000" pitchFamily="50" charset="-128"/>
              </a:rPr>
              <a:t>ニューロチップは</a:t>
            </a:r>
            <a:endParaRPr kumimoji="1" lang="en-US" altLang="ja-JP" sz="1400" dirty="0">
              <a:latin typeface="游ゴシック" panose="020B0400000000000000" pitchFamily="50" charset="-128"/>
              <a:ea typeface="游ゴシック" panose="020B0400000000000000" pitchFamily="50" charset="-128"/>
            </a:endParaRPr>
          </a:p>
          <a:p>
            <a:pPr algn="ctr"/>
            <a:r>
              <a:rPr lang="ja-JP" altLang="en-US" sz="1400" dirty="0">
                <a:latin typeface="游ゴシック" panose="020B0400000000000000" pitchFamily="50" charset="-128"/>
                <a:ea typeface="游ゴシック" panose="020B0400000000000000" pitchFamily="50" charset="-128"/>
              </a:rPr>
              <a:t>多入力・多出力</a:t>
            </a:r>
            <a:endParaRPr kumimoji="1" lang="ja-JP" altLang="en-US" sz="1400" dirty="0">
              <a:latin typeface="游ゴシック" panose="020B0400000000000000" pitchFamily="50" charset="-128"/>
              <a:ea typeface="游ゴシック" panose="020B0400000000000000" pitchFamily="50" charset="-128"/>
            </a:endParaRPr>
          </a:p>
        </p:txBody>
      </p:sp>
      <p:sp>
        <p:nvSpPr>
          <p:cNvPr id="2" name="正方形/長方形 1">
            <a:extLst>
              <a:ext uri="{FF2B5EF4-FFF2-40B4-BE49-F238E27FC236}">
                <a16:creationId xmlns:a16="http://schemas.microsoft.com/office/drawing/2014/main" id="{9DEC8002-F677-A8EC-D9F0-58DC102DF2E2}"/>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極めて省電力なニューロチップ</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5444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脳腫瘍摘出ナビゲーション</a:t>
            </a:r>
          </a:p>
        </p:txBody>
      </p:sp>
      <p:pic>
        <p:nvPicPr>
          <p:cNvPr id="4" name="object 8">
            <a:extLst>
              <a:ext uri="{FF2B5EF4-FFF2-40B4-BE49-F238E27FC236}">
                <a16:creationId xmlns:a16="http://schemas.microsoft.com/office/drawing/2014/main" id="{F52346A0-4993-0B12-C6FE-DC1168957980}"/>
              </a:ext>
            </a:extLst>
          </p:cNvPr>
          <p:cNvPicPr/>
          <p:nvPr/>
        </p:nvPicPr>
        <p:blipFill>
          <a:blip r:embed="rId2" cstate="print"/>
          <a:stretch>
            <a:fillRect/>
          </a:stretch>
        </p:blipFill>
        <p:spPr>
          <a:xfrm>
            <a:off x="2015990" y="1710063"/>
            <a:ext cx="8160020" cy="5055078"/>
          </a:xfrm>
          <a:prstGeom prst="rect">
            <a:avLst/>
          </a:prstGeom>
        </p:spPr>
      </p:pic>
      <p:sp>
        <p:nvSpPr>
          <p:cNvPr id="9" name="テキスト ボックス 8">
            <a:extLst>
              <a:ext uri="{FF2B5EF4-FFF2-40B4-BE49-F238E27FC236}">
                <a16:creationId xmlns:a16="http://schemas.microsoft.com/office/drawing/2014/main" id="{91B1452C-BCA7-BFE2-5375-9A58BE4206E6}"/>
              </a:ext>
            </a:extLst>
          </p:cNvPr>
          <p:cNvSpPr txBox="1"/>
          <p:nvPr/>
        </p:nvSpPr>
        <p:spPr>
          <a:xfrm>
            <a:off x="1984074" y="503059"/>
            <a:ext cx="8488392" cy="1169551"/>
          </a:xfrm>
          <a:prstGeom prst="rect">
            <a:avLst/>
          </a:prstGeom>
          <a:noFill/>
        </p:spPr>
        <p:txBody>
          <a:bodyPr wrap="square">
            <a:spAutoFit/>
          </a:bodyPr>
          <a:lstStyle/>
          <a:p>
            <a:r>
              <a:rPr lang="ja-JP" altLang="en-US" sz="1400" dirty="0">
                <a:latin typeface="BIZ UDPゴシック" panose="020B0400000000000000" pitchFamily="50" charset="-128"/>
                <a:ea typeface="BIZ UDPゴシック" panose="020B0400000000000000" pitchFamily="50" charset="-128"/>
              </a:rPr>
              <a:t>脳腫瘍摘出におけるナビゲーション連動型拡張現実とヘッドアップディスプレイの使用。</a:t>
            </a:r>
          </a:p>
          <a:p>
            <a:r>
              <a:rPr lang="en-US" altLang="ja-JP" sz="1400" dirty="0">
                <a:latin typeface="BIZ UDPゴシック" panose="020B0400000000000000" pitchFamily="50" charset="-128"/>
                <a:ea typeface="BIZ UDPゴシック" panose="020B0400000000000000" pitchFamily="50" charset="-128"/>
              </a:rPr>
              <a:t>(A</a:t>
            </a:r>
            <a:r>
              <a:rPr lang="ja-JP" altLang="en-US" sz="1400" dirty="0">
                <a:latin typeface="BIZ UDPゴシック" panose="020B0400000000000000" pitchFamily="50" charset="-128"/>
                <a:ea typeface="BIZ UDPゴシック" panose="020B0400000000000000" pitchFamily="50" charset="-128"/>
              </a:rPr>
              <a:t>）コンピューター断層撮影のフュージョン　血管造影と磁気共鳴画像；脳構造の選択；</a:t>
            </a:r>
            <a:r>
              <a:rPr lang="en-US" altLang="ja-JP" sz="1400" dirty="0">
                <a:latin typeface="BIZ UDPゴシック" panose="020B0400000000000000" pitchFamily="50" charset="-128"/>
                <a:ea typeface="BIZ UDPゴシック" panose="020B0400000000000000" pitchFamily="50" charset="-128"/>
              </a:rPr>
              <a:t>3D</a:t>
            </a:r>
            <a:r>
              <a:rPr lang="ja-JP" altLang="en-US" sz="1400" dirty="0">
                <a:latin typeface="BIZ UDPゴシック" panose="020B0400000000000000" pitchFamily="50" charset="-128"/>
                <a:ea typeface="BIZ UDPゴシック" panose="020B0400000000000000" pitchFamily="50" charset="-128"/>
              </a:rPr>
              <a:t>モデルの作成。</a:t>
            </a:r>
          </a:p>
          <a:p>
            <a:r>
              <a:rPr lang="en-US" altLang="ja-JP" sz="1400" dirty="0">
                <a:latin typeface="BIZ UDPゴシック" panose="020B0400000000000000" pitchFamily="50" charset="-128"/>
                <a:ea typeface="BIZ UDPゴシック" panose="020B0400000000000000" pitchFamily="50" charset="-128"/>
              </a:rPr>
              <a:t>(B)</a:t>
            </a:r>
            <a:r>
              <a:rPr lang="ja-JP" altLang="en-US" sz="1400" dirty="0">
                <a:latin typeface="BIZ UDPゴシック" panose="020B0400000000000000" pitchFamily="50" charset="-128"/>
                <a:ea typeface="BIZ UDPゴシック" panose="020B0400000000000000" pitchFamily="50" charset="-128"/>
              </a:rPr>
              <a:t>開頭手術中に頭蓋骨上に投影された選択された物体。挿入図はバーチャルリアリティモデル。</a:t>
            </a:r>
            <a:endParaRPr lang="en-US" altLang="ja-JP" sz="1400" dirty="0">
              <a:latin typeface="BIZ UDPゴシック" panose="020B0400000000000000" pitchFamily="50" charset="-128"/>
              <a:ea typeface="BIZ UDPゴシック" panose="020B0400000000000000" pitchFamily="50" charset="-128"/>
            </a:endParaRPr>
          </a:p>
          <a:p>
            <a:r>
              <a:rPr lang="en-US" altLang="ja-JP" sz="1400" dirty="0">
                <a:latin typeface="BIZ UDPゴシック" panose="020B0400000000000000" pitchFamily="50" charset="-128"/>
                <a:ea typeface="BIZ UDPゴシック" panose="020B0400000000000000" pitchFamily="50" charset="-128"/>
              </a:rPr>
              <a:t>(C).</a:t>
            </a:r>
            <a:r>
              <a:rPr lang="ja-JP" altLang="en-US" sz="1400" dirty="0">
                <a:latin typeface="BIZ UDPゴシック" panose="020B0400000000000000" pitchFamily="50" charset="-128"/>
                <a:ea typeface="BIZ UDPゴシック" panose="020B0400000000000000" pitchFamily="50" charset="-128"/>
              </a:rPr>
              <a:t>開頭手術後、脳を露光している間、重要な構造が「透けて」見える。</a:t>
            </a:r>
          </a:p>
          <a:p>
            <a:r>
              <a:rPr lang="en-US" altLang="ja-JP" sz="1400" dirty="0">
                <a:latin typeface="BIZ UDPゴシック" panose="020B0400000000000000" pitchFamily="50" charset="-128"/>
                <a:ea typeface="BIZ UDPゴシック" panose="020B0400000000000000" pitchFamily="50" charset="-128"/>
              </a:rPr>
              <a:t>(D)</a:t>
            </a:r>
            <a:r>
              <a:rPr lang="ja-JP" altLang="en-US" sz="1400" dirty="0">
                <a:latin typeface="BIZ UDPゴシック" panose="020B0400000000000000" pitchFamily="50" charset="-128"/>
                <a:ea typeface="BIZ UDPゴシック" panose="020B0400000000000000" pitchFamily="50" charset="-128"/>
              </a:rPr>
              <a:t>より高倍率で、重要な構造と腫瘍の境界が露光されることを予期して見られる。</a:t>
            </a:r>
          </a:p>
        </p:txBody>
      </p:sp>
    </p:spTree>
    <p:extLst>
      <p:ext uri="{BB962C8B-B14F-4D97-AF65-F5344CB8AC3E}">
        <p14:creationId xmlns:p14="http://schemas.microsoft.com/office/powerpoint/2010/main" val="2204062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新興技術</a:t>
            </a:r>
            <a:endParaRPr kumimoji="1" lang="en-US" altLang="ja-JP" sz="8000" b="1" dirty="0">
              <a:latin typeface="BIZ UDPゴシック" panose="020B0400000000000000" pitchFamily="50" charset="-128"/>
              <a:ea typeface="BIZ UDPゴシック" panose="020B0400000000000000" pitchFamily="50" charset="-128"/>
            </a:endParaRPr>
          </a:p>
          <a:p>
            <a:pPr algn="ctr"/>
            <a:r>
              <a:rPr kumimoji="1" lang="en-US" altLang="ja-JP" sz="5400" dirty="0">
                <a:latin typeface="Arial Rounded MT Bold" panose="020F0704030504030204" pitchFamily="34" charset="0"/>
                <a:ea typeface="BIZ UDPゴシック" panose="020B0400000000000000" pitchFamily="50" charset="-128"/>
              </a:rPr>
              <a:t>Emerging</a:t>
            </a:r>
            <a:r>
              <a:rPr lang="ja-JP" altLang="en-US" sz="5400" dirty="0">
                <a:latin typeface="Arial Rounded MT Bold" panose="020F0704030504030204" pitchFamily="34" charset="0"/>
                <a:ea typeface="BIZ UDPゴシック" panose="020B0400000000000000" pitchFamily="50" charset="-128"/>
              </a:rPr>
              <a:t> </a:t>
            </a:r>
            <a:r>
              <a:rPr lang="en-US" altLang="ja-JP" sz="5400" dirty="0">
                <a:latin typeface="Arial Rounded MT Bold" panose="020F0704030504030204" pitchFamily="34" charset="0"/>
                <a:ea typeface="BIZ UDPゴシック" panose="020B0400000000000000" pitchFamily="50" charset="-128"/>
              </a:rPr>
              <a:t>Technologies</a:t>
            </a:r>
            <a:endParaRPr kumimoji="1" lang="ja-JP" altLang="en-US" sz="5400" dirty="0">
              <a:latin typeface="Arial Rounded MT Bold" panose="020F0704030504030204" pitchFamily="34" charset="0"/>
              <a:ea typeface="BIZ UDPゴシック" panose="020B0400000000000000" pitchFamily="50" charset="-128"/>
            </a:endParaRPr>
          </a:p>
        </p:txBody>
      </p:sp>
    </p:spTree>
    <p:extLst>
      <p:ext uri="{BB962C8B-B14F-4D97-AF65-F5344CB8AC3E}">
        <p14:creationId xmlns:p14="http://schemas.microsoft.com/office/powerpoint/2010/main" val="300523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7" name="object 7">
            <a:extLst>
              <a:ext uri="{FF2B5EF4-FFF2-40B4-BE49-F238E27FC236}">
                <a16:creationId xmlns:a16="http://schemas.microsoft.com/office/drawing/2014/main" id="{B95F4363-26AC-44E1-AC00-0B2D5E343A86}"/>
              </a:ext>
            </a:extLst>
          </p:cNvPr>
          <p:cNvSpPr txBox="1"/>
          <p:nvPr/>
        </p:nvSpPr>
        <p:spPr>
          <a:xfrm>
            <a:off x="3261100" y="6228208"/>
            <a:ext cx="5415967" cy="166071"/>
          </a:xfrm>
          <a:prstGeom prst="rect">
            <a:avLst/>
          </a:prstGeom>
        </p:spPr>
        <p:txBody>
          <a:bodyPr vert="horz" wrap="square" lIns="0" tIns="12065" rIns="0" bIns="0" rtlCol="0">
            <a:spAutoFit/>
          </a:bodyPr>
          <a:lstStyle/>
          <a:p>
            <a:pPr marL="12700" algn="ctr">
              <a:spcBef>
                <a:spcPts val="95"/>
              </a:spcBef>
            </a:pPr>
            <a:r>
              <a:rPr sz="1000" spc="-25" dirty="0">
                <a:latin typeface="BIZ UDPゴシック" panose="020B0400000000000000" pitchFamily="50" charset="-128"/>
                <a:ea typeface="BIZ UDPゴシック" panose="020B0400000000000000" pitchFamily="50" charset="-128"/>
                <a:cs typeface="Meiryo UI"/>
              </a:rPr>
              <a:t>クラリベイト社 </a:t>
            </a:r>
            <a:r>
              <a:rPr sz="1000" dirty="0">
                <a:latin typeface="BIZ UDPゴシック" panose="020B0400000000000000" pitchFamily="50" charset="-128"/>
                <a:ea typeface="BIZ UDPゴシック" panose="020B0400000000000000" pitchFamily="50" charset="-128"/>
                <a:cs typeface="Meiryo UI"/>
              </a:rPr>
              <a:t>Web</a:t>
            </a:r>
            <a:r>
              <a:rPr sz="1000" spc="-5" dirty="0">
                <a:latin typeface="BIZ UDPゴシック" panose="020B0400000000000000" pitchFamily="50" charset="-128"/>
                <a:ea typeface="BIZ UDPゴシック" panose="020B0400000000000000" pitchFamily="50" charset="-128"/>
                <a:cs typeface="Meiryo UI"/>
              </a:rPr>
              <a:t> </a:t>
            </a:r>
            <a:r>
              <a:rPr sz="1000" dirty="0">
                <a:latin typeface="BIZ UDPゴシック" panose="020B0400000000000000" pitchFamily="50" charset="-128"/>
                <a:ea typeface="BIZ UDPゴシック" panose="020B0400000000000000" pitchFamily="50" charset="-128"/>
                <a:cs typeface="Meiryo UI"/>
              </a:rPr>
              <a:t>of</a:t>
            </a:r>
            <a:r>
              <a:rPr sz="1000" spc="-20" dirty="0">
                <a:latin typeface="BIZ UDPゴシック" panose="020B0400000000000000" pitchFamily="50" charset="-128"/>
                <a:ea typeface="BIZ UDPゴシック" panose="020B0400000000000000" pitchFamily="50" charset="-128"/>
                <a:cs typeface="Meiryo UI"/>
              </a:rPr>
              <a:t> </a:t>
            </a:r>
            <a:r>
              <a:rPr sz="1000" dirty="0">
                <a:latin typeface="BIZ UDPゴシック" panose="020B0400000000000000" pitchFamily="50" charset="-128"/>
                <a:ea typeface="BIZ UDPゴシック" panose="020B0400000000000000" pitchFamily="50" charset="-128"/>
                <a:cs typeface="Meiryo UI"/>
              </a:rPr>
              <a:t>Science</a:t>
            </a:r>
            <a:r>
              <a:rPr sz="1000" spc="-35" dirty="0">
                <a:latin typeface="BIZ UDPゴシック" panose="020B0400000000000000" pitchFamily="50" charset="-128"/>
                <a:ea typeface="BIZ UDPゴシック" panose="020B0400000000000000" pitchFamily="50" charset="-128"/>
                <a:cs typeface="Meiryo UI"/>
              </a:rPr>
              <a:t> </a:t>
            </a:r>
            <a:r>
              <a:rPr sz="1000" dirty="0">
                <a:latin typeface="BIZ UDPゴシック" panose="020B0400000000000000" pitchFamily="50" charset="-128"/>
                <a:ea typeface="BIZ UDPゴシック" panose="020B0400000000000000" pitchFamily="50" charset="-128"/>
                <a:cs typeface="Meiryo UI"/>
              </a:rPr>
              <a:t>XML</a:t>
            </a:r>
            <a:r>
              <a:rPr sz="1000" spc="-20" dirty="0">
                <a:latin typeface="BIZ UDPゴシック" panose="020B0400000000000000" pitchFamily="50" charset="-128"/>
                <a:ea typeface="BIZ UDPゴシック" panose="020B0400000000000000" pitchFamily="50" charset="-128"/>
                <a:cs typeface="Meiryo UI"/>
              </a:rPr>
              <a:t> (</a:t>
            </a:r>
            <a:r>
              <a:rPr sz="1000" dirty="0">
                <a:latin typeface="BIZ UDPゴシック" panose="020B0400000000000000" pitchFamily="50" charset="-128"/>
                <a:ea typeface="BIZ UDPゴシック" panose="020B0400000000000000" pitchFamily="50" charset="-128"/>
                <a:cs typeface="Meiryo UI"/>
              </a:rPr>
              <a:t>SCIE, </a:t>
            </a:r>
            <a:r>
              <a:rPr sz="1000" spc="-10" dirty="0">
                <a:latin typeface="BIZ UDPゴシック" panose="020B0400000000000000" pitchFamily="50" charset="-128"/>
                <a:ea typeface="BIZ UDPゴシック" panose="020B0400000000000000" pitchFamily="50" charset="-128"/>
                <a:cs typeface="Meiryo UI"/>
              </a:rPr>
              <a:t>2023</a:t>
            </a:r>
            <a:r>
              <a:rPr sz="1000" spc="-15" dirty="0">
                <a:latin typeface="BIZ UDPゴシック" panose="020B0400000000000000" pitchFamily="50" charset="-128"/>
                <a:ea typeface="BIZ UDPゴシック" panose="020B0400000000000000" pitchFamily="50" charset="-128"/>
                <a:cs typeface="Meiryo UI"/>
              </a:rPr>
              <a:t>年４月) </a:t>
            </a:r>
            <a:r>
              <a:rPr sz="1000" spc="-15" dirty="0" err="1">
                <a:latin typeface="BIZ UDPゴシック" panose="020B0400000000000000" pitchFamily="50" charset="-128"/>
                <a:ea typeface="BIZ UDPゴシック" panose="020B0400000000000000" pitchFamily="50" charset="-128"/>
                <a:cs typeface="Meiryo UI"/>
              </a:rPr>
              <a:t>を基に</a:t>
            </a:r>
            <a:r>
              <a:rPr lang="ja-JP" altLang="en-US" sz="1000" spc="-15" dirty="0">
                <a:latin typeface="BIZ UDPゴシック" panose="020B0400000000000000" pitchFamily="50" charset="-128"/>
                <a:ea typeface="BIZ UDPゴシック" panose="020B0400000000000000" pitchFamily="50" charset="-128"/>
                <a:cs typeface="Meiryo UI"/>
              </a:rPr>
              <a:t>内閣府</a:t>
            </a:r>
            <a:r>
              <a:rPr sz="1000" spc="-15" dirty="0" err="1">
                <a:latin typeface="BIZ UDPゴシック" panose="020B0400000000000000" pitchFamily="50" charset="-128"/>
                <a:ea typeface="BIZ UDPゴシック" panose="020B0400000000000000" pitchFamily="50" charset="-128"/>
                <a:cs typeface="Meiryo UI"/>
              </a:rPr>
              <a:t>集計</a:t>
            </a:r>
            <a:endParaRPr sz="1000" dirty="0">
              <a:latin typeface="BIZ UDPゴシック" panose="020B0400000000000000" pitchFamily="50" charset="-128"/>
              <a:ea typeface="BIZ UDPゴシック" panose="020B0400000000000000" pitchFamily="50" charset="-128"/>
              <a:cs typeface="Meiryo UI"/>
            </a:endParaRPr>
          </a:p>
        </p:txBody>
      </p:sp>
      <p:grpSp>
        <p:nvGrpSpPr>
          <p:cNvPr id="8" name="object 8">
            <a:extLst>
              <a:ext uri="{FF2B5EF4-FFF2-40B4-BE49-F238E27FC236}">
                <a16:creationId xmlns:a16="http://schemas.microsoft.com/office/drawing/2014/main" id="{3B90735D-0139-E3D5-FC10-33A33232CABC}"/>
              </a:ext>
            </a:extLst>
          </p:cNvPr>
          <p:cNvGrpSpPr/>
          <p:nvPr/>
        </p:nvGrpSpPr>
        <p:grpSpPr>
          <a:xfrm>
            <a:off x="163499" y="1050111"/>
            <a:ext cx="3897932" cy="2406754"/>
            <a:chOff x="353186" y="1767395"/>
            <a:chExt cx="3047365" cy="2032635"/>
          </a:xfrm>
        </p:grpSpPr>
        <p:pic>
          <p:nvPicPr>
            <p:cNvPr id="9" name="object 9">
              <a:extLst>
                <a:ext uri="{FF2B5EF4-FFF2-40B4-BE49-F238E27FC236}">
                  <a16:creationId xmlns:a16="http://schemas.microsoft.com/office/drawing/2014/main" id="{A7F41BAC-8315-C805-8576-0909D475537F}"/>
                </a:ext>
              </a:extLst>
            </p:cNvPr>
            <p:cNvPicPr/>
            <p:nvPr/>
          </p:nvPicPr>
          <p:blipFill>
            <a:blip r:embed="rId2" cstate="print"/>
            <a:stretch>
              <a:fillRect/>
            </a:stretch>
          </p:blipFill>
          <p:spPr>
            <a:xfrm>
              <a:off x="362711" y="1776983"/>
              <a:ext cx="3028188" cy="2013204"/>
            </a:xfrm>
            <a:prstGeom prst="rect">
              <a:avLst/>
            </a:prstGeom>
          </p:spPr>
        </p:pic>
        <p:sp>
          <p:nvSpPr>
            <p:cNvPr id="10" name="object 10">
              <a:extLst>
                <a:ext uri="{FF2B5EF4-FFF2-40B4-BE49-F238E27FC236}">
                  <a16:creationId xmlns:a16="http://schemas.microsoft.com/office/drawing/2014/main" id="{7309CC67-555E-54C3-B2F8-1B58143E30E5}"/>
                </a:ext>
              </a:extLst>
            </p:cNvPr>
            <p:cNvSpPr/>
            <p:nvPr/>
          </p:nvSpPr>
          <p:spPr>
            <a:xfrm>
              <a:off x="357949" y="1772157"/>
              <a:ext cx="3037840" cy="2023110"/>
            </a:xfrm>
            <a:custGeom>
              <a:avLst/>
              <a:gdLst/>
              <a:ahLst/>
              <a:cxnLst/>
              <a:rect l="l" t="t" r="r" b="b"/>
              <a:pathLst>
                <a:path w="3037840" h="2023110">
                  <a:moveTo>
                    <a:pt x="0" y="2022729"/>
                  </a:moveTo>
                  <a:lnTo>
                    <a:pt x="3037713" y="2022729"/>
                  </a:lnTo>
                  <a:lnTo>
                    <a:pt x="3037713" y="0"/>
                  </a:lnTo>
                  <a:lnTo>
                    <a:pt x="0" y="0"/>
                  </a:lnTo>
                  <a:lnTo>
                    <a:pt x="0" y="2022729"/>
                  </a:lnTo>
                  <a:close/>
                </a:path>
              </a:pathLst>
            </a:custGeom>
            <a:ln w="9525">
              <a:solidFill>
                <a:srgbClr val="000000"/>
              </a:solidFill>
            </a:ln>
          </p:spPr>
          <p:txBody>
            <a:bodyPr wrap="square" lIns="0" tIns="0" rIns="0" bIns="0" rtlCol="0"/>
            <a:lstStyle/>
            <a:p>
              <a:endParaRPr/>
            </a:p>
          </p:txBody>
        </p:sp>
      </p:grpSp>
      <p:grpSp>
        <p:nvGrpSpPr>
          <p:cNvPr id="11" name="object 11">
            <a:extLst>
              <a:ext uri="{FF2B5EF4-FFF2-40B4-BE49-F238E27FC236}">
                <a16:creationId xmlns:a16="http://schemas.microsoft.com/office/drawing/2014/main" id="{47F883E4-FDCA-E558-1C2F-2C70E326B0CB}"/>
              </a:ext>
            </a:extLst>
          </p:cNvPr>
          <p:cNvGrpSpPr/>
          <p:nvPr/>
        </p:nvGrpSpPr>
        <p:grpSpPr>
          <a:xfrm>
            <a:off x="4188864" y="1055749"/>
            <a:ext cx="3814271" cy="2421040"/>
            <a:chOff x="3484943" y="1755203"/>
            <a:chExt cx="2981960" cy="2044700"/>
          </a:xfrm>
        </p:grpSpPr>
        <p:pic>
          <p:nvPicPr>
            <p:cNvPr id="12" name="object 12">
              <a:extLst>
                <a:ext uri="{FF2B5EF4-FFF2-40B4-BE49-F238E27FC236}">
                  <a16:creationId xmlns:a16="http://schemas.microsoft.com/office/drawing/2014/main" id="{89000303-A5D1-DE3F-5CDC-A7CC35CB4BEE}"/>
                </a:ext>
              </a:extLst>
            </p:cNvPr>
            <p:cNvPicPr/>
            <p:nvPr/>
          </p:nvPicPr>
          <p:blipFill>
            <a:blip r:embed="rId3" cstate="print"/>
            <a:stretch>
              <a:fillRect/>
            </a:stretch>
          </p:blipFill>
          <p:spPr>
            <a:xfrm>
              <a:off x="3494531" y="1764792"/>
              <a:ext cx="2962656" cy="2025395"/>
            </a:xfrm>
            <a:prstGeom prst="rect">
              <a:avLst/>
            </a:prstGeom>
          </p:spPr>
        </p:pic>
        <p:sp>
          <p:nvSpPr>
            <p:cNvPr id="13" name="object 13">
              <a:extLst>
                <a:ext uri="{FF2B5EF4-FFF2-40B4-BE49-F238E27FC236}">
                  <a16:creationId xmlns:a16="http://schemas.microsoft.com/office/drawing/2014/main" id="{D24CE816-805F-18F2-50E6-A8475B6F80C2}"/>
                </a:ext>
              </a:extLst>
            </p:cNvPr>
            <p:cNvSpPr/>
            <p:nvPr/>
          </p:nvSpPr>
          <p:spPr>
            <a:xfrm>
              <a:off x="3489705" y="1759966"/>
              <a:ext cx="2972435" cy="2035175"/>
            </a:xfrm>
            <a:custGeom>
              <a:avLst/>
              <a:gdLst/>
              <a:ahLst/>
              <a:cxnLst/>
              <a:rect l="l" t="t" r="r" b="b"/>
              <a:pathLst>
                <a:path w="2972435" h="2035175">
                  <a:moveTo>
                    <a:pt x="0" y="2034920"/>
                  </a:moveTo>
                  <a:lnTo>
                    <a:pt x="2972180" y="2034920"/>
                  </a:lnTo>
                  <a:lnTo>
                    <a:pt x="2972180" y="0"/>
                  </a:lnTo>
                  <a:lnTo>
                    <a:pt x="0" y="0"/>
                  </a:lnTo>
                  <a:lnTo>
                    <a:pt x="0" y="2034920"/>
                  </a:lnTo>
                  <a:close/>
                </a:path>
              </a:pathLst>
            </a:custGeom>
            <a:ln w="9525">
              <a:solidFill>
                <a:srgbClr val="000000"/>
              </a:solidFill>
            </a:ln>
          </p:spPr>
          <p:txBody>
            <a:bodyPr wrap="square" lIns="0" tIns="0" rIns="0" bIns="0" rtlCol="0"/>
            <a:lstStyle/>
            <a:p>
              <a:endParaRPr/>
            </a:p>
          </p:txBody>
        </p:sp>
      </p:grpSp>
      <p:grpSp>
        <p:nvGrpSpPr>
          <p:cNvPr id="14" name="object 14">
            <a:extLst>
              <a:ext uri="{FF2B5EF4-FFF2-40B4-BE49-F238E27FC236}">
                <a16:creationId xmlns:a16="http://schemas.microsoft.com/office/drawing/2014/main" id="{168C31DA-4622-D540-D7F8-3DC4952AC4A8}"/>
              </a:ext>
            </a:extLst>
          </p:cNvPr>
          <p:cNvGrpSpPr/>
          <p:nvPr/>
        </p:nvGrpSpPr>
        <p:grpSpPr>
          <a:xfrm>
            <a:off x="8136658" y="1044473"/>
            <a:ext cx="3814271" cy="2421040"/>
            <a:chOff x="6638099" y="1767395"/>
            <a:chExt cx="2981960" cy="2044700"/>
          </a:xfrm>
        </p:grpSpPr>
        <p:pic>
          <p:nvPicPr>
            <p:cNvPr id="15" name="object 15">
              <a:extLst>
                <a:ext uri="{FF2B5EF4-FFF2-40B4-BE49-F238E27FC236}">
                  <a16:creationId xmlns:a16="http://schemas.microsoft.com/office/drawing/2014/main" id="{DBD495B4-D41D-8365-9F1A-4AB5F55707D4}"/>
                </a:ext>
              </a:extLst>
            </p:cNvPr>
            <p:cNvPicPr/>
            <p:nvPr/>
          </p:nvPicPr>
          <p:blipFill>
            <a:blip r:embed="rId4" cstate="print"/>
            <a:stretch>
              <a:fillRect/>
            </a:stretch>
          </p:blipFill>
          <p:spPr>
            <a:xfrm>
              <a:off x="6647687" y="1776983"/>
              <a:ext cx="2962655" cy="2025395"/>
            </a:xfrm>
            <a:prstGeom prst="rect">
              <a:avLst/>
            </a:prstGeom>
          </p:spPr>
        </p:pic>
        <p:sp>
          <p:nvSpPr>
            <p:cNvPr id="16" name="object 16">
              <a:extLst>
                <a:ext uri="{FF2B5EF4-FFF2-40B4-BE49-F238E27FC236}">
                  <a16:creationId xmlns:a16="http://schemas.microsoft.com/office/drawing/2014/main" id="{F7915C1B-4EAD-4E21-64CA-D89B4834DCE4}"/>
                </a:ext>
              </a:extLst>
            </p:cNvPr>
            <p:cNvSpPr/>
            <p:nvPr/>
          </p:nvSpPr>
          <p:spPr>
            <a:xfrm>
              <a:off x="6642861" y="1772157"/>
              <a:ext cx="2972435" cy="2035175"/>
            </a:xfrm>
            <a:custGeom>
              <a:avLst/>
              <a:gdLst/>
              <a:ahLst/>
              <a:cxnLst/>
              <a:rect l="l" t="t" r="r" b="b"/>
              <a:pathLst>
                <a:path w="2972434" h="2035175">
                  <a:moveTo>
                    <a:pt x="0" y="2034920"/>
                  </a:moveTo>
                  <a:lnTo>
                    <a:pt x="2972180" y="2034920"/>
                  </a:lnTo>
                  <a:lnTo>
                    <a:pt x="2972180" y="0"/>
                  </a:lnTo>
                  <a:lnTo>
                    <a:pt x="0" y="0"/>
                  </a:lnTo>
                  <a:lnTo>
                    <a:pt x="0" y="2034920"/>
                  </a:lnTo>
                  <a:close/>
                </a:path>
              </a:pathLst>
            </a:custGeom>
            <a:ln w="9525">
              <a:solidFill>
                <a:srgbClr val="000000"/>
              </a:solidFill>
            </a:ln>
          </p:spPr>
          <p:txBody>
            <a:bodyPr wrap="square" lIns="0" tIns="0" rIns="0" bIns="0" rtlCol="0"/>
            <a:lstStyle/>
            <a:p>
              <a:endParaRPr/>
            </a:p>
          </p:txBody>
        </p:sp>
      </p:grpSp>
      <p:grpSp>
        <p:nvGrpSpPr>
          <p:cNvPr id="17" name="object 17">
            <a:extLst>
              <a:ext uri="{FF2B5EF4-FFF2-40B4-BE49-F238E27FC236}">
                <a16:creationId xmlns:a16="http://schemas.microsoft.com/office/drawing/2014/main" id="{96BBBA26-34C1-44E4-9DAC-F4186578C4F9}"/>
              </a:ext>
            </a:extLst>
          </p:cNvPr>
          <p:cNvGrpSpPr/>
          <p:nvPr/>
        </p:nvGrpSpPr>
        <p:grpSpPr>
          <a:xfrm>
            <a:off x="192330" y="3624816"/>
            <a:ext cx="3885747" cy="2545851"/>
            <a:chOff x="353186" y="4181475"/>
            <a:chExt cx="3079750" cy="2150110"/>
          </a:xfrm>
        </p:grpSpPr>
        <p:pic>
          <p:nvPicPr>
            <p:cNvPr id="18" name="object 18">
              <a:extLst>
                <a:ext uri="{FF2B5EF4-FFF2-40B4-BE49-F238E27FC236}">
                  <a16:creationId xmlns:a16="http://schemas.microsoft.com/office/drawing/2014/main" id="{1857CDD7-8033-6B26-18C7-CDA48F553BA4}"/>
                </a:ext>
              </a:extLst>
            </p:cNvPr>
            <p:cNvPicPr/>
            <p:nvPr/>
          </p:nvPicPr>
          <p:blipFill>
            <a:blip r:embed="rId5" cstate="print"/>
            <a:stretch>
              <a:fillRect/>
            </a:stretch>
          </p:blipFill>
          <p:spPr>
            <a:xfrm>
              <a:off x="362711" y="4191000"/>
              <a:ext cx="3060191" cy="2130552"/>
            </a:xfrm>
            <a:prstGeom prst="rect">
              <a:avLst/>
            </a:prstGeom>
          </p:spPr>
        </p:pic>
        <p:sp>
          <p:nvSpPr>
            <p:cNvPr id="19" name="object 19">
              <a:extLst>
                <a:ext uri="{FF2B5EF4-FFF2-40B4-BE49-F238E27FC236}">
                  <a16:creationId xmlns:a16="http://schemas.microsoft.com/office/drawing/2014/main" id="{DB031CBC-3175-624E-FFC1-40CD07655635}"/>
                </a:ext>
              </a:extLst>
            </p:cNvPr>
            <p:cNvSpPr/>
            <p:nvPr/>
          </p:nvSpPr>
          <p:spPr>
            <a:xfrm>
              <a:off x="357949" y="4186237"/>
              <a:ext cx="3070225" cy="2140585"/>
            </a:xfrm>
            <a:custGeom>
              <a:avLst/>
              <a:gdLst/>
              <a:ahLst/>
              <a:cxnLst/>
              <a:rect l="l" t="t" r="r" b="b"/>
              <a:pathLst>
                <a:path w="3070225" h="2140585">
                  <a:moveTo>
                    <a:pt x="0" y="2140077"/>
                  </a:moveTo>
                  <a:lnTo>
                    <a:pt x="3069716" y="2140077"/>
                  </a:lnTo>
                  <a:lnTo>
                    <a:pt x="3069716" y="0"/>
                  </a:lnTo>
                  <a:lnTo>
                    <a:pt x="0" y="0"/>
                  </a:lnTo>
                  <a:lnTo>
                    <a:pt x="0" y="2140077"/>
                  </a:lnTo>
                  <a:close/>
                </a:path>
              </a:pathLst>
            </a:custGeom>
            <a:ln w="9525">
              <a:solidFill>
                <a:srgbClr val="000000"/>
              </a:solidFill>
            </a:ln>
          </p:spPr>
          <p:txBody>
            <a:bodyPr wrap="square" lIns="0" tIns="0" rIns="0" bIns="0" rtlCol="0"/>
            <a:lstStyle/>
            <a:p>
              <a:endParaRPr/>
            </a:p>
          </p:txBody>
        </p:sp>
      </p:grpSp>
      <p:grpSp>
        <p:nvGrpSpPr>
          <p:cNvPr id="20" name="object 20">
            <a:extLst>
              <a:ext uri="{FF2B5EF4-FFF2-40B4-BE49-F238E27FC236}">
                <a16:creationId xmlns:a16="http://schemas.microsoft.com/office/drawing/2014/main" id="{3DA10F89-C7EA-9543-AC58-BB2BC7DA1AC6}"/>
              </a:ext>
            </a:extLst>
          </p:cNvPr>
          <p:cNvGrpSpPr/>
          <p:nvPr/>
        </p:nvGrpSpPr>
        <p:grpSpPr>
          <a:xfrm>
            <a:off x="4203318" y="3612936"/>
            <a:ext cx="3814271" cy="2545851"/>
            <a:chOff x="3484943" y="4181475"/>
            <a:chExt cx="2981960" cy="2150110"/>
          </a:xfrm>
        </p:grpSpPr>
        <p:pic>
          <p:nvPicPr>
            <p:cNvPr id="21" name="object 21">
              <a:extLst>
                <a:ext uri="{FF2B5EF4-FFF2-40B4-BE49-F238E27FC236}">
                  <a16:creationId xmlns:a16="http://schemas.microsoft.com/office/drawing/2014/main" id="{50D4D857-6EBE-CF05-1908-CB60796030E9}"/>
                </a:ext>
              </a:extLst>
            </p:cNvPr>
            <p:cNvPicPr/>
            <p:nvPr/>
          </p:nvPicPr>
          <p:blipFill>
            <a:blip r:embed="rId6" cstate="print"/>
            <a:stretch>
              <a:fillRect/>
            </a:stretch>
          </p:blipFill>
          <p:spPr>
            <a:xfrm>
              <a:off x="3494531" y="4191000"/>
              <a:ext cx="2962656" cy="2130552"/>
            </a:xfrm>
            <a:prstGeom prst="rect">
              <a:avLst/>
            </a:prstGeom>
          </p:spPr>
        </p:pic>
        <p:sp>
          <p:nvSpPr>
            <p:cNvPr id="22" name="object 22">
              <a:extLst>
                <a:ext uri="{FF2B5EF4-FFF2-40B4-BE49-F238E27FC236}">
                  <a16:creationId xmlns:a16="http://schemas.microsoft.com/office/drawing/2014/main" id="{F86B9F20-F0DF-40D5-98AA-7A2C77451248}"/>
                </a:ext>
              </a:extLst>
            </p:cNvPr>
            <p:cNvSpPr/>
            <p:nvPr/>
          </p:nvSpPr>
          <p:spPr>
            <a:xfrm>
              <a:off x="3489705" y="4186237"/>
              <a:ext cx="2972435" cy="2140585"/>
            </a:xfrm>
            <a:custGeom>
              <a:avLst/>
              <a:gdLst/>
              <a:ahLst/>
              <a:cxnLst/>
              <a:rect l="l" t="t" r="r" b="b"/>
              <a:pathLst>
                <a:path w="2972435" h="2140585">
                  <a:moveTo>
                    <a:pt x="0" y="2140077"/>
                  </a:moveTo>
                  <a:lnTo>
                    <a:pt x="2972180" y="2140077"/>
                  </a:lnTo>
                  <a:lnTo>
                    <a:pt x="2972180" y="0"/>
                  </a:lnTo>
                  <a:lnTo>
                    <a:pt x="0" y="0"/>
                  </a:lnTo>
                  <a:lnTo>
                    <a:pt x="0" y="2140077"/>
                  </a:lnTo>
                  <a:close/>
                </a:path>
              </a:pathLst>
            </a:custGeom>
            <a:ln w="9525">
              <a:solidFill>
                <a:srgbClr val="000000"/>
              </a:solidFill>
            </a:ln>
          </p:spPr>
          <p:txBody>
            <a:bodyPr wrap="square" lIns="0" tIns="0" rIns="0" bIns="0" rtlCol="0"/>
            <a:lstStyle/>
            <a:p>
              <a:endParaRPr/>
            </a:p>
          </p:txBody>
        </p:sp>
      </p:grpSp>
      <p:grpSp>
        <p:nvGrpSpPr>
          <p:cNvPr id="23" name="object 23">
            <a:extLst>
              <a:ext uri="{FF2B5EF4-FFF2-40B4-BE49-F238E27FC236}">
                <a16:creationId xmlns:a16="http://schemas.microsoft.com/office/drawing/2014/main" id="{1466E775-C83A-5C49-066F-C510478DFF06}"/>
              </a:ext>
            </a:extLst>
          </p:cNvPr>
          <p:cNvGrpSpPr/>
          <p:nvPr/>
        </p:nvGrpSpPr>
        <p:grpSpPr>
          <a:xfrm>
            <a:off x="8173381" y="3612634"/>
            <a:ext cx="3814271" cy="2545851"/>
            <a:chOff x="6638099" y="4181475"/>
            <a:chExt cx="2981960" cy="2150110"/>
          </a:xfrm>
        </p:grpSpPr>
        <p:pic>
          <p:nvPicPr>
            <p:cNvPr id="24" name="object 24">
              <a:extLst>
                <a:ext uri="{FF2B5EF4-FFF2-40B4-BE49-F238E27FC236}">
                  <a16:creationId xmlns:a16="http://schemas.microsoft.com/office/drawing/2014/main" id="{27731FBD-57D2-B9AD-362D-C2084A2AD592}"/>
                </a:ext>
              </a:extLst>
            </p:cNvPr>
            <p:cNvPicPr/>
            <p:nvPr/>
          </p:nvPicPr>
          <p:blipFill>
            <a:blip r:embed="rId7" cstate="print"/>
            <a:stretch>
              <a:fillRect/>
            </a:stretch>
          </p:blipFill>
          <p:spPr>
            <a:xfrm>
              <a:off x="6647687" y="4191000"/>
              <a:ext cx="2962655" cy="2130552"/>
            </a:xfrm>
            <a:prstGeom prst="rect">
              <a:avLst/>
            </a:prstGeom>
          </p:spPr>
        </p:pic>
        <p:sp>
          <p:nvSpPr>
            <p:cNvPr id="25" name="object 25">
              <a:extLst>
                <a:ext uri="{FF2B5EF4-FFF2-40B4-BE49-F238E27FC236}">
                  <a16:creationId xmlns:a16="http://schemas.microsoft.com/office/drawing/2014/main" id="{52AE91F2-216A-F42B-B57D-BA99FB8D1C1C}"/>
                </a:ext>
              </a:extLst>
            </p:cNvPr>
            <p:cNvSpPr/>
            <p:nvPr/>
          </p:nvSpPr>
          <p:spPr>
            <a:xfrm>
              <a:off x="6642861" y="4186237"/>
              <a:ext cx="2972435" cy="2140585"/>
            </a:xfrm>
            <a:custGeom>
              <a:avLst/>
              <a:gdLst/>
              <a:ahLst/>
              <a:cxnLst/>
              <a:rect l="l" t="t" r="r" b="b"/>
              <a:pathLst>
                <a:path w="2972434" h="2140585">
                  <a:moveTo>
                    <a:pt x="0" y="2140077"/>
                  </a:moveTo>
                  <a:lnTo>
                    <a:pt x="2972180" y="2140077"/>
                  </a:lnTo>
                  <a:lnTo>
                    <a:pt x="2972180" y="0"/>
                  </a:lnTo>
                  <a:lnTo>
                    <a:pt x="0" y="0"/>
                  </a:lnTo>
                  <a:lnTo>
                    <a:pt x="0" y="2140077"/>
                  </a:lnTo>
                  <a:close/>
                </a:path>
              </a:pathLst>
            </a:custGeom>
            <a:ln w="9525">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969669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言語モデル</a:t>
            </a:r>
          </a:p>
        </p:txBody>
      </p:sp>
      <p:graphicFrame>
        <p:nvGraphicFramePr>
          <p:cNvPr id="4" name="表 3">
            <a:extLst>
              <a:ext uri="{FF2B5EF4-FFF2-40B4-BE49-F238E27FC236}">
                <a16:creationId xmlns:a16="http://schemas.microsoft.com/office/drawing/2014/main" id="{B00EBE1F-9DC1-F2F2-79A1-677C76DECE83}"/>
              </a:ext>
            </a:extLst>
          </p:cNvPr>
          <p:cNvGraphicFramePr>
            <a:graphicFrameLocks noGrp="1"/>
          </p:cNvGraphicFramePr>
          <p:nvPr>
            <p:extLst>
              <p:ext uri="{D42A27DB-BD31-4B8C-83A1-F6EECF244321}">
                <p14:modId xmlns:p14="http://schemas.microsoft.com/office/powerpoint/2010/main" val="3802557898"/>
              </p:ext>
            </p:extLst>
          </p:nvPr>
        </p:nvGraphicFramePr>
        <p:xfrm>
          <a:off x="425970" y="1019332"/>
          <a:ext cx="11340059" cy="5333816"/>
        </p:xfrm>
        <a:graphic>
          <a:graphicData uri="http://schemas.openxmlformats.org/drawingml/2006/table">
            <a:tbl>
              <a:tblPr>
                <a:tableStyleId>{5C22544A-7EE6-4342-B048-85BDC9FD1C3A}</a:tableStyleId>
              </a:tblPr>
              <a:tblGrid>
                <a:gridCol w="1310255">
                  <a:extLst>
                    <a:ext uri="{9D8B030D-6E8A-4147-A177-3AD203B41FA5}">
                      <a16:colId xmlns:a16="http://schemas.microsoft.com/office/drawing/2014/main" val="3500926020"/>
                    </a:ext>
                  </a:extLst>
                </a:gridCol>
                <a:gridCol w="1019358">
                  <a:extLst>
                    <a:ext uri="{9D8B030D-6E8A-4147-A177-3AD203B41FA5}">
                      <a16:colId xmlns:a16="http://schemas.microsoft.com/office/drawing/2014/main" val="1720611629"/>
                    </a:ext>
                  </a:extLst>
                </a:gridCol>
                <a:gridCol w="518235">
                  <a:extLst>
                    <a:ext uri="{9D8B030D-6E8A-4147-A177-3AD203B41FA5}">
                      <a16:colId xmlns:a16="http://schemas.microsoft.com/office/drawing/2014/main" val="3425618903"/>
                    </a:ext>
                  </a:extLst>
                </a:gridCol>
                <a:gridCol w="860466">
                  <a:extLst>
                    <a:ext uri="{9D8B030D-6E8A-4147-A177-3AD203B41FA5}">
                      <a16:colId xmlns:a16="http://schemas.microsoft.com/office/drawing/2014/main" val="95714923"/>
                    </a:ext>
                  </a:extLst>
                </a:gridCol>
                <a:gridCol w="616015">
                  <a:extLst>
                    <a:ext uri="{9D8B030D-6E8A-4147-A177-3AD203B41FA5}">
                      <a16:colId xmlns:a16="http://schemas.microsoft.com/office/drawing/2014/main" val="1269644732"/>
                    </a:ext>
                  </a:extLst>
                </a:gridCol>
                <a:gridCol w="630683">
                  <a:extLst>
                    <a:ext uri="{9D8B030D-6E8A-4147-A177-3AD203B41FA5}">
                      <a16:colId xmlns:a16="http://schemas.microsoft.com/office/drawing/2014/main" val="2128070536"/>
                    </a:ext>
                  </a:extLst>
                </a:gridCol>
                <a:gridCol w="1136694">
                  <a:extLst>
                    <a:ext uri="{9D8B030D-6E8A-4147-A177-3AD203B41FA5}">
                      <a16:colId xmlns:a16="http://schemas.microsoft.com/office/drawing/2014/main" val="2475803646"/>
                    </a:ext>
                  </a:extLst>
                </a:gridCol>
                <a:gridCol w="1339588">
                  <a:extLst>
                    <a:ext uri="{9D8B030D-6E8A-4147-A177-3AD203B41FA5}">
                      <a16:colId xmlns:a16="http://schemas.microsoft.com/office/drawing/2014/main" val="2882340832"/>
                    </a:ext>
                  </a:extLst>
                </a:gridCol>
                <a:gridCol w="1505816">
                  <a:extLst>
                    <a:ext uri="{9D8B030D-6E8A-4147-A177-3AD203B41FA5}">
                      <a16:colId xmlns:a16="http://schemas.microsoft.com/office/drawing/2014/main" val="3678800226"/>
                    </a:ext>
                  </a:extLst>
                </a:gridCol>
                <a:gridCol w="899578">
                  <a:extLst>
                    <a:ext uri="{9D8B030D-6E8A-4147-A177-3AD203B41FA5}">
                      <a16:colId xmlns:a16="http://schemas.microsoft.com/office/drawing/2014/main" val="689125820"/>
                    </a:ext>
                  </a:extLst>
                </a:gridCol>
                <a:gridCol w="777353">
                  <a:extLst>
                    <a:ext uri="{9D8B030D-6E8A-4147-A177-3AD203B41FA5}">
                      <a16:colId xmlns:a16="http://schemas.microsoft.com/office/drawing/2014/main" val="918955236"/>
                    </a:ext>
                  </a:extLst>
                </a:gridCol>
                <a:gridCol w="726018">
                  <a:extLst>
                    <a:ext uri="{9D8B030D-6E8A-4147-A177-3AD203B41FA5}">
                      <a16:colId xmlns:a16="http://schemas.microsoft.com/office/drawing/2014/main" val="1193983360"/>
                    </a:ext>
                  </a:extLst>
                </a:gridCol>
              </a:tblGrid>
              <a:tr h="197451">
                <a:tc rowSpan="2">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Model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Release</a:t>
                      </a:r>
                      <a:br>
                        <a:rPr lang="en-US" sz="1100" u="none" strike="noStrike" dirty="0">
                          <a:effectLst/>
                          <a:latin typeface="BIZ UDPゴシック" panose="020B0400000000000000" pitchFamily="50" charset="-128"/>
                          <a:ea typeface="BIZ UDPゴシック" panose="020B0400000000000000" pitchFamily="50" charset="-128"/>
                        </a:rPr>
                      </a:br>
                      <a:r>
                        <a:rPr lang="en-US" sz="1100" u="none" strike="noStrike" dirty="0">
                          <a:effectLst/>
                          <a:latin typeface="BIZ UDPゴシック" panose="020B0400000000000000" pitchFamily="50" charset="-128"/>
                          <a:ea typeface="BIZ UDPゴシック" panose="020B0400000000000000" pitchFamily="50" charset="-128"/>
                        </a:rPr>
                        <a:t>Time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Size</a:t>
                      </a:r>
                      <a:br>
                        <a:rPr lang="en-US" sz="1100" u="none" strike="noStrike" dirty="0">
                          <a:effectLst/>
                          <a:latin typeface="BIZ UDPゴシック" panose="020B0400000000000000" pitchFamily="50" charset="-128"/>
                          <a:ea typeface="BIZ UDPゴシック" panose="020B0400000000000000" pitchFamily="50" charset="-128"/>
                        </a:rPr>
                      </a:br>
                      <a:r>
                        <a:rPr lang="en-US" sz="1100" u="none" strike="noStrike" dirty="0">
                          <a:effectLst/>
                          <a:latin typeface="BIZ UDPゴシック" panose="020B0400000000000000" pitchFamily="50" charset="-128"/>
                          <a:ea typeface="BIZ UDPゴシック" panose="020B0400000000000000" pitchFamily="50" charset="-128"/>
                        </a:rPr>
                        <a:t>Byte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Base</a:t>
                      </a:r>
                      <a:br>
                        <a:rPr lang="en-US" sz="1100" u="none" strike="noStrike" dirty="0">
                          <a:effectLst/>
                          <a:latin typeface="BIZ UDPゴシック" panose="020B0400000000000000" pitchFamily="50" charset="-128"/>
                          <a:ea typeface="BIZ UDPゴシック" panose="020B0400000000000000" pitchFamily="50" charset="-128"/>
                        </a:rPr>
                      </a:br>
                      <a:r>
                        <a:rPr lang="en-US" sz="1100" u="none" strike="noStrike" dirty="0">
                          <a:effectLst/>
                          <a:latin typeface="BIZ UDPゴシック" panose="020B0400000000000000" pitchFamily="50" charset="-128"/>
                          <a:ea typeface="BIZ UDPゴシック" panose="020B0400000000000000" pitchFamily="50" charset="-128"/>
                        </a:rPr>
                        <a:t>Model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grid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Adaptation</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hMerge="1">
                  <a:txBody>
                    <a:bodyPr/>
                    <a:lstStyle/>
                    <a:p>
                      <a:endParaRPr kumimoji="1" lang="ja-JP" altLang="en-US"/>
                    </a:p>
                  </a:txBody>
                  <a:tcPr/>
                </a:tc>
                <a:tc row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Pre-train</a:t>
                      </a:r>
                      <a:br>
                        <a:rPr lang="en-US" sz="1100" u="none" strike="noStrike">
                          <a:effectLst/>
                          <a:latin typeface="BIZ UDPゴシック" panose="020B0400000000000000" pitchFamily="50" charset="-128"/>
                          <a:ea typeface="BIZ UDPゴシック" panose="020B0400000000000000" pitchFamily="50" charset="-128"/>
                        </a:rPr>
                      </a:br>
                      <a:r>
                        <a:rPr lang="en-US" sz="1100" u="none" strike="noStrike">
                          <a:effectLst/>
                          <a:latin typeface="BIZ UDPゴシック" panose="020B0400000000000000" pitchFamily="50" charset="-128"/>
                          <a:ea typeface="BIZ UDPゴシック" panose="020B0400000000000000" pitchFamily="50" charset="-128"/>
                        </a:rPr>
                        <a:t>Data Scale</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Latest Data</a:t>
                      </a:r>
                      <a:br>
                        <a:rPr lang="en-US" sz="1100" u="none" strike="noStrike">
                          <a:effectLst/>
                          <a:latin typeface="BIZ UDPゴシック" panose="020B0400000000000000" pitchFamily="50" charset="-128"/>
                          <a:ea typeface="BIZ UDPゴシック" panose="020B0400000000000000" pitchFamily="50" charset="-128"/>
                        </a:rPr>
                      </a:br>
                      <a:r>
                        <a:rPr lang="en-US" sz="1100" u="none" strike="noStrike">
                          <a:effectLst/>
                          <a:latin typeface="BIZ UDPゴシック" panose="020B0400000000000000" pitchFamily="50" charset="-128"/>
                          <a:ea typeface="BIZ UDPゴシック" panose="020B0400000000000000" pitchFamily="50" charset="-128"/>
                        </a:rPr>
                        <a:t>Timestamp</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Hardware</a:t>
                      </a:r>
                      <a:br>
                        <a:rPr lang="en-US" sz="1100" u="none" strike="noStrike">
                          <a:effectLst/>
                          <a:latin typeface="BIZ UDPゴシック" panose="020B0400000000000000" pitchFamily="50" charset="-128"/>
                          <a:ea typeface="BIZ UDPゴシック" panose="020B0400000000000000" pitchFamily="50" charset="-128"/>
                        </a:rPr>
                      </a:br>
                      <a:r>
                        <a:rPr lang="en-US" sz="1100" u="none" strike="noStrike">
                          <a:effectLst/>
                          <a:latin typeface="BIZ UDPゴシック" panose="020B0400000000000000" pitchFamily="50" charset="-128"/>
                          <a:ea typeface="BIZ UDPゴシック" panose="020B0400000000000000" pitchFamily="50" charset="-128"/>
                        </a:rPr>
                        <a:t>GPUs/TPUs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Training</a:t>
                      </a:r>
                      <a:br>
                        <a:rPr lang="en-US" sz="1100" u="none" strike="noStrike">
                          <a:effectLst/>
                          <a:latin typeface="BIZ UDPゴシック" panose="020B0400000000000000" pitchFamily="50" charset="-128"/>
                          <a:ea typeface="BIZ UDPゴシック" panose="020B0400000000000000" pitchFamily="50" charset="-128"/>
                        </a:rPr>
                      </a:br>
                      <a:r>
                        <a:rPr lang="en-US" sz="1100" u="none" strike="noStrike">
                          <a:effectLst/>
                          <a:latin typeface="BIZ UDPゴシック" panose="020B0400000000000000" pitchFamily="50" charset="-128"/>
                          <a:ea typeface="BIZ UDPゴシック" panose="020B0400000000000000" pitchFamily="50" charset="-128"/>
                        </a:rPr>
                        <a:t>Time</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gridSpan="2">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Evaluation</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hMerge="1">
                  <a:txBody>
                    <a:bodyPr/>
                    <a:lstStyle/>
                    <a:p>
                      <a:endParaRPr kumimoji="1" lang="ja-JP" altLang="en-US"/>
                    </a:p>
                  </a:txBody>
                  <a:tcPr/>
                </a:tc>
                <a:extLst>
                  <a:ext uri="{0D108BD9-81ED-4DB2-BD59-A6C34878D82A}">
                    <a16:rowId xmlns:a16="http://schemas.microsoft.com/office/drawing/2014/main" val="3082096481"/>
                  </a:ext>
                </a:extLst>
              </a:tr>
              <a:tr h="197451">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IT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RLHF</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ICL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a:txBody>
                    <a:bodyPr/>
                    <a:lstStyle/>
                    <a:p>
                      <a:pPr algn="ctr" fontAlgn="ctr"/>
                      <a:r>
                        <a:rPr lang="en-US" sz="1100" u="none" strike="noStrike" dirty="0" err="1">
                          <a:effectLst/>
                          <a:latin typeface="BIZ UDPゴシック" panose="020B0400000000000000" pitchFamily="50" charset="-128"/>
                          <a:ea typeface="BIZ UDPゴシック" panose="020B0400000000000000" pitchFamily="50" charset="-128"/>
                        </a:rPr>
                        <a:t>CoT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extLst>
                  <a:ext uri="{0D108BD9-81ED-4DB2-BD59-A6C34878D82A}">
                    <a16:rowId xmlns:a16="http://schemas.microsoft.com/office/drawing/2014/main" val="212961510"/>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Gshard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Jan-2020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600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1T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2048 TPU v3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4d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530443798"/>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GPT-3</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May-2020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175</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300B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85764183"/>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LaMDA</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May-2021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137</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2.81T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1024 TPU v3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57.7d</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37877449"/>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HyperCLOVA</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Jun-2021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82</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300B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1024 A100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13.4d</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36183066"/>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Codex</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Jul-2021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12</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GPT-3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100B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May-2020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583659126"/>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ERNIE 3.0</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Jul-2021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375B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384 V100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743446143"/>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Jurassic-1</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Aug-2021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178</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300B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800 GPU</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4140151871"/>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FLAN</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137</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err="1">
                          <a:effectLst/>
                          <a:latin typeface="BIZ UDPゴシック" panose="020B0400000000000000" pitchFamily="50" charset="-128"/>
                          <a:ea typeface="BIZ UDPゴシック" panose="020B0400000000000000" pitchFamily="50" charset="-128"/>
                        </a:rPr>
                        <a:t>LaMDA</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128 TPU v3</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60h</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631330594"/>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MT-NLG</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530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270B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4480 80G A100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621181049"/>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Yuan 1.0</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245</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180B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2128 GPU</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408472133"/>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WebGPT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Dec-2021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175</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GPT-3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259012623"/>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Gopher</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Dec-2021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280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300B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4096 TPU v3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920 h</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382287785"/>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ERNIE 3.0 Titan</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Dec-2021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260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300B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2048 V100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28 d</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485341853"/>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GLaM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Dec-2021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1200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280B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1024 TPU v4</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574 h</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62022025"/>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InstructGPT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Jan-2022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175</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GPT-3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209114737"/>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AlphaCode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Feb-2022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41</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967B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Jul-2021</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643272562"/>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Chinchilla</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Mar-2022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70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a:effectLst/>
                          <a:latin typeface="BIZ UDPゴシック" panose="020B0400000000000000" pitchFamily="50" charset="-128"/>
                          <a:ea typeface="BIZ UDPゴシック" panose="020B0400000000000000" pitchFamily="50" charset="-128"/>
                        </a:rPr>
                        <a:t>1.4T tokens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3569901779"/>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PaLM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Apr-2022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540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780B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6144 TPU v4</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785575089"/>
                  </a:ext>
                </a:extLst>
              </a:tr>
              <a:tr h="197451">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AlexaTM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Aug-2022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20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1.3T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128 A100</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120 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66514721"/>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Sparrow</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Aug-2022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70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64 TPU v3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137700021"/>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U-</a:t>
                      </a:r>
                      <a:r>
                        <a:rPr lang="en-US" sz="1100" u="none" strike="noStrike" dirty="0" err="1">
                          <a:effectLst/>
                          <a:latin typeface="BIZ UDPゴシック" panose="020B0400000000000000" pitchFamily="50" charset="-128"/>
                          <a:ea typeface="BIZ UDPゴシック" panose="020B0400000000000000" pitchFamily="50" charset="-128"/>
                        </a:rPr>
                        <a:t>PaLM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540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PaLM</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512 TPU v4</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5 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348933243"/>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Flan-</a:t>
                      </a:r>
                      <a:r>
                        <a:rPr lang="en-US" sz="1100" u="none" strike="noStrike" dirty="0" err="1">
                          <a:effectLst/>
                          <a:latin typeface="BIZ UDPゴシック" panose="020B0400000000000000" pitchFamily="50" charset="-128"/>
                          <a:ea typeface="BIZ UDPゴシック" panose="020B0400000000000000" pitchFamily="50" charset="-128"/>
                        </a:rPr>
                        <a:t>PaLM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540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PaLM</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512 TPU v4</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37 d</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549889742"/>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Flan-U-</a:t>
                      </a:r>
                      <a:r>
                        <a:rPr lang="en-US" sz="1100" u="none" strike="noStrike" dirty="0" err="1">
                          <a:effectLst/>
                          <a:latin typeface="BIZ UDPゴシック" panose="020B0400000000000000" pitchFamily="50" charset="-128"/>
                          <a:ea typeface="BIZ UDPゴシック" panose="020B0400000000000000" pitchFamily="50" charset="-128"/>
                        </a:rPr>
                        <a:t>PaLM</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Oct-2022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540</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a:effectLst/>
                          <a:latin typeface="BIZ UDPゴシック" panose="020B0400000000000000" pitchFamily="50" charset="-128"/>
                          <a:ea typeface="BIZ UDPゴシック" panose="020B0400000000000000" pitchFamily="50" charset="-128"/>
                        </a:rPr>
                        <a:t>U-PaLM</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a:effectLst/>
                          <a:latin typeface="BIZ UDPゴシック" panose="020B0400000000000000" pitchFamily="50" charset="-128"/>
                          <a:ea typeface="BIZ UDPゴシック" panose="020B0400000000000000" pitchFamily="50" charset="-128"/>
                        </a:rPr>
                        <a:t>-</a:t>
                      </a:r>
                      <a:endPar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054747966"/>
                  </a:ext>
                </a:extLst>
              </a:tr>
              <a:tr h="197451">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GPT-4</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Mar-2023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ja-JP" altLang="en-US" sz="1100" u="none" strike="noStrike">
                          <a:effectLst/>
                          <a:latin typeface="BIZ UDPゴシック" panose="020B0400000000000000" pitchFamily="50" charset="-128"/>
                          <a:ea typeface="BIZ UDPゴシック" panose="020B0400000000000000" pitchFamily="50" charset="-128"/>
                        </a:rPr>
                        <a:t>　</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a:effectLst/>
                          <a:latin typeface="BIZ UDPゴシック" panose="020B0400000000000000" pitchFamily="50" charset="-128"/>
                          <a:ea typeface="BIZ UDPゴシック" panose="020B0400000000000000" pitchFamily="50" charset="-128"/>
                        </a:rPr>
                        <a:t>⦿</a:t>
                      </a:r>
                      <a:endPar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2474174138"/>
                  </a:ext>
                </a:extLst>
              </a:tr>
              <a:tr h="200090">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PanGu</a:t>
                      </a:r>
                      <a:r>
                        <a:rPr lang="en-US" sz="1100" u="none" strike="noStrike" dirty="0">
                          <a:effectLst/>
                          <a:latin typeface="BIZ UDPゴシック" panose="020B0400000000000000" pitchFamily="50" charset="-128"/>
                          <a:ea typeface="BIZ UDPゴシック" panose="020B0400000000000000" pitchFamily="50" charset="-128"/>
                        </a:rPr>
                        <a: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Mar-2023</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dirty="0">
                          <a:effectLst/>
                          <a:latin typeface="BIZ UDPゴシック" panose="020B0400000000000000" pitchFamily="50" charset="-128"/>
                          <a:ea typeface="BIZ UDPゴシック" panose="020B0400000000000000" pitchFamily="50" charset="-128"/>
                        </a:rPr>
                        <a:t>1085</a:t>
                      </a:r>
                      <a:endPar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err="1">
                          <a:effectLst/>
                          <a:latin typeface="BIZ UDPゴシック" panose="020B0400000000000000" pitchFamily="50" charset="-128"/>
                          <a:ea typeface="BIZ UDPゴシック" panose="020B0400000000000000" pitchFamily="50" charset="-128"/>
                        </a:rPr>
                        <a:t>PanGu</a:t>
                      </a:r>
                      <a:r>
                        <a:rPr lang="en-US" sz="1100" u="none" strike="noStrike" dirty="0">
                          <a:effectLst/>
                          <a:latin typeface="BIZ UDPゴシック" panose="020B0400000000000000" pitchFamily="50" charset="-128"/>
                          <a:ea typeface="BIZ UDPゴシック" panose="020B0400000000000000" pitchFamily="50" charset="-128"/>
                        </a:rPr>
                        <a:t>-</a:t>
                      </a:r>
                      <a:r>
                        <a:rPr lang="el-GR" sz="1100" u="none" strike="noStrike" dirty="0">
                          <a:effectLst/>
                          <a:latin typeface="BIZ UDPゴシック" panose="020B0400000000000000" pitchFamily="50" charset="-128"/>
                          <a:ea typeface="BIZ UDPゴシック" panose="020B0400000000000000" pitchFamily="50" charset="-128"/>
                        </a:rPr>
                        <a:t>α</a:t>
                      </a:r>
                      <a:endParaRPr lang="el-GR"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dirty="0">
                          <a:effectLst/>
                          <a:latin typeface="BIZ UDPゴシック" panose="020B0400000000000000" pitchFamily="50" charset="-128"/>
                          <a:ea typeface="BIZ UDPゴシック" panose="020B0400000000000000" pitchFamily="50" charset="-128"/>
                        </a:rPr>
                        <a:t>-</a:t>
                      </a:r>
                      <a:endPar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dirty="0">
                          <a:effectLst/>
                          <a:latin typeface="BIZ UDPゴシック" panose="020B0400000000000000" pitchFamily="50" charset="-128"/>
                          <a:ea typeface="BIZ UDPゴシック" panose="020B0400000000000000" pitchFamily="50" charset="-128"/>
                        </a:rPr>
                        <a:t>-</a:t>
                      </a:r>
                      <a:endPar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r" fontAlgn="ctr"/>
                      <a:r>
                        <a:rPr lang="en-US" sz="1100" u="none" strike="noStrike" dirty="0">
                          <a:effectLst/>
                          <a:latin typeface="BIZ UDPゴシック" panose="020B0400000000000000" pitchFamily="50" charset="-128"/>
                          <a:ea typeface="BIZ UDPゴシック" panose="020B0400000000000000" pitchFamily="50" charset="-128"/>
                        </a:rPr>
                        <a:t>３２９B tokens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　</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512B Ascend 910</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100 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ja-JP" altLang="en-US" sz="1100" u="none" strike="noStrike" dirty="0">
                          <a:effectLst/>
                          <a:latin typeface="BIZ UDPゴシック" panose="020B0400000000000000" pitchFamily="50" charset="-128"/>
                          <a:ea typeface="BIZ UDPゴシック" panose="020B0400000000000000" pitchFamily="50" charset="-128"/>
                        </a:rPr>
                        <a:t>⦿</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tc>
                  <a:txBody>
                    <a:bodyPr/>
                    <a:lstStyle/>
                    <a:p>
                      <a:pPr algn="ctr" fontAlgn="ctr"/>
                      <a:r>
                        <a:rPr lang="en-US" altLang="ja-JP" sz="1100" u="none" strike="noStrike" dirty="0">
                          <a:effectLst/>
                          <a:latin typeface="BIZ UDPゴシック" panose="020B0400000000000000" pitchFamily="50" charset="-128"/>
                          <a:ea typeface="BIZ UDPゴシック" panose="020B0400000000000000" pitchFamily="50" charset="-128"/>
                        </a:rPr>
                        <a:t>-</a:t>
                      </a:r>
                      <a:endPar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40000"/>
                        <a:lumOff val="60000"/>
                      </a:schemeClr>
                    </a:solidFill>
                  </a:tcPr>
                </a:tc>
                <a:extLst>
                  <a:ext uri="{0D108BD9-81ED-4DB2-BD59-A6C34878D82A}">
                    <a16:rowId xmlns:a16="http://schemas.microsoft.com/office/drawing/2014/main" val="180389938"/>
                  </a:ext>
                </a:extLst>
              </a:tr>
            </a:tbl>
          </a:graphicData>
        </a:graphic>
      </p:graphicFrame>
    </p:spTree>
    <p:extLst>
      <p:ext uri="{BB962C8B-B14F-4D97-AF65-F5344CB8AC3E}">
        <p14:creationId xmlns:p14="http://schemas.microsoft.com/office/powerpoint/2010/main" val="795435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派生モデル</a:t>
            </a:r>
          </a:p>
        </p:txBody>
      </p:sp>
      <p:graphicFrame>
        <p:nvGraphicFramePr>
          <p:cNvPr id="3" name="表 2">
            <a:extLst>
              <a:ext uri="{FF2B5EF4-FFF2-40B4-BE49-F238E27FC236}">
                <a16:creationId xmlns:a16="http://schemas.microsoft.com/office/drawing/2014/main" id="{DD5D8271-E5D2-FCEA-2A5A-77AA28AC2745}"/>
              </a:ext>
            </a:extLst>
          </p:cNvPr>
          <p:cNvGraphicFramePr>
            <a:graphicFrameLocks noGrp="1"/>
          </p:cNvGraphicFramePr>
          <p:nvPr>
            <p:extLst>
              <p:ext uri="{D42A27DB-BD31-4B8C-83A1-F6EECF244321}">
                <p14:modId xmlns:p14="http://schemas.microsoft.com/office/powerpoint/2010/main" val="258327862"/>
              </p:ext>
            </p:extLst>
          </p:nvPr>
        </p:nvGraphicFramePr>
        <p:xfrm>
          <a:off x="443648" y="1672138"/>
          <a:ext cx="11411308" cy="4087074"/>
        </p:xfrm>
        <a:graphic>
          <a:graphicData uri="http://schemas.openxmlformats.org/drawingml/2006/table">
            <a:tbl>
              <a:tblPr>
                <a:tableStyleId>{5C22544A-7EE6-4342-B048-85BDC9FD1C3A}</a:tableStyleId>
              </a:tblPr>
              <a:tblGrid>
                <a:gridCol w="1445113">
                  <a:extLst>
                    <a:ext uri="{9D8B030D-6E8A-4147-A177-3AD203B41FA5}">
                      <a16:colId xmlns:a16="http://schemas.microsoft.com/office/drawing/2014/main" val="302810156"/>
                    </a:ext>
                  </a:extLst>
                </a:gridCol>
                <a:gridCol w="899137">
                  <a:extLst>
                    <a:ext uri="{9D8B030D-6E8A-4147-A177-3AD203B41FA5}">
                      <a16:colId xmlns:a16="http://schemas.microsoft.com/office/drawing/2014/main" val="3000236494"/>
                    </a:ext>
                  </a:extLst>
                </a:gridCol>
                <a:gridCol w="521491">
                  <a:extLst>
                    <a:ext uri="{9D8B030D-6E8A-4147-A177-3AD203B41FA5}">
                      <a16:colId xmlns:a16="http://schemas.microsoft.com/office/drawing/2014/main" val="1945232294"/>
                    </a:ext>
                  </a:extLst>
                </a:gridCol>
                <a:gridCol w="865872">
                  <a:extLst>
                    <a:ext uri="{9D8B030D-6E8A-4147-A177-3AD203B41FA5}">
                      <a16:colId xmlns:a16="http://schemas.microsoft.com/office/drawing/2014/main" val="1734809775"/>
                    </a:ext>
                  </a:extLst>
                </a:gridCol>
                <a:gridCol w="619886">
                  <a:extLst>
                    <a:ext uri="{9D8B030D-6E8A-4147-A177-3AD203B41FA5}">
                      <a16:colId xmlns:a16="http://schemas.microsoft.com/office/drawing/2014/main" val="3492974532"/>
                    </a:ext>
                  </a:extLst>
                </a:gridCol>
                <a:gridCol w="634645">
                  <a:extLst>
                    <a:ext uri="{9D8B030D-6E8A-4147-A177-3AD203B41FA5}">
                      <a16:colId xmlns:a16="http://schemas.microsoft.com/office/drawing/2014/main" val="408076632"/>
                    </a:ext>
                  </a:extLst>
                </a:gridCol>
                <a:gridCol w="1143836">
                  <a:extLst>
                    <a:ext uri="{9D8B030D-6E8A-4147-A177-3AD203B41FA5}">
                      <a16:colId xmlns:a16="http://schemas.microsoft.com/office/drawing/2014/main" val="3309495702"/>
                    </a:ext>
                  </a:extLst>
                </a:gridCol>
                <a:gridCol w="1348005">
                  <a:extLst>
                    <a:ext uri="{9D8B030D-6E8A-4147-A177-3AD203B41FA5}">
                      <a16:colId xmlns:a16="http://schemas.microsoft.com/office/drawing/2014/main" val="1727994396"/>
                    </a:ext>
                  </a:extLst>
                </a:gridCol>
                <a:gridCol w="1515277">
                  <a:extLst>
                    <a:ext uri="{9D8B030D-6E8A-4147-A177-3AD203B41FA5}">
                      <a16:colId xmlns:a16="http://schemas.microsoft.com/office/drawing/2014/main" val="1498866654"/>
                    </a:ext>
                  </a:extLst>
                </a:gridCol>
                <a:gridCol w="905230">
                  <a:extLst>
                    <a:ext uri="{9D8B030D-6E8A-4147-A177-3AD203B41FA5}">
                      <a16:colId xmlns:a16="http://schemas.microsoft.com/office/drawing/2014/main" val="695372003"/>
                    </a:ext>
                  </a:extLst>
                </a:gridCol>
                <a:gridCol w="782237">
                  <a:extLst>
                    <a:ext uri="{9D8B030D-6E8A-4147-A177-3AD203B41FA5}">
                      <a16:colId xmlns:a16="http://schemas.microsoft.com/office/drawing/2014/main" val="3491811475"/>
                    </a:ext>
                  </a:extLst>
                </a:gridCol>
                <a:gridCol w="730579">
                  <a:extLst>
                    <a:ext uri="{9D8B030D-6E8A-4147-A177-3AD203B41FA5}">
                      <a16:colId xmlns:a16="http://schemas.microsoft.com/office/drawing/2014/main" val="1868610270"/>
                    </a:ext>
                  </a:extLst>
                </a:gridCol>
              </a:tblGrid>
              <a:tr h="223003">
                <a:tc rowSpan="2">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Model</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Release</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Time</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Size</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Byte</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Base</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Model</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gridSpan="2">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Adaptation</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hMerge="1">
                  <a:txBody>
                    <a:bodyPr/>
                    <a:lstStyle/>
                    <a:p>
                      <a:endParaRPr kumimoji="1" lang="ja-JP" altLang="en-US"/>
                    </a:p>
                  </a:txBody>
                  <a:tcPr/>
                </a:tc>
                <a:tc rowSpan="2">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Pre-train</a:t>
                      </a:r>
                      <a:br>
                        <a:rPr lang="en-US" sz="1200" u="none" strike="noStrike">
                          <a:effectLst/>
                          <a:latin typeface="BIZ UDPゴシック" panose="020B0400000000000000" pitchFamily="50" charset="-128"/>
                          <a:ea typeface="BIZ UDPゴシック" panose="020B0400000000000000" pitchFamily="50" charset="-128"/>
                        </a:rPr>
                      </a:br>
                      <a:r>
                        <a:rPr lang="en-US" sz="1200" u="none" strike="noStrike">
                          <a:effectLst/>
                          <a:latin typeface="BIZ UDPゴシック" panose="020B0400000000000000" pitchFamily="50" charset="-128"/>
                          <a:ea typeface="BIZ UDPゴシック" panose="020B0400000000000000" pitchFamily="50" charset="-128"/>
                        </a:rPr>
                        <a:t>Data Scale</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Latest Data</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Timestamp</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Hardware</a:t>
                      </a:r>
                      <a:br>
                        <a:rPr lang="en-US" sz="1200" u="none" strike="noStrike">
                          <a:effectLst/>
                          <a:latin typeface="BIZ UDPゴシック" panose="020B0400000000000000" pitchFamily="50" charset="-128"/>
                          <a:ea typeface="BIZ UDPゴシック" panose="020B0400000000000000" pitchFamily="50" charset="-128"/>
                        </a:rPr>
                      </a:br>
                      <a:r>
                        <a:rPr lang="en-US" sz="1200" u="none" strike="noStrike">
                          <a:effectLst/>
                          <a:latin typeface="BIZ UDPゴシック" panose="020B0400000000000000" pitchFamily="50" charset="-128"/>
                          <a:ea typeface="BIZ UDPゴシック" panose="020B0400000000000000" pitchFamily="50" charset="-128"/>
                        </a:rPr>
                        <a:t>GPUs/TPUs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rowSpan="2">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Training</a:t>
                      </a:r>
                      <a:br>
                        <a:rPr lang="en-US" sz="1200" u="none" strike="noStrike">
                          <a:effectLst/>
                          <a:latin typeface="BIZ UDPゴシック" panose="020B0400000000000000" pitchFamily="50" charset="-128"/>
                          <a:ea typeface="BIZ UDPゴシック" panose="020B0400000000000000" pitchFamily="50" charset="-128"/>
                        </a:rPr>
                      </a:br>
                      <a:r>
                        <a:rPr lang="en-US" sz="1200" u="none" strike="noStrike">
                          <a:effectLst/>
                          <a:latin typeface="BIZ UDPゴシック" panose="020B0400000000000000" pitchFamily="50" charset="-128"/>
                          <a:ea typeface="BIZ UDPゴシック" panose="020B0400000000000000" pitchFamily="50" charset="-128"/>
                        </a:rPr>
                        <a:t>Time</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gridSpan="2">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Evaluation</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hMerge="1">
                  <a:txBody>
                    <a:bodyPr/>
                    <a:lstStyle/>
                    <a:p>
                      <a:endParaRPr kumimoji="1" lang="ja-JP" altLang="en-US"/>
                    </a:p>
                  </a:txBody>
                  <a:tcPr/>
                </a:tc>
                <a:extLst>
                  <a:ext uri="{0D108BD9-81ED-4DB2-BD59-A6C34878D82A}">
                    <a16:rowId xmlns:a16="http://schemas.microsoft.com/office/drawing/2014/main" val="3909802250"/>
                  </a:ext>
                </a:extLst>
              </a:tr>
              <a:tr h="26696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IT</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RLHF</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ICL</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tc>
                  <a:txBody>
                    <a:bodyPr/>
                    <a:lstStyle/>
                    <a:p>
                      <a:pPr algn="ctr" fontAlgn="ctr"/>
                      <a:r>
                        <a:rPr lang="en-US" sz="1200" u="none" strike="noStrike" dirty="0" err="1">
                          <a:effectLst/>
                          <a:latin typeface="BIZ UDPゴシック" panose="020B0400000000000000" pitchFamily="50" charset="-128"/>
                          <a:ea typeface="BIZ UDPゴシック" panose="020B0400000000000000" pitchFamily="50" charset="-128"/>
                        </a:rPr>
                        <a:t>CoT</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60000"/>
                        <a:lumOff val="40000"/>
                      </a:schemeClr>
                    </a:solidFill>
                  </a:tcPr>
                </a:tc>
                <a:extLst>
                  <a:ext uri="{0D108BD9-81ED-4DB2-BD59-A6C34878D82A}">
                    <a16:rowId xmlns:a16="http://schemas.microsoft.com/office/drawing/2014/main" val="3799284990"/>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dirty="0">
                          <a:effectLst/>
                          <a:latin typeface="BIZ UDPゴシック" panose="020B0400000000000000" pitchFamily="50" charset="-128"/>
                          <a:ea typeface="BIZ UDPゴシック" panose="020B0400000000000000" pitchFamily="50" charset="-128"/>
                        </a:rPr>
                        <a:t>Oct-2019</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11</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1T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Apr-2019</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1024 TPU v3</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1444673407"/>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Mar-2021</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13</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1T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Apr-2019</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4031902643"/>
                  </a:ext>
                </a:extLst>
              </a:tr>
              <a:tr h="169972">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PanGu-</a:t>
                      </a:r>
                      <a:r>
                        <a:rPr lang="el-GR" sz="1200" u="none" strike="noStrike">
                          <a:effectLst/>
                          <a:latin typeface="BIZ UDPゴシック" panose="020B0400000000000000" pitchFamily="50" charset="-128"/>
                          <a:ea typeface="BIZ UDPゴシック" panose="020B0400000000000000" pitchFamily="50" charset="-128"/>
                        </a:rPr>
                        <a:t>α</a:t>
                      </a:r>
                      <a:endParaRPr lang="el-GR"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May-2021</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13</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１．１TB</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２０４８ Ascend 910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021899825"/>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CPM-2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May-2021</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198</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2.6TB</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836105211"/>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T0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Oct-2021</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11</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T5</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512 TPU v3</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27h</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3302607868"/>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GPT-NeoX-20B</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Feb-2022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20</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825GB</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Dec-2022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96 40G A100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804143829"/>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Code-Gen</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Mar-2022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16</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577B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508498714"/>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Tk-Instruct</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Apr-2022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11</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256 TPU v3</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4h</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3084770197"/>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UL2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Apr-2022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20</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1T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Apr-2019</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512 TPU v4</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764093418"/>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OPT</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May-2022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175</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180B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922 80G A100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4169210462"/>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BLOOM</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Jul-2022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176</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366B</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385 80G A100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105d</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081763662"/>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GLM</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Aug-2022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130</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400B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768 40G A100</a:t>
                      </a:r>
                      <a:endParaRPr 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60d</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18167590"/>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Flan-T5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Oct-2022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11</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1773115132"/>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mT0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Nov-2022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13</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mT5</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1697456634"/>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Galactica</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Nov-2022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120</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106B tokens</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3687499786"/>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BLOOMZ</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Nov-2022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176</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BLOOM</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1109280706"/>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OPT-IML</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Dec-2022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175</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OPT</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128 40G A100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108419987"/>
                  </a:ext>
                </a:extLst>
              </a:tr>
              <a:tr h="159094">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LLaMA</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Feb-2022</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65</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a:effectLst/>
                          <a:latin typeface="BIZ UDPゴシック" panose="020B0400000000000000" pitchFamily="50" charset="-128"/>
                          <a:ea typeface="BIZ UDPゴシック" panose="020B0400000000000000" pitchFamily="50" charset="-128"/>
                        </a:rPr>
                        <a:t>-</a:t>
                      </a:r>
                      <a:endParaRPr lang="en-US" altLang="ja-JP"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l" fontAlgn="ctr"/>
                      <a:r>
                        <a:rPr lang="en-US" sz="1200" u="none" strike="noStrike">
                          <a:effectLst/>
                          <a:latin typeface="BIZ UDPゴシック" panose="020B0400000000000000" pitchFamily="50" charset="-128"/>
                          <a:ea typeface="BIZ UDPゴシック" panose="020B0400000000000000" pitchFamily="50" charset="-128"/>
                        </a:rPr>
                        <a:t>1.4T tokens </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　</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2048 80G A100</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sz="1200" u="none" strike="noStrike">
                          <a:effectLst/>
                          <a:latin typeface="BIZ UDPゴシック" panose="020B0400000000000000" pitchFamily="50" charset="-128"/>
                          <a:ea typeface="BIZ UDPゴシック" panose="020B0400000000000000" pitchFamily="50" charset="-128"/>
                        </a:rPr>
                        <a:t>21d</a:t>
                      </a:r>
                      <a:endParaRPr 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ja-JP" altLang="en-US" sz="1200" u="none" strike="noStrike">
                          <a:effectLst/>
                          <a:latin typeface="BIZ UDPゴシック" panose="020B0400000000000000" pitchFamily="50" charset="-128"/>
                          <a:ea typeface="BIZ UDPゴシック" panose="020B0400000000000000" pitchFamily="50" charset="-128"/>
                        </a:rPr>
                        <a:t>⦿</a:t>
                      </a:r>
                      <a:endParaRPr lang="ja-JP" altLang="en-US" sz="12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tc>
                  <a:txBody>
                    <a:bodyPr/>
                    <a:lstStyle/>
                    <a:p>
                      <a:pPr algn="ctr" fontAlgn="ctr"/>
                      <a:r>
                        <a:rPr lang="en-US" altLang="ja-JP" sz="1200" u="none" strike="noStrike" dirty="0">
                          <a:effectLst/>
                          <a:latin typeface="BIZ UDPゴシック" panose="020B0400000000000000" pitchFamily="50" charset="-128"/>
                          <a:ea typeface="BIZ UDPゴシック" panose="020B0400000000000000" pitchFamily="50" charset="-128"/>
                        </a:rPr>
                        <a:t>-</a:t>
                      </a:r>
                      <a:endParaRPr lang="en-US" altLang="ja-JP"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799" marR="6799" marT="6799" marB="0" anchor="ctr">
                    <a:solidFill>
                      <a:schemeClr val="accent4">
                        <a:lumMod val="20000"/>
                        <a:lumOff val="80000"/>
                      </a:schemeClr>
                    </a:solidFill>
                  </a:tcPr>
                </a:tc>
                <a:extLst>
                  <a:ext uri="{0D108BD9-81ED-4DB2-BD59-A6C34878D82A}">
                    <a16:rowId xmlns:a16="http://schemas.microsoft.com/office/drawing/2014/main" val="2419169666"/>
                  </a:ext>
                </a:extLst>
              </a:tr>
            </a:tbl>
          </a:graphicData>
        </a:graphic>
      </p:graphicFrame>
    </p:spTree>
    <p:extLst>
      <p:ext uri="{BB962C8B-B14F-4D97-AF65-F5344CB8AC3E}">
        <p14:creationId xmlns:p14="http://schemas.microsoft.com/office/powerpoint/2010/main" val="3802314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AI</a:t>
            </a:r>
            <a:r>
              <a:rPr kumimoji="1" lang="ja-JP" altLang="en-US" sz="2400" b="1" dirty="0">
                <a:latin typeface="BIZ UDPゴシック" panose="020B0400000000000000" pitchFamily="50" charset="-128"/>
                <a:ea typeface="BIZ UDPゴシック" panose="020B0400000000000000" pitchFamily="50" charset="-128"/>
              </a:rPr>
              <a:t>関連論文</a:t>
            </a:r>
          </a:p>
        </p:txBody>
      </p:sp>
      <p:sp>
        <p:nvSpPr>
          <p:cNvPr id="4" name="object 3">
            <a:extLst>
              <a:ext uri="{FF2B5EF4-FFF2-40B4-BE49-F238E27FC236}">
                <a16:creationId xmlns:a16="http://schemas.microsoft.com/office/drawing/2014/main" id="{6CEA602B-580F-6924-75FE-B5C9D4DC5578}"/>
              </a:ext>
            </a:extLst>
          </p:cNvPr>
          <p:cNvSpPr txBox="1"/>
          <p:nvPr/>
        </p:nvSpPr>
        <p:spPr>
          <a:xfrm>
            <a:off x="957755" y="2044860"/>
            <a:ext cx="4010660" cy="3369310"/>
          </a:xfrm>
          <a:prstGeom prst="rect">
            <a:avLst/>
          </a:prstGeom>
        </p:spPr>
        <p:txBody>
          <a:bodyPr vert="horz" wrap="square" lIns="0" tIns="36830" rIns="0" bIns="0" rtlCol="0">
            <a:spAutoFit/>
          </a:bodyPr>
          <a:lstStyle/>
          <a:p>
            <a:pPr marL="342265" indent="-329565">
              <a:lnSpc>
                <a:spcPct val="100000"/>
              </a:lnSpc>
              <a:spcBef>
                <a:spcPts val="290"/>
              </a:spcBef>
              <a:buFont typeface="Arial"/>
              <a:buChar char="●"/>
              <a:tabLst>
                <a:tab pos="342265" algn="l"/>
                <a:tab pos="342900" algn="l"/>
              </a:tabLst>
            </a:pPr>
            <a:r>
              <a:rPr sz="1600" dirty="0">
                <a:latin typeface="メイリオ"/>
                <a:cs typeface="メイリオ"/>
              </a:rPr>
              <a:t>学術機関 </a:t>
            </a:r>
            <a:r>
              <a:rPr sz="1600" spc="-20" dirty="0">
                <a:latin typeface="メイリオ"/>
                <a:cs typeface="メイリオ"/>
              </a:rPr>
              <a:t>Top5</a:t>
            </a:r>
            <a:endParaRPr sz="1600" dirty="0">
              <a:latin typeface="メイリオ"/>
              <a:cs typeface="メイリオ"/>
            </a:endParaRPr>
          </a:p>
          <a:p>
            <a:pPr marL="799465" lvl="1" indent="-329565">
              <a:lnSpc>
                <a:spcPct val="100000"/>
              </a:lnSpc>
              <a:spcBef>
                <a:spcPts val="190"/>
              </a:spcBef>
              <a:buFont typeface="Arial"/>
              <a:buChar char="○"/>
              <a:tabLst>
                <a:tab pos="799465" algn="l"/>
                <a:tab pos="800100" algn="l"/>
              </a:tabLst>
            </a:pPr>
            <a:r>
              <a:rPr sz="1600" dirty="0">
                <a:latin typeface="メイリオ"/>
                <a:cs typeface="メイリオ"/>
              </a:rPr>
              <a:t>Tsinghua</a:t>
            </a:r>
            <a:r>
              <a:rPr sz="1600" spc="-15" dirty="0">
                <a:latin typeface="メイリオ"/>
                <a:cs typeface="メイリオ"/>
              </a:rPr>
              <a:t> </a:t>
            </a:r>
            <a:r>
              <a:rPr sz="1600" spc="-10" dirty="0">
                <a:latin typeface="メイリオ"/>
                <a:cs typeface="メイリオ"/>
              </a:rPr>
              <a:t>university(158)</a:t>
            </a:r>
            <a:endParaRPr sz="1600" dirty="0">
              <a:latin typeface="メイリオ"/>
              <a:cs typeface="メイリオ"/>
            </a:endParaRPr>
          </a:p>
          <a:p>
            <a:pPr marL="799465" lvl="1" indent="-329565">
              <a:lnSpc>
                <a:spcPts val="1910"/>
              </a:lnSpc>
              <a:spcBef>
                <a:spcPts val="75"/>
              </a:spcBef>
              <a:buFont typeface="Arial"/>
              <a:buChar char="○"/>
              <a:tabLst>
                <a:tab pos="799465" algn="l"/>
                <a:tab pos="800100" algn="l"/>
              </a:tabLst>
            </a:pPr>
            <a:r>
              <a:rPr sz="1600" dirty="0">
                <a:latin typeface="メイリオ"/>
                <a:cs typeface="メイリオ"/>
              </a:rPr>
              <a:t>Stanford</a:t>
            </a:r>
            <a:r>
              <a:rPr sz="1600" spc="-5" dirty="0">
                <a:latin typeface="メイリオ"/>
                <a:cs typeface="メイリオ"/>
              </a:rPr>
              <a:t> </a:t>
            </a:r>
            <a:r>
              <a:rPr sz="1600" spc="-10" dirty="0">
                <a:latin typeface="メイリオ"/>
                <a:cs typeface="メイリオ"/>
              </a:rPr>
              <a:t>University(149)</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dirty="0">
                <a:latin typeface="メイリオ"/>
                <a:cs typeface="メイリオ"/>
              </a:rPr>
              <a:t>University</a:t>
            </a:r>
            <a:r>
              <a:rPr sz="1600" spc="-5" dirty="0">
                <a:latin typeface="メイリオ"/>
                <a:cs typeface="メイリオ"/>
              </a:rPr>
              <a:t> </a:t>
            </a:r>
            <a:r>
              <a:rPr sz="1600" dirty="0">
                <a:latin typeface="メイリオ"/>
                <a:cs typeface="メイリオ"/>
              </a:rPr>
              <a:t>of </a:t>
            </a:r>
            <a:r>
              <a:rPr sz="1600" spc="-10" dirty="0">
                <a:latin typeface="メイリオ"/>
                <a:cs typeface="メイリオ"/>
              </a:rPr>
              <a:t>California(145)</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dirty="0">
                <a:latin typeface="メイリオ"/>
                <a:cs typeface="メイリオ"/>
              </a:rPr>
              <a:t>Carnegie</a:t>
            </a:r>
            <a:r>
              <a:rPr sz="1600" spc="-10" dirty="0">
                <a:latin typeface="メイリオ"/>
                <a:cs typeface="メイリオ"/>
              </a:rPr>
              <a:t> </a:t>
            </a:r>
            <a:r>
              <a:rPr sz="1600" dirty="0">
                <a:latin typeface="メイリオ"/>
                <a:cs typeface="メイリオ"/>
              </a:rPr>
              <a:t>Mellon</a:t>
            </a:r>
            <a:r>
              <a:rPr sz="1600" spc="5" dirty="0">
                <a:latin typeface="メイリオ"/>
                <a:cs typeface="メイリオ"/>
              </a:rPr>
              <a:t> </a:t>
            </a:r>
            <a:r>
              <a:rPr sz="1600" spc="-10" dirty="0">
                <a:latin typeface="メイリオ"/>
                <a:cs typeface="メイリオ"/>
              </a:rPr>
              <a:t>University(138)</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spc="-10" dirty="0">
                <a:latin typeface="メイリオ"/>
                <a:cs typeface="メイリオ"/>
              </a:rPr>
              <a:t>MIT(130)</a:t>
            </a:r>
            <a:endParaRPr sz="1600" dirty="0">
              <a:latin typeface="メイリオ"/>
              <a:cs typeface="メイリオ"/>
            </a:endParaRPr>
          </a:p>
          <a:p>
            <a:pPr marL="342265" indent="-329565">
              <a:lnSpc>
                <a:spcPct val="100000"/>
              </a:lnSpc>
              <a:spcBef>
                <a:spcPts val="770"/>
              </a:spcBef>
              <a:buFont typeface="Arial"/>
              <a:buChar char="●"/>
              <a:tabLst>
                <a:tab pos="342265" algn="l"/>
                <a:tab pos="342900" algn="l"/>
              </a:tabLst>
            </a:pPr>
            <a:r>
              <a:rPr sz="1600" dirty="0">
                <a:latin typeface="メイリオ"/>
                <a:cs typeface="メイリオ"/>
              </a:rPr>
              <a:t>企業 </a:t>
            </a:r>
            <a:r>
              <a:rPr sz="1600" spc="-20" dirty="0">
                <a:latin typeface="メイリオ"/>
                <a:cs typeface="メイリオ"/>
              </a:rPr>
              <a:t>Top5</a:t>
            </a:r>
            <a:endParaRPr sz="1600" dirty="0">
              <a:latin typeface="メイリオ"/>
              <a:cs typeface="メイリオ"/>
            </a:endParaRPr>
          </a:p>
          <a:p>
            <a:pPr marL="799465" lvl="1" indent="-329565">
              <a:lnSpc>
                <a:spcPts val="1910"/>
              </a:lnSpc>
              <a:spcBef>
                <a:spcPts val="190"/>
              </a:spcBef>
              <a:buFont typeface="Arial"/>
              <a:buChar char="○"/>
              <a:tabLst>
                <a:tab pos="799465" algn="l"/>
                <a:tab pos="800100" algn="l"/>
              </a:tabLst>
            </a:pPr>
            <a:r>
              <a:rPr sz="1600" dirty="0">
                <a:latin typeface="メイリオ"/>
                <a:cs typeface="メイリオ"/>
              </a:rPr>
              <a:t>Google</a:t>
            </a:r>
            <a:r>
              <a:rPr sz="1600" spc="-15" dirty="0">
                <a:latin typeface="メイリオ"/>
                <a:cs typeface="メイリオ"/>
              </a:rPr>
              <a:t> </a:t>
            </a:r>
            <a:r>
              <a:rPr sz="1600" spc="-20" dirty="0">
                <a:latin typeface="メイリオ"/>
                <a:cs typeface="メイリオ"/>
              </a:rPr>
              <a:t>(123)</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spc="-10" dirty="0">
                <a:latin typeface="メイリオ"/>
                <a:cs typeface="メイリオ"/>
              </a:rPr>
              <a:t>Microsoft(65)</a:t>
            </a:r>
            <a:endParaRPr sz="1600" dirty="0">
              <a:latin typeface="メイリオ"/>
              <a:cs typeface="メイリオ"/>
            </a:endParaRPr>
          </a:p>
          <a:p>
            <a:pPr marL="799465" lvl="1" indent="-329565">
              <a:lnSpc>
                <a:spcPts val="1910"/>
              </a:lnSpc>
              <a:spcBef>
                <a:spcPts val="70"/>
              </a:spcBef>
              <a:buFont typeface="Arial"/>
              <a:buChar char="○"/>
              <a:tabLst>
                <a:tab pos="799465" algn="l"/>
                <a:tab pos="800100" algn="l"/>
              </a:tabLst>
            </a:pPr>
            <a:r>
              <a:rPr sz="1600" spc="-10" dirty="0">
                <a:latin typeface="メイリオ"/>
                <a:cs typeface="メイリオ"/>
              </a:rPr>
              <a:t>Deepmind(57)</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dirty="0">
                <a:latin typeface="メイリオ"/>
                <a:cs typeface="メイリオ"/>
              </a:rPr>
              <a:t>Google</a:t>
            </a:r>
            <a:r>
              <a:rPr sz="1600" spc="-5" dirty="0">
                <a:latin typeface="メイリオ"/>
                <a:cs typeface="メイリオ"/>
              </a:rPr>
              <a:t> </a:t>
            </a:r>
            <a:r>
              <a:rPr sz="1600" spc="-10" dirty="0">
                <a:latin typeface="メイリオ"/>
                <a:cs typeface="メイリオ"/>
              </a:rPr>
              <a:t>Brain(54)</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spc="-10" dirty="0">
                <a:latin typeface="メイリオ"/>
                <a:cs typeface="メイリオ"/>
              </a:rPr>
              <a:t>Amazon(40)</a:t>
            </a:r>
            <a:endParaRPr sz="1600" dirty="0">
              <a:latin typeface="メイリオ"/>
              <a:cs typeface="メイリオ"/>
            </a:endParaRPr>
          </a:p>
          <a:p>
            <a:pPr marL="799465" lvl="1" indent="-329565">
              <a:lnSpc>
                <a:spcPts val="1910"/>
              </a:lnSpc>
              <a:buFont typeface="Arial"/>
              <a:buChar char="○"/>
              <a:tabLst>
                <a:tab pos="799465" algn="l"/>
                <a:tab pos="800100" algn="l"/>
              </a:tabLst>
            </a:pPr>
            <a:r>
              <a:rPr sz="1600" spc="-10" dirty="0">
                <a:latin typeface="メイリオ"/>
                <a:cs typeface="メイリオ"/>
              </a:rPr>
              <a:t>(Facebook(3位→?位))</a:t>
            </a:r>
            <a:endParaRPr sz="1600" dirty="0">
              <a:latin typeface="メイリオ"/>
              <a:cs typeface="メイリオ"/>
            </a:endParaRPr>
          </a:p>
        </p:txBody>
      </p:sp>
      <p:pic>
        <p:nvPicPr>
          <p:cNvPr id="5" name="object 4">
            <a:extLst>
              <a:ext uri="{FF2B5EF4-FFF2-40B4-BE49-F238E27FC236}">
                <a16:creationId xmlns:a16="http://schemas.microsoft.com/office/drawing/2014/main" id="{578D164C-5202-E66C-C668-AF2734737ECE}"/>
              </a:ext>
            </a:extLst>
          </p:cNvPr>
          <p:cNvPicPr/>
          <p:nvPr/>
        </p:nvPicPr>
        <p:blipFill>
          <a:blip r:embed="rId2" cstate="print"/>
          <a:stretch>
            <a:fillRect/>
          </a:stretch>
        </p:blipFill>
        <p:spPr>
          <a:xfrm>
            <a:off x="4968415" y="659889"/>
            <a:ext cx="7140975" cy="6050791"/>
          </a:xfrm>
          <a:prstGeom prst="rect">
            <a:avLst/>
          </a:prstGeom>
        </p:spPr>
      </p:pic>
      <p:sp>
        <p:nvSpPr>
          <p:cNvPr id="7" name="object 5">
            <a:extLst>
              <a:ext uri="{FF2B5EF4-FFF2-40B4-BE49-F238E27FC236}">
                <a16:creationId xmlns:a16="http://schemas.microsoft.com/office/drawing/2014/main" id="{5E9FFE72-BF5E-DBB6-D1E7-C7F9046EF9BB}"/>
              </a:ext>
            </a:extLst>
          </p:cNvPr>
          <p:cNvSpPr txBox="1"/>
          <p:nvPr/>
        </p:nvSpPr>
        <p:spPr>
          <a:xfrm>
            <a:off x="4574581" y="6710680"/>
            <a:ext cx="2654300" cy="147320"/>
          </a:xfrm>
          <a:prstGeom prst="rect">
            <a:avLst/>
          </a:prstGeom>
        </p:spPr>
        <p:txBody>
          <a:bodyPr vert="horz" wrap="square" lIns="0" tIns="12700" rIns="0" bIns="0" rtlCol="0">
            <a:spAutoFit/>
          </a:bodyPr>
          <a:lstStyle/>
          <a:p>
            <a:pPr marL="12700">
              <a:lnSpc>
                <a:spcPct val="100000"/>
              </a:lnSpc>
              <a:spcBef>
                <a:spcPts val="100"/>
              </a:spcBef>
            </a:pPr>
            <a:r>
              <a:rPr sz="800" spc="-10" dirty="0">
                <a:latin typeface="メイリオ"/>
                <a:cs typeface="メイリオ"/>
              </a:rPr>
              <a:t>https://github.com/sanagno/neurips_2022_statistics</a:t>
            </a:r>
            <a:endParaRPr sz="800" dirty="0">
              <a:latin typeface="メイリオ"/>
              <a:cs typeface="メイリオ"/>
            </a:endParaRPr>
          </a:p>
        </p:txBody>
      </p:sp>
    </p:spTree>
    <p:extLst>
      <p:ext uri="{BB962C8B-B14F-4D97-AF65-F5344CB8AC3E}">
        <p14:creationId xmlns:p14="http://schemas.microsoft.com/office/powerpoint/2010/main" val="1793791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4B6378F-E7EC-4057-8C8C-A8C75A9DA749}"/>
              </a:ext>
            </a:extLst>
          </p:cNvPr>
          <p:cNvPicPr>
            <a:picLocks noChangeAspect="1"/>
          </p:cNvPicPr>
          <p:nvPr/>
        </p:nvPicPr>
        <p:blipFill>
          <a:blip r:embed="rId3"/>
          <a:stretch>
            <a:fillRect/>
          </a:stretch>
        </p:blipFill>
        <p:spPr>
          <a:xfrm>
            <a:off x="208361" y="1292032"/>
            <a:ext cx="4239450" cy="5567690"/>
          </a:xfrm>
          <a:prstGeom prst="rect">
            <a:avLst/>
          </a:prstGeom>
        </p:spPr>
      </p:pic>
      <p:sp>
        <p:nvSpPr>
          <p:cNvPr id="8" name="テキスト ボックス 7">
            <a:extLst>
              <a:ext uri="{FF2B5EF4-FFF2-40B4-BE49-F238E27FC236}">
                <a16:creationId xmlns:a16="http://schemas.microsoft.com/office/drawing/2014/main" id="{4237415A-C653-4109-AA86-F59D325F367C}"/>
              </a:ext>
            </a:extLst>
          </p:cNvPr>
          <p:cNvSpPr txBox="1"/>
          <p:nvPr/>
        </p:nvSpPr>
        <p:spPr>
          <a:xfrm>
            <a:off x="5201729" y="5971400"/>
            <a:ext cx="6323162" cy="830997"/>
          </a:xfrm>
          <a:prstGeom prst="rect">
            <a:avLst/>
          </a:prstGeom>
          <a:noFill/>
        </p:spPr>
        <p:txBody>
          <a:bodyPr wrap="square">
            <a:spAutoFit/>
          </a:bodyPr>
          <a:lstStyle/>
          <a:p>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分子の立体構造予測に向けた最新技術として</a:t>
            </a:r>
            <a:r>
              <a:rPr lang="en-US" altLang="ja-JP" sz="1200" b="0" i="0" dirty="0">
                <a:solidFill>
                  <a:srgbClr val="000000"/>
                </a:solidFill>
                <a:effectLst/>
                <a:latin typeface="Meiryo UI" panose="020B0604030504040204" pitchFamily="50" charset="-128"/>
                <a:ea typeface="Meiryo UI" panose="020B0604030504040204" pitchFamily="50" charset="-128"/>
              </a:rPr>
              <a:t>ARES</a:t>
            </a:r>
            <a:r>
              <a:rPr lang="ja-JP" altLang="en-US" sz="1200" b="0" i="0" dirty="0">
                <a:solidFill>
                  <a:srgbClr val="000000"/>
                </a:solidFill>
                <a:effectLst/>
                <a:latin typeface="Meiryo UI" panose="020B0604030504040204" pitchFamily="50" charset="-128"/>
                <a:ea typeface="Meiryo UI" panose="020B0604030504040204" pitchFamily="50" charset="-128"/>
              </a:rPr>
              <a:t>（原子回転同変スコアラー）が登場。</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en-US" altLang="ja-JP" sz="1200" b="0" i="0" dirty="0">
                <a:solidFill>
                  <a:srgbClr val="000000"/>
                </a:solidFill>
                <a:effectLst/>
                <a:latin typeface="Meiryo UI" panose="020B0604030504040204" pitchFamily="50" charset="-128"/>
                <a:ea typeface="Meiryo UI" panose="020B0604030504040204" pitchFamily="50" charset="-128"/>
              </a:rPr>
              <a:t>mRNA</a:t>
            </a:r>
            <a:r>
              <a:rPr lang="ja-JP" altLang="en-US" sz="1200" b="0" i="0" dirty="0">
                <a:solidFill>
                  <a:srgbClr val="000000"/>
                </a:solidFill>
                <a:effectLst/>
                <a:latin typeface="Meiryo UI" panose="020B0604030504040204" pitchFamily="50" charset="-128"/>
                <a:ea typeface="Meiryo UI" panose="020B0604030504040204" pitchFamily="50" charset="-128"/>
              </a:rPr>
              <a:t>などの</a:t>
            </a:r>
            <a:r>
              <a:rPr lang="en-US" altLang="ja-JP" sz="1200" b="0" i="0" dirty="0">
                <a:solidFill>
                  <a:srgbClr val="000000"/>
                </a:solidFill>
                <a:effectLst/>
                <a:latin typeface="Meiryo UI" panose="020B0604030504040204" pitchFamily="50" charset="-128"/>
                <a:ea typeface="Meiryo UI" panose="020B0604030504040204" pitchFamily="50" charset="-128"/>
              </a:rPr>
              <a:t>1</a:t>
            </a:r>
            <a:r>
              <a:rPr lang="ja-JP" altLang="en-US" sz="1200" b="0" i="0" dirty="0">
                <a:solidFill>
                  <a:srgbClr val="000000"/>
                </a:solidFill>
                <a:effectLst/>
                <a:latin typeface="Meiryo UI" panose="020B0604030504040204" pitchFamily="50" charset="-128"/>
                <a:ea typeface="Meiryo UI" panose="020B0604030504040204" pitchFamily="50" charset="-128"/>
              </a:rPr>
              <a:t>本鎖</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は</a:t>
            </a:r>
            <a:r>
              <a:rPr lang="en-US" altLang="ja-JP" sz="1200" b="0" i="0" dirty="0">
                <a:solidFill>
                  <a:srgbClr val="000000"/>
                </a:solidFill>
                <a:effectLst/>
                <a:latin typeface="Meiryo UI" panose="020B0604030504040204" pitchFamily="50" charset="-128"/>
                <a:ea typeface="Meiryo UI" panose="020B0604030504040204" pitchFamily="50" charset="-128"/>
              </a:rPr>
              <a:t>3</a:t>
            </a:r>
            <a:r>
              <a:rPr lang="ja-JP" altLang="en-US" sz="1200" b="0" i="0" dirty="0">
                <a:solidFill>
                  <a:srgbClr val="000000"/>
                </a:solidFill>
                <a:effectLst/>
                <a:latin typeface="Meiryo UI" panose="020B0604030504040204" pitchFamily="50" charset="-128"/>
                <a:ea typeface="Meiryo UI" panose="020B0604030504040204" pitchFamily="50" charset="-128"/>
              </a:rPr>
              <a:t>次元構造を持つが、折りたたみ構造についてはほとんどわかっていない。</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ja-JP" altLang="en-US" sz="1200" b="0" i="0" dirty="0">
                <a:solidFill>
                  <a:srgbClr val="000000"/>
                </a:solidFill>
                <a:effectLst/>
                <a:latin typeface="Meiryo UI" panose="020B0604030504040204" pitchFamily="50" charset="-128"/>
                <a:ea typeface="Meiryo UI" panose="020B0604030504040204" pitchFamily="50" charset="-128"/>
              </a:rPr>
              <a:t>利用可能な</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構造の数は、同じく折りたたみ構造を持つタンパク質の</a:t>
            </a:r>
            <a:r>
              <a:rPr lang="en-US" altLang="ja-JP" sz="1200" b="0" i="0" dirty="0">
                <a:solidFill>
                  <a:srgbClr val="000000"/>
                </a:solidFill>
                <a:effectLst/>
                <a:latin typeface="Meiryo UI" panose="020B0604030504040204" pitchFamily="50" charset="-128"/>
                <a:ea typeface="Meiryo UI" panose="020B0604030504040204" pitchFamily="50" charset="-128"/>
              </a:rPr>
              <a:t>1</a:t>
            </a:r>
            <a:r>
              <a:rPr lang="ja-JP" altLang="en-US" sz="1200" b="0" i="0" dirty="0">
                <a:solidFill>
                  <a:srgbClr val="000000"/>
                </a:solidFill>
                <a:effectLst/>
                <a:latin typeface="Meiryo UI" panose="020B0604030504040204" pitchFamily="50" charset="-128"/>
                <a:ea typeface="Meiryo UI" panose="020B0604030504040204" pitchFamily="50" charset="-128"/>
              </a:rPr>
              <a:t>％にも満たない状態。</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en-US" altLang="ja-JP" sz="1200" b="0" i="0" dirty="0">
                <a:solidFill>
                  <a:srgbClr val="000000"/>
                </a:solidFill>
                <a:effectLst/>
                <a:latin typeface="Meiryo UI" panose="020B0604030504040204" pitchFamily="50" charset="-128"/>
                <a:ea typeface="Meiryo UI" panose="020B0604030504040204" pitchFamily="50" charset="-128"/>
              </a:rPr>
              <a:t>ARES</a:t>
            </a:r>
            <a:r>
              <a:rPr lang="ja-JP" altLang="en-US" sz="1200" b="0" i="0" dirty="0">
                <a:solidFill>
                  <a:srgbClr val="000000"/>
                </a:solidFill>
                <a:effectLst/>
                <a:latin typeface="Meiryo UI" panose="020B0604030504040204" pitchFamily="50" charset="-128"/>
                <a:ea typeface="Meiryo UI" panose="020B0604030504040204" pitchFamily="50" charset="-128"/>
              </a:rPr>
              <a:t>は、</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分子の各原子の</a:t>
            </a:r>
            <a:r>
              <a:rPr lang="en-US" altLang="ja-JP" sz="1200" b="0" i="0" dirty="0">
                <a:solidFill>
                  <a:srgbClr val="000000"/>
                </a:solidFill>
                <a:effectLst/>
                <a:latin typeface="Meiryo UI" panose="020B0604030504040204" pitchFamily="50" charset="-128"/>
                <a:ea typeface="Meiryo UI" panose="020B0604030504040204" pitchFamily="50" charset="-128"/>
              </a:rPr>
              <a:t>3</a:t>
            </a:r>
            <a:r>
              <a:rPr lang="ja-JP" altLang="en-US" sz="1200" b="0" i="0" dirty="0">
                <a:solidFill>
                  <a:srgbClr val="000000"/>
                </a:solidFill>
                <a:effectLst/>
                <a:latin typeface="Meiryo UI" panose="020B0604030504040204" pitchFamily="50" charset="-128"/>
                <a:ea typeface="Meiryo UI" panose="020B0604030504040204" pitchFamily="50" charset="-128"/>
              </a:rPr>
              <a:t>次元座標と化学元素の種類を処理して全体の構造を予測。</a:t>
            </a:r>
            <a:endParaRPr lang="ja-JP" altLang="en-US" sz="12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FAC8AF5-BCBB-4C1F-A32D-B095CB1A9186}"/>
              </a:ext>
            </a:extLst>
          </p:cNvPr>
          <p:cNvSpPr txBox="1"/>
          <p:nvPr/>
        </p:nvSpPr>
        <p:spPr>
          <a:xfrm>
            <a:off x="98365" y="589307"/>
            <a:ext cx="5526169" cy="523220"/>
          </a:xfrm>
          <a:prstGeom prst="rect">
            <a:avLst/>
          </a:prstGeom>
          <a:noFill/>
        </p:spPr>
        <p:txBody>
          <a:bodyPr wrap="square">
            <a:spAutoFit/>
          </a:bodyPr>
          <a:lstStyle/>
          <a:p>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機械学習を用いた</a:t>
            </a:r>
            <a:r>
              <a:rPr lang="en-US" altLang="ja-JP" sz="1400" b="0" i="0" dirty="0">
                <a:solidFill>
                  <a:srgbClr val="333333"/>
                </a:solidFill>
                <a:effectLst/>
                <a:latin typeface="BIZ UDPゴシック" panose="020B0400000000000000" pitchFamily="50" charset="-128"/>
                <a:ea typeface="BIZ UDPゴシック" panose="020B0400000000000000" pitchFamily="50" charset="-128"/>
              </a:rPr>
              <a:t>RNA</a:t>
            </a:r>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構造の予測は、タンパク質構造の予測よりはるかに難しい。そして、成功率も低いことが判明している。</a:t>
            </a:r>
            <a:endParaRPr lang="ja-JP" altLang="en-US" sz="14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2A4AD6F7-BF56-4886-99B9-857E6B71A015}"/>
              </a:ext>
            </a:extLst>
          </p:cNvPr>
          <p:cNvSpPr txBox="1"/>
          <p:nvPr/>
        </p:nvSpPr>
        <p:spPr>
          <a:xfrm>
            <a:off x="5564149" y="791811"/>
            <a:ext cx="6097424" cy="523220"/>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Science</a:t>
            </a:r>
            <a:r>
              <a:rPr lang="ja-JP" altLang="en-US" sz="1400" dirty="0">
                <a:latin typeface="BIZ UDPゴシック" panose="020B0400000000000000" pitchFamily="50" charset="-128"/>
                <a:ea typeface="BIZ UDPゴシック" panose="020B0400000000000000" pitchFamily="50" charset="-128"/>
              </a:rPr>
              <a:t>に発表された「</a:t>
            </a:r>
            <a:r>
              <a:rPr lang="en-US" altLang="ja-JP" sz="1400" dirty="0">
                <a:latin typeface="BIZ UDPゴシック" panose="020B0400000000000000" pitchFamily="50" charset="-128"/>
                <a:ea typeface="BIZ UDPゴシック" panose="020B0400000000000000" pitchFamily="50" charset="-128"/>
              </a:rPr>
              <a:t>Geometric deep learning of RNA structure</a:t>
            </a:r>
            <a:r>
              <a:rPr lang="ja-JP" altLang="en-US" sz="1400" dirty="0">
                <a:latin typeface="BIZ UDPゴシック" panose="020B0400000000000000" pitchFamily="50" charset="-128"/>
                <a:ea typeface="BIZ UDPゴシック" panose="020B0400000000000000" pitchFamily="50" charset="-128"/>
              </a:rPr>
              <a:t>」には、</a:t>
            </a:r>
            <a:r>
              <a:rPr lang="en-US" altLang="ja-JP" sz="1400" dirty="0">
                <a:latin typeface="BIZ UDPゴシック" panose="020B0400000000000000" pitchFamily="50" charset="-128"/>
                <a:ea typeface="BIZ UDPゴシック" panose="020B0400000000000000" pitchFamily="50" charset="-128"/>
              </a:rPr>
              <a:t>RNA</a:t>
            </a:r>
            <a:r>
              <a:rPr lang="ja-JP" altLang="en-US" sz="1400" dirty="0">
                <a:latin typeface="BIZ UDPゴシック" panose="020B0400000000000000" pitchFamily="50" charset="-128"/>
                <a:ea typeface="BIZ UDPゴシック" panose="020B0400000000000000" pitchFamily="50" charset="-128"/>
              </a:rPr>
              <a:t>の</a:t>
            </a:r>
            <a:r>
              <a:rPr lang="en-US" altLang="ja-JP" sz="1400" dirty="0">
                <a:latin typeface="BIZ UDPゴシック" panose="020B0400000000000000" pitchFamily="50" charset="-128"/>
                <a:ea typeface="BIZ UDPゴシック" panose="020B0400000000000000" pitchFamily="50" charset="-128"/>
              </a:rPr>
              <a:t>3</a:t>
            </a:r>
            <a:r>
              <a:rPr lang="ja-JP" altLang="en-US" sz="1400" dirty="0">
                <a:latin typeface="BIZ UDPゴシック" panose="020B0400000000000000" pitchFamily="50" charset="-128"/>
                <a:ea typeface="BIZ UDPゴシック" panose="020B0400000000000000" pitchFamily="50" charset="-128"/>
              </a:rPr>
              <a:t>次元構造を解析する研究が紹介されている。</a:t>
            </a:r>
          </a:p>
        </p:txBody>
      </p:sp>
      <p:pic>
        <p:nvPicPr>
          <p:cNvPr id="7" name="Picture 2" descr="図1">
            <a:extLst>
              <a:ext uri="{FF2B5EF4-FFF2-40B4-BE49-F238E27FC236}">
                <a16:creationId xmlns:a16="http://schemas.microsoft.com/office/drawing/2014/main" id="{FE04F980-6151-45BE-B7F4-A08729395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68" y="1453309"/>
            <a:ext cx="6903390" cy="44141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1BE5ED41-E163-2579-FC91-2EE00D380A95}"/>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Transformer</a:t>
            </a:r>
            <a:r>
              <a:rPr kumimoji="1" lang="ja-JP" altLang="en-US" sz="2400" b="1" dirty="0">
                <a:latin typeface="BIZ UDPゴシック" panose="020B0400000000000000" pitchFamily="50" charset="-128"/>
                <a:ea typeface="BIZ UDPゴシック" panose="020B0400000000000000" pitchFamily="50" charset="-128"/>
              </a:rPr>
              <a:t>を利用した</a:t>
            </a:r>
            <a:r>
              <a:rPr kumimoji="1" lang="en-US" altLang="ja-JP" sz="2400" b="1" dirty="0">
                <a:latin typeface="BIZ UDPゴシック" panose="020B0400000000000000" pitchFamily="50" charset="-128"/>
                <a:ea typeface="BIZ UDPゴシック" panose="020B0400000000000000" pitchFamily="50" charset="-128"/>
              </a:rPr>
              <a:t>RNA</a:t>
            </a:r>
            <a:r>
              <a:rPr kumimoji="1" lang="ja-JP" altLang="en-US" sz="2400" b="1" dirty="0">
                <a:latin typeface="BIZ UDPゴシック" panose="020B0400000000000000" pitchFamily="50" charset="-128"/>
                <a:ea typeface="BIZ UDPゴシック" panose="020B0400000000000000" pitchFamily="50" charset="-128"/>
              </a:rPr>
              <a:t>構造解析</a:t>
            </a:r>
          </a:p>
        </p:txBody>
      </p:sp>
    </p:spTree>
    <p:extLst>
      <p:ext uri="{BB962C8B-B14F-4D97-AF65-F5344CB8AC3E}">
        <p14:creationId xmlns:p14="http://schemas.microsoft.com/office/powerpoint/2010/main" val="3995801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Gartner</a:t>
            </a:r>
            <a:r>
              <a:rPr lang="ja-JP" altLang="en-US" sz="2400" b="1" dirty="0">
                <a:solidFill>
                  <a:schemeClr val="bg1"/>
                </a:solidFill>
                <a:latin typeface="BIZ UDPゴシック" panose="020B0400000000000000" pitchFamily="50" charset="-128"/>
                <a:ea typeface="BIZ UDPゴシック" panose="020B0400000000000000" pitchFamily="50" charset="-128"/>
              </a:rPr>
              <a:t>　</a:t>
            </a: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Top 10 Strategic Technology Trends for 2024</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1026" name="Picture 2" descr="Gartner Top Tech Trends 2024: トップ 10 のリスト">
            <a:extLst>
              <a:ext uri="{FF2B5EF4-FFF2-40B4-BE49-F238E27FC236}">
                <a16:creationId xmlns:a16="http://schemas.microsoft.com/office/drawing/2014/main" id="{475B5377-A738-845E-CEC2-8678CFB62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109" y="502106"/>
            <a:ext cx="7758468" cy="6313163"/>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2A6DBB6-C41A-1DFB-C384-248BE2470380}"/>
              </a:ext>
            </a:extLst>
          </p:cNvPr>
          <p:cNvSpPr txBox="1"/>
          <p:nvPr/>
        </p:nvSpPr>
        <p:spPr>
          <a:xfrm>
            <a:off x="2146109" y="6553659"/>
            <a:ext cx="7424465" cy="261610"/>
          </a:xfrm>
          <a:prstGeom prst="rect">
            <a:avLst/>
          </a:prstGeom>
          <a:noFill/>
        </p:spPr>
        <p:txBody>
          <a:bodyPr wrap="square">
            <a:spAutoFit/>
          </a:bodyPr>
          <a:lstStyle/>
          <a:p>
            <a:pPr algn="ctr"/>
            <a:r>
              <a:rPr lang="en-US" altLang="ja-JP" sz="1100" dirty="0">
                <a:solidFill>
                  <a:schemeClr val="bg1"/>
                </a:solidFill>
                <a:latin typeface="Amasis MT Pro Black" panose="02040A04050005020304" pitchFamily="18" charset="0"/>
                <a:ea typeface="BIZ UDPゴシック" panose="020B0400000000000000" pitchFamily="50" charset="-128"/>
              </a:rPr>
              <a:t>https://www.gartner.com/en/articles/gartner-top-10-strategic-technology-trends-for-2024</a:t>
            </a:r>
            <a:endParaRPr lang="ja-JP" altLang="en-US" sz="1100" dirty="0">
              <a:solidFill>
                <a:schemeClr val="bg1"/>
              </a:solidFill>
              <a:latin typeface="Amasis MT Pro Black" panose="02040A04050005020304" pitchFamily="18" charset="0"/>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75E8D98D-E26B-A56A-0902-83554E38D248}"/>
              </a:ext>
            </a:extLst>
          </p:cNvPr>
          <p:cNvSpPr txBox="1"/>
          <p:nvPr/>
        </p:nvSpPr>
        <p:spPr>
          <a:xfrm>
            <a:off x="2647060" y="1823595"/>
            <a:ext cx="2805157" cy="246221"/>
          </a:xfrm>
          <a:prstGeom prst="rect">
            <a:avLst/>
          </a:prstGeom>
          <a:noFill/>
        </p:spPr>
        <p:txBody>
          <a:bodyPr wrap="square">
            <a:spAutoFit/>
          </a:bodyPr>
          <a:lstStyle/>
          <a:p>
            <a:pPr algn="ctr"/>
            <a:r>
              <a:rPr lang="en-US" altLang="ja-JP" sz="1000" b="0" i="0" dirty="0">
                <a:solidFill>
                  <a:schemeClr val="bg1"/>
                </a:solidFill>
                <a:effectLst/>
                <a:latin typeface="BIZ UDPゴシック" panose="020B0400000000000000" pitchFamily="50" charset="-128"/>
                <a:ea typeface="BIZ UDPゴシック" panose="020B0400000000000000" pitchFamily="50" charset="-128"/>
              </a:rPr>
              <a:t>AI</a:t>
            </a: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の信頼・リスク・セキュリティ管理</a:t>
            </a:r>
          </a:p>
        </p:txBody>
      </p:sp>
      <p:sp>
        <p:nvSpPr>
          <p:cNvPr id="5" name="テキスト ボックス 4">
            <a:extLst>
              <a:ext uri="{FF2B5EF4-FFF2-40B4-BE49-F238E27FC236}">
                <a16:creationId xmlns:a16="http://schemas.microsoft.com/office/drawing/2014/main" id="{8B84648F-BBBD-A89F-94CC-7B743D4B9F5A}"/>
              </a:ext>
            </a:extLst>
          </p:cNvPr>
          <p:cNvSpPr txBox="1"/>
          <p:nvPr/>
        </p:nvSpPr>
        <p:spPr>
          <a:xfrm>
            <a:off x="5381714" y="1823595"/>
            <a:ext cx="1728387"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継続的脅威暴露管理</a:t>
            </a:r>
          </a:p>
        </p:txBody>
      </p:sp>
      <p:sp>
        <p:nvSpPr>
          <p:cNvPr id="10" name="テキスト ボックス 9">
            <a:extLst>
              <a:ext uri="{FF2B5EF4-FFF2-40B4-BE49-F238E27FC236}">
                <a16:creationId xmlns:a16="http://schemas.microsoft.com/office/drawing/2014/main" id="{7E2DB143-202E-A71F-1068-E16E1A8B1857}"/>
              </a:ext>
            </a:extLst>
          </p:cNvPr>
          <p:cNvSpPr txBox="1"/>
          <p:nvPr/>
        </p:nvSpPr>
        <p:spPr>
          <a:xfrm>
            <a:off x="7731809" y="1823595"/>
            <a:ext cx="1104544"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持続可能な技術</a:t>
            </a:r>
          </a:p>
        </p:txBody>
      </p:sp>
      <p:sp>
        <p:nvSpPr>
          <p:cNvPr id="11" name="テキスト ボックス 10">
            <a:extLst>
              <a:ext uri="{FF2B5EF4-FFF2-40B4-BE49-F238E27FC236}">
                <a16:creationId xmlns:a16="http://schemas.microsoft.com/office/drawing/2014/main" id="{7B669938-852E-86D5-330B-357FA9CD879F}"/>
              </a:ext>
            </a:extLst>
          </p:cNvPr>
          <p:cNvSpPr txBox="1"/>
          <p:nvPr/>
        </p:nvSpPr>
        <p:spPr>
          <a:xfrm>
            <a:off x="2911979" y="2977278"/>
            <a:ext cx="2036036"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プラットフォームエンジニアリング</a:t>
            </a:r>
          </a:p>
        </p:txBody>
      </p:sp>
      <p:sp>
        <p:nvSpPr>
          <p:cNvPr id="12" name="テキスト ボックス 11">
            <a:extLst>
              <a:ext uri="{FF2B5EF4-FFF2-40B4-BE49-F238E27FC236}">
                <a16:creationId xmlns:a16="http://schemas.microsoft.com/office/drawing/2014/main" id="{303852FF-1688-D605-C2CF-FD63DBEAA162}"/>
              </a:ext>
            </a:extLst>
          </p:cNvPr>
          <p:cNvSpPr txBox="1"/>
          <p:nvPr/>
        </p:nvSpPr>
        <p:spPr>
          <a:xfrm>
            <a:off x="5074065" y="2977278"/>
            <a:ext cx="2036036" cy="246221"/>
          </a:xfrm>
          <a:prstGeom prst="rect">
            <a:avLst/>
          </a:prstGeom>
          <a:noFill/>
        </p:spPr>
        <p:txBody>
          <a:bodyPr wrap="square">
            <a:spAutoFit/>
          </a:bodyPr>
          <a:lstStyle/>
          <a:p>
            <a:pPr algn="ctr"/>
            <a:r>
              <a:rPr lang="en-US" altLang="ja-JP" sz="1000" b="0" i="0" dirty="0">
                <a:solidFill>
                  <a:schemeClr val="bg1"/>
                </a:solidFill>
                <a:effectLst/>
                <a:latin typeface="BIZ UDPゴシック" panose="020B0400000000000000" pitchFamily="50" charset="-128"/>
                <a:ea typeface="BIZ UDPゴシック" panose="020B0400000000000000" pitchFamily="50" charset="-128"/>
              </a:rPr>
              <a:t>AI</a:t>
            </a: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拡張開発</a:t>
            </a:r>
          </a:p>
        </p:txBody>
      </p:sp>
      <p:sp>
        <p:nvSpPr>
          <p:cNvPr id="13" name="テキスト ボックス 12">
            <a:extLst>
              <a:ext uri="{FF2B5EF4-FFF2-40B4-BE49-F238E27FC236}">
                <a16:creationId xmlns:a16="http://schemas.microsoft.com/office/drawing/2014/main" id="{CC9821DF-8166-BB88-3C4A-5AA8DBA20FC0}"/>
              </a:ext>
            </a:extLst>
          </p:cNvPr>
          <p:cNvSpPr txBox="1"/>
          <p:nvPr/>
        </p:nvSpPr>
        <p:spPr>
          <a:xfrm>
            <a:off x="7221908" y="2977278"/>
            <a:ext cx="2036036"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業界クラウドプラットフォーム</a:t>
            </a:r>
          </a:p>
        </p:txBody>
      </p:sp>
      <p:sp>
        <p:nvSpPr>
          <p:cNvPr id="14" name="テキスト ボックス 13">
            <a:extLst>
              <a:ext uri="{FF2B5EF4-FFF2-40B4-BE49-F238E27FC236}">
                <a16:creationId xmlns:a16="http://schemas.microsoft.com/office/drawing/2014/main" id="{19AACF19-79CB-E058-B5AF-FC169DA03904}"/>
              </a:ext>
            </a:extLst>
          </p:cNvPr>
          <p:cNvSpPr txBox="1"/>
          <p:nvPr/>
        </p:nvSpPr>
        <p:spPr>
          <a:xfrm>
            <a:off x="2817263" y="4007850"/>
            <a:ext cx="2472584"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インテリジェントなアプリケーション</a:t>
            </a:r>
          </a:p>
        </p:txBody>
      </p:sp>
      <p:sp>
        <p:nvSpPr>
          <p:cNvPr id="15" name="テキスト ボックス 14">
            <a:extLst>
              <a:ext uri="{FF2B5EF4-FFF2-40B4-BE49-F238E27FC236}">
                <a16:creationId xmlns:a16="http://schemas.microsoft.com/office/drawing/2014/main" id="{C380A294-2287-D941-A836-1F07A4BF2084}"/>
              </a:ext>
            </a:extLst>
          </p:cNvPr>
          <p:cNvSpPr txBox="1"/>
          <p:nvPr/>
        </p:nvSpPr>
        <p:spPr>
          <a:xfrm>
            <a:off x="5289847" y="4007850"/>
            <a:ext cx="1728388"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民主化された生成 </a:t>
            </a:r>
            <a:r>
              <a:rPr lang="en-US" altLang="ja-JP" sz="1000" b="0" i="0" dirty="0">
                <a:solidFill>
                  <a:schemeClr val="bg1"/>
                </a:solidFill>
                <a:effectLst/>
                <a:latin typeface="BIZ UDPゴシック" panose="020B0400000000000000" pitchFamily="50" charset="-128"/>
                <a:ea typeface="BIZ UDPゴシック" panose="020B0400000000000000" pitchFamily="50" charset="-128"/>
              </a:rPr>
              <a:t>AI</a:t>
            </a:r>
            <a:endParaRPr lang="ja-JP" altLang="en-US" sz="1000" b="0" i="0" dirty="0">
              <a:solidFill>
                <a:schemeClr val="bg1"/>
              </a:solidFill>
              <a:effectLst/>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600320D8-DF3E-76B7-F72B-700ABB3E84B6}"/>
              </a:ext>
            </a:extLst>
          </p:cNvPr>
          <p:cNvSpPr txBox="1"/>
          <p:nvPr/>
        </p:nvSpPr>
        <p:spPr>
          <a:xfrm>
            <a:off x="7375732" y="3879599"/>
            <a:ext cx="1728388" cy="400110"/>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ネットワークに接続された従業員の強化</a:t>
            </a:r>
          </a:p>
        </p:txBody>
      </p:sp>
      <p:sp>
        <p:nvSpPr>
          <p:cNvPr id="17" name="テキスト ボックス 16">
            <a:extLst>
              <a:ext uri="{FF2B5EF4-FFF2-40B4-BE49-F238E27FC236}">
                <a16:creationId xmlns:a16="http://schemas.microsoft.com/office/drawing/2014/main" id="{91610D48-1ADF-C4C5-5138-9FBED7D860A3}"/>
              </a:ext>
            </a:extLst>
          </p:cNvPr>
          <p:cNvSpPr txBox="1"/>
          <p:nvPr/>
        </p:nvSpPr>
        <p:spPr>
          <a:xfrm>
            <a:off x="5289847" y="4915312"/>
            <a:ext cx="1728388" cy="246221"/>
          </a:xfrm>
          <a:prstGeom prst="rect">
            <a:avLst/>
          </a:prstGeom>
          <a:noFill/>
        </p:spPr>
        <p:txBody>
          <a:bodyPr wrap="square">
            <a:spAutoFit/>
          </a:bodyPr>
          <a:lstStyle/>
          <a:p>
            <a:pPr algn="ctr"/>
            <a:r>
              <a:rPr lang="ja-JP" altLang="en-US" sz="1000" b="0" i="0" dirty="0">
                <a:solidFill>
                  <a:schemeClr val="bg1"/>
                </a:solidFill>
                <a:effectLst/>
                <a:latin typeface="BIZ UDPゴシック" panose="020B0400000000000000" pitchFamily="50" charset="-128"/>
                <a:ea typeface="BIZ UDPゴシック" panose="020B0400000000000000" pitchFamily="50" charset="-128"/>
              </a:rPr>
              <a:t>機械のお客様</a:t>
            </a:r>
          </a:p>
        </p:txBody>
      </p:sp>
    </p:spTree>
    <p:extLst>
      <p:ext uri="{BB962C8B-B14F-4D97-AF65-F5344CB8AC3E}">
        <p14:creationId xmlns:p14="http://schemas.microsoft.com/office/powerpoint/2010/main" val="2919859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CDC4DF28-D641-5F4F-D9BD-472C5CCE185C}"/>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2969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戦略的に育てるべき安全・安心の確保に係る重要技術</a:t>
            </a:r>
          </a:p>
        </p:txBody>
      </p:sp>
      <p:sp>
        <p:nvSpPr>
          <p:cNvPr id="7" name="テキスト ボックス 6">
            <a:extLst>
              <a:ext uri="{FF2B5EF4-FFF2-40B4-BE49-F238E27FC236}">
                <a16:creationId xmlns:a16="http://schemas.microsoft.com/office/drawing/2014/main" id="{F6AD02D7-00FE-4F84-76B9-F65BADCF52F5}"/>
              </a:ext>
            </a:extLst>
          </p:cNvPr>
          <p:cNvSpPr txBox="1"/>
          <p:nvPr/>
        </p:nvSpPr>
        <p:spPr>
          <a:xfrm>
            <a:off x="707366" y="725552"/>
            <a:ext cx="11098241" cy="5632311"/>
          </a:xfrm>
          <a:prstGeom prst="rect">
            <a:avLst/>
          </a:prstGeom>
          <a:noFill/>
        </p:spPr>
        <p:txBody>
          <a:bodyPr wrap="square">
            <a:spAutoFit/>
          </a:bodyPr>
          <a:lstStyle/>
          <a:p>
            <a:r>
              <a:rPr lang="ja-JP" altLang="en-US" dirty="0">
                <a:latin typeface="Arial Black" panose="020B0A04020102020204" pitchFamily="34" charset="0"/>
                <a:ea typeface="BIZ UDPゴシック" panose="020B0400000000000000" pitchFamily="50" charset="-128"/>
              </a:rPr>
              <a:t>１．コンピューティング技術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Advanced Computing</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２．次世代工業材料</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Advanced Manufacturing Materials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３．高度ガスタービン技術</a:t>
            </a:r>
            <a:r>
              <a:rPr lang="en-US" altLang="ja-JP" dirty="0">
                <a:latin typeface="Arial Black" panose="020B0A04020102020204" pitchFamily="34" charset="0"/>
                <a:ea typeface="BIZ UDPゴシック" panose="020B0400000000000000" pitchFamily="50" charset="-128"/>
              </a:rPr>
              <a:t>			</a:t>
            </a:r>
            <a:r>
              <a:rPr lang="en-US" altLang="ja-JP" sz="1200" dirty="0">
                <a:latin typeface="Arial Black" panose="020B0A04020102020204" pitchFamily="34" charset="0"/>
                <a:ea typeface="BIZ UDPゴシック" panose="020B0400000000000000" pitchFamily="50" charset="-128"/>
              </a:rPr>
              <a:t>(Advanced Gas Turbine Technology)</a:t>
            </a:r>
            <a:endParaRPr lang="en-US" altLang="ja-JP"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４．先進製造技術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Advanced Manufacturing</a:t>
            </a:r>
            <a:r>
              <a:rPr lang="ja-JP" altLang="en-US" sz="1200" dirty="0">
                <a:latin typeface="Arial Black" panose="020B0A04020102020204" pitchFamily="34" charset="0"/>
                <a:ea typeface="BIZ UDPゴシック" panose="020B0400000000000000" pitchFamily="50" charset="-128"/>
              </a:rPr>
              <a:t>）</a:t>
            </a:r>
            <a:endParaRPr lang="ja-JP" altLang="en-US" sz="1400"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５．高度センシング・ネットワーク技術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Advanced and Networked Sensing and Signature Management</a:t>
            </a:r>
            <a:r>
              <a:rPr lang="ja-JP" altLang="en-US" sz="1200" dirty="0">
                <a:latin typeface="Arial Black" panose="020B0A04020102020204" pitchFamily="34" charset="0"/>
                <a:ea typeface="BIZ UDPゴシック" panose="020B0400000000000000" pitchFamily="50" charset="-128"/>
              </a:rPr>
              <a:t>）</a:t>
            </a:r>
            <a:endParaRPr lang="ja-JP" altLang="en-US" sz="1800"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６．原子力エネルギー技術</a:t>
            </a:r>
            <a:r>
              <a:rPr lang="en-US" altLang="ja-JP" dirty="0">
                <a:latin typeface="Arial Black" panose="020B0A04020102020204" pitchFamily="34" charset="0"/>
                <a:ea typeface="BIZ UDPゴシック" panose="020B0400000000000000" pitchFamily="50" charset="-128"/>
              </a:rPr>
              <a:t>			</a:t>
            </a:r>
            <a:r>
              <a:rPr lang="en-US" altLang="ja-JP" sz="1200" dirty="0">
                <a:latin typeface="Arial Black" panose="020B0A04020102020204" pitchFamily="34" charset="0"/>
                <a:ea typeface="BIZ UDPゴシック" panose="020B0400000000000000" pitchFamily="50" charset="-128"/>
              </a:rPr>
              <a:t>(Nuclear Energy Technologies)</a:t>
            </a:r>
            <a:endParaRPr lang="en-US" altLang="ja-JP"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７．</a:t>
            </a:r>
            <a:r>
              <a:rPr lang="en-US" altLang="ja-JP" dirty="0">
                <a:latin typeface="Arial Black" panose="020B0A04020102020204" pitchFamily="34" charset="0"/>
                <a:ea typeface="BIZ UDPゴシック" panose="020B0400000000000000" pitchFamily="50" charset="-128"/>
              </a:rPr>
              <a:t>AI</a:t>
            </a:r>
            <a:r>
              <a:rPr lang="ja-JP" altLang="en-US" dirty="0">
                <a:latin typeface="Arial Black" panose="020B0A04020102020204" pitchFamily="34" charset="0"/>
                <a:ea typeface="BIZ UDPゴシック" panose="020B0400000000000000" pitchFamily="50" charset="-128"/>
              </a:rPr>
              <a:t>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Artificial Intelligence</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８．自律型システムとロボット</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Autonomous Systems and Robotics</a:t>
            </a:r>
            <a:r>
              <a:rPr lang="ja-JP" altLang="en-US" sz="1200" dirty="0">
                <a:latin typeface="Arial Black" panose="020B0A04020102020204" pitchFamily="34" charset="0"/>
                <a:ea typeface="BIZ UDPゴシック" panose="020B0400000000000000" pitchFamily="50" charset="-128"/>
              </a:rPr>
              <a:t>）</a:t>
            </a:r>
            <a:endParaRPr lang="ja-JP" altLang="en-US"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９．バイオ技術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Biotechnologies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１０．通信・ネットワーク技術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Communication and Networking Technologies</a:t>
            </a:r>
            <a:r>
              <a:rPr lang="ja-JP" altLang="en-US" sz="1200" dirty="0">
                <a:latin typeface="Arial Black" panose="020B0A04020102020204" pitchFamily="34" charset="0"/>
                <a:ea typeface="BIZ UDPゴシック" panose="020B0400000000000000" pitchFamily="50" charset="-128"/>
              </a:rPr>
              <a:t>）</a:t>
            </a:r>
            <a:endParaRPr lang="ja-JP" altLang="en-US"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１１．指向性エネルギー技術</a:t>
            </a:r>
            <a:r>
              <a:rPr lang="en-US" altLang="ja-JP" dirty="0">
                <a:latin typeface="Arial Black" panose="020B0A04020102020204" pitchFamily="34" charset="0"/>
                <a:ea typeface="BIZ UDPゴシック" panose="020B0400000000000000" pitchFamily="50" charset="-128"/>
              </a:rPr>
              <a:t>			</a:t>
            </a:r>
            <a:r>
              <a:rPr lang="ja-JP" altLang="en-US" dirty="0">
                <a:latin typeface="Amasis MT Pro Black" panose="02040A04050005020304" pitchFamily="18" charset="0"/>
                <a:ea typeface="BIZ UDPゴシック" panose="020B0400000000000000" pitchFamily="50" charset="-128"/>
              </a:rPr>
              <a:t> </a:t>
            </a:r>
            <a:r>
              <a:rPr lang="en-US" altLang="ja-JP" sz="1200" dirty="0">
                <a:latin typeface="Amasis MT Pro Black" panose="02040A04050005020304" pitchFamily="18" charset="0"/>
                <a:ea typeface="BIZ UDPゴシック" panose="020B0400000000000000" pitchFamily="50" charset="-128"/>
              </a:rPr>
              <a:t>(Directed Energy)</a:t>
            </a:r>
          </a:p>
          <a:p>
            <a:r>
              <a:rPr lang="ja-JP" altLang="en-US" dirty="0">
                <a:latin typeface="Arial Black" panose="020B0A04020102020204" pitchFamily="34" charset="0"/>
                <a:ea typeface="BIZ UDPゴシック" panose="020B0400000000000000" pitchFamily="50" charset="-128"/>
              </a:rPr>
              <a:t>１２．フィンテック</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Financial Technology</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１３．ヒューマンマシンインターフェイス</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Human-Machine Interface</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１４．極超音速技術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err="1">
                <a:latin typeface="Arial Black" panose="020B0A04020102020204" pitchFamily="34" charset="0"/>
                <a:ea typeface="BIZ UDPゴシック" panose="020B0400000000000000" pitchFamily="50" charset="-128"/>
              </a:rPr>
              <a:t>Hypersonics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１５．量子情報技術</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Quantum Information Technologies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１６．再生可能エネルギーの生成と貯蓄</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Renewable Energy Generation and Storage</a:t>
            </a:r>
            <a:r>
              <a:rPr lang="ja-JP" altLang="en-US" sz="1200" dirty="0">
                <a:latin typeface="Arial Black" panose="020B0A04020102020204" pitchFamily="34" charset="0"/>
                <a:ea typeface="BIZ UDPゴシック" panose="020B0400000000000000" pitchFamily="50" charset="-128"/>
              </a:rPr>
              <a:t>）</a:t>
            </a:r>
            <a:endParaRPr lang="ja-JP" altLang="en-US" dirty="0">
              <a:latin typeface="Arial Black" panose="020B0A04020102020204" pitchFamily="34" charset="0"/>
              <a:ea typeface="BIZ UDPゴシック" panose="020B0400000000000000" pitchFamily="50" charset="-128"/>
            </a:endParaRPr>
          </a:p>
          <a:p>
            <a:r>
              <a:rPr lang="ja-JP" altLang="en-US" dirty="0">
                <a:latin typeface="Arial Black" panose="020B0A04020102020204" pitchFamily="34" charset="0"/>
                <a:ea typeface="BIZ UDPゴシック" panose="020B0400000000000000" pitchFamily="50" charset="-128"/>
              </a:rPr>
              <a:t>１７．半導体とマイクロエレクトロニクス</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Semiconductors and Microelectronics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１８．宇宙技術とシステム</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Space Technologies and Systems</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１９．センサネットワーク／センシング</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Networked Sensors and Sensing</a:t>
            </a:r>
            <a:r>
              <a:rPr lang="ja-JP" altLang="en-US" sz="1200" dirty="0">
                <a:latin typeface="Arial Black" panose="020B0A04020102020204" pitchFamily="34" charset="0"/>
                <a:ea typeface="BIZ UDPゴシック" panose="020B0400000000000000" pitchFamily="50" charset="-128"/>
              </a:rPr>
              <a:t>）</a:t>
            </a:r>
          </a:p>
          <a:p>
            <a:r>
              <a:rPr lang="ja-JP" altLang="en-US" dirty="0">
                <a:latin typeface="Arial Black" panose="020B0A04020102020204" pitchFamily="34" charset="0"/>
                <a:ea typeface="BIZ UDPゴシック" panose="020B0400000000000000" pitchFamily="50" charset="-128"/>
              </a:rPr>
              <a:t>２０．医療・公衆衛生</a:t>
            </a:r>
            <a:r>
              <a:rPr lang="en-US" altLang="ja-JP" dirty="0">
                <a:latin typeface="Arial Black" panose="020B0A04020102020204" pitchFamily="34" charset="0"/>
                <a:ea typeface="BIZ UDPゴシック" panose="020B0400000000000000" pitchFamily="50" charset="-128"/>
              </a:rPr>
              <a:t>			</a:t>
            </a:r>
            <a:r>
              <a:rPr lang="ja-JP" altLang="en-US" sz="1200" dirty="0">
                <a:latin typeface="Arial Black" panose="020B0A04020102020204" pitchFamily="34" charset="0"/>
                <a:ea typeface="BIZ UDPゴシック" panose="020B0400000000000000" pitchFamily="50" charset="-128"/>
              </a:rPr>
              <a:t>（</a:t>
            </a:r>
            <a:r>
              <a:rPr lang="en-US" altLang="ja-JP" sz="1200" dirty="0">
                <a:latin typeface="Arial Black" panose="020B0A04020102020204" pitchFamily="34" charset="0"/>
                <a:ea typeface="BIZ UDPゴシック" panose="020B0400000000000000" pitchFamily="50" charset="-128"/>
              </a:rPr>
              <a:t>Medical technology/Pandemic Preparedness</a:t>
            </a:r>
            <a:r>
              <a:rPr lang="ja-JP" altLang="en-US" sz="1200" dirty="0">
                <a:latin typeface="Arial Black" panose="020B0A04020102020204" pitchFamily="34" charset="0"/>
                <a:ea typeface="BIZ UDPゴシック" panose="020B0400000000000000" pitchFamily="50" charset="-128"/>
              </a:rPr>
              <a:t>）</a:t>
            </a:r>
            <a:endParaRPr lang="ja-JP" altLang="en-US" dirty="0">
              <a:latin typeface="Arial Black" panose="020B0A04020102020204" pitchFamily="34" charset="0"/>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12A6DBB6-C41A-1DFB-C384-248BE2470380}"/>
              </a:ext>
            </a:extLst>
          </p:cNvPr>
          <p:cNvSpPr txBox="1"/>
          <p:nvPr/>
        </p:nvSpPr>
        <p:spPr>
          <a:xfrm>
            <a:off x="386391" y="6596390"/>
            <a:ext cx="11419217" cy="261610"/>
          </a:xfrm>
          <a:prstGeom prst="rect">
            <a:avLst/>
          </a:prstGeom>
          <a:noFill/>
        </p:spPr>
        <p:txBody>
          <a:bodyPr wrap="square">
            <a:spAutoFit/>
          </a:bodyPr>
          <a:lstStyle/>
          <a:p>
            <a:r>
              <a:rPr lang="ja-JP" altLang="en-US" sz="1100" dirty="0">
                <a:latin typeface="BIZ UDPゴシック" panose="020B0400000000000000" pitchFamily="50" charset="-128"/>
                <a:ea typeface="BIZ UDPゴシック" panose="020B0400000000000000" pitchFamily="50" charset="-128"/>
              </a:rPr>
              <a:t>広範囲分野報告 令和</a:t>
            </a:r>
            <a:r>
              <a:rPr lang="en-US" altLang="ja-JP" sz="1100" dirty="0">
                <a:latin typeface="BIZ UDPゴシック" panose="020B0400000000000000" pitchFamily="50" charset="-128"/>
                <a:ea typeface="BIZ UDPゴシック" panose="020B0400000000000000" pitchFamily="50" charset="-128"/>
              </a:rPr>
              <a:t>3</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4</a:t>
            </a:r>
            <a:r>
              <a:rPr lang="ja-JP" altLang="en-US" sz="1100" dirty="0">
                <a:latin typeface="BIZ UDPゴシック" panose="020B0400000000000000" pitchFamily="50" charset="-128"/>
                <a:ea typeface="BIZ UDPゴシック" panose="020B0400000000000000" pitchFamily="50" charset="-128"/>
              </a:rPr>
              <a:t>年度内閣府委託事業 「我が国が戦略的に育てるべき安全・安心の確保に係る重要技術等の検討業務」　齊藤 考祐 上智大学総合グローバル学部准教授</a:t>
            </a:r>
          </a:p>
        </p:txBody>
      </p:sp>
    </p:spTree>
    <p:extLst>
      <p:ext uri="{BB962C8B-B14F-4D97-AF65-F5344CB8AC3E}">
        <p14:creationId xmlns:p14="http://schemas.microsoft.com/office/powerpoint/2010/main" val="245634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3"/>
          <p:cNvSpPr/>
          <p:nvPr/>
        </p:nvSpPr>
        <p:spPr>
          <a:xfrm>
            <a:off x="3530524" y="2724041"/>
            <a:ext cx="4934997" cy="2424904"/>
          </a:xfrm>
          <a:prstGeom prst="rect">
            <a:avLst/>
          </a:prstGeom>
          <a:blipFill>
            <a:blip r:embed="rId2" cstate="print"/>
            <a:stretch>
              <a:fillRect/>
            </a:stretch>
          </a:blipFill>
        </p:spPr>
        <p:txBody>
          <a:bodyPr wrap="square" lIns="0" tIns="0" rIns="0" bIns="0" rtlCol="0"/>
          <a:lstStyle/>
          <a:p>
            <a:endParaRPr sz="4400">
              <a:latin typeface="Meiryo UI" panose="020B0604030504040204" pitchFamily="50" charset="-128"/>
              <a:ea typeface="Meiryo UI" panose="020B0604030504040204" pitchFamily="50" charset="-128"/>
            </a:endParaRPr>
          </a:p>
        </p:txBody>
      </p:sp>
      <p:sp>
        <p:nvSpPr>
          <p:cNvPr id="49" name="object 4"/>
          <p:cNvSpPr txBox="1"/>
          <p:nvPr/>
        </p:nvSpPr>
        <p:spPr>
          <a:xfrm>
            <a:off x="455993" y="992198"/>
            <a:ext cx="4727446" cy="593110"/>
          </a:xfrm>
          <a:prstGeom prst="rect">
            <a:avLst/>
          </a:prstGeom>
          <a:solidFill>
            <a:srgbClr val="009CDC"/>
          </a:solidFill>
        </p:spPr>
        <p:txBody>
          <a:bodyPr vert="horz" wrap="square" lIns="0" tIns="48894" rIns="0" bIns="0" rtlCol="0">
            <a:spAutoFit/>
          </a:bodyPr>
          <a:lstStyle/>
          <a:p>
            <a:pPr marL="71755" algn="ctr">
              <a:lnSpc>
                <a:spcPct val="100000"/>
              </a:lnSpc>
              <a:spcBef>
                <a:spcPts val="384"/>
              </a:spcBef>
            </a:pPr>
            <a:r>
              <a:rPr b="1" spc="-125" dirty="0" err="1">
                <a:solidFill>
                  <a:schemeClr val="bg1"/>
                </a:solidFill>
                <a:latin typeface="Meiryo UI" panose="020B0604030504040204" pitchFamily="50" charset="-128"/>
                <a:ea typeface="Meiryo UI" panose="020B0604030504040204" pitchFamily="50" charset="-128"/>
                <a:cs typeface="Microsoft YaHei"/>
              </a:rPr>
              <a:t>第三次産業革命：外圧としての破壊的テクノロジ</a:t>
            </a:r>
            <a:r>
              <a:rPr b="1" spc="-125" dirty="0">
                <a:solidFill>
                  <a:schemeClr val="bg1"/>
                </a:solidFill>
                <a:latin typeface="Meiryo UI" panose="020B0604030504040204" pitchFamily="50" charset="-128"/>
                <a:ea typeface="Meiryo UI" panose="020B0604030504040204" pitchFamily="50" charset="-128"/>
                <a:cs typeface="Microsoft YaHei"/>
              </a:rPr>
              <a:t>ー</a:t>
            </a:r>
            <a:endParaRPr lang="en-US" b="1" spc="-125" dirty="0">
              <a:solidFill>
                <a:schemeClr val="bg1"/>
              </a:solidFill>
              <a:latin typeface="Meiryo UI" panose="020B0604030504040204" pitchFamily="50" charset="-128"/>
              <a:ea typeface="Meiryo UI" panose="020B0604030504040204" pitchFamily="50" charset="-128"/>
              <a:cs typeface="Microsoft YaHei"/>
            </a:endParaRPr>
          </a:p>
          <a:p>
            <a:pPr marL="71755" algn="ctr">
              <a:lnSpc>
                <a:spcPct val="100000"/>
              </a:lnSpc>
              <a:spcBef>
                <a:spcPts val="384"/>
              </a:spcBef>
            </a:pPr>
            <a:r>
              <a:rPr sz="1400" b="1" spc="-125" dirty="0">
                <a:solidFill>
                  <a:schemeClr val="bg1"/>
                </a:solidFill>
                <a:latin typeface="Meiryo UI" panose="020B0604030504040204" pitchFamily="50" charset="-128"/>
                <a:ea typeface="Meiryo UI" panose="020B0604030504040204" pitchFamily="50" charset="-128"/>
                <a:cs typeface="Microsoft YaHei"/>
              </a:rPr>
              <a:t>（</a:t>
            </a:r>
            <a:r>
              <a:rPr sz="1400" b="1" spc="-125" dirty="0">
                <a:solidFill>
                  <a:schemeClr val="bg1"/>
                </a:solidFill>
                <a:latin typeface="Meiryo UI" panose="020B0604030504040204" pitchFamily="50" charset="-128"/>
                <a:ea typeface="Meiryo UI" panose="020B0604030504040204" pitchFamily="50" charset="-128"/>
                <a:cs typeface="Lucida Sans"/>
              </a:rPr>
              <a:t>Digital</a:t>
            </a:r>
            <a:r>
              <a:rPr sz="1400" b="1" spc="-50" dirty="0">
                <a:solidFill>
                  <a:schemeClr val="bg1"/>
                </a:solidFill>
                <a:latin typeface="Meiryo UI" panose="020B0604030504040204" pitchFamily="50" charset="-128"/>
                <a:ea typeface="Meiryo UI" panose="020B0604030504040204" pitchFamily="50" charset="-128"/>
                <a:cs typeface="Lucida Sans"/>
              </a:rPr>
              <a:t> </a:t>
            </a:r>
            <a:r>
              <a:rPr sz="1400" b="1" spc="-85" dirty="0">
                <a:solidFill>
                  <a:schemeClr val="bg1"/>
                </a:solidFill>
                <a:latin typeface="Meiryo UI" panose="020B0604030504040204" pitchFamily="50" charset="-128"/>
                <a:ea typeface="Meiryo UI" panose="020B0604030504040204" pitchFamily="50" charset="-128"/>
                <a:cs typeface="Lucida Sans"/>
              </a:rPr>
              <a:t>Disruption</a:t>
            </a:r>
            <a:r>
              <a:rPr sz="1400" b="1" spc="-85" dirty="0">
                <a:solidFill>
                  <a:schemeClr val="bg1"/>
                </a:solidFill>
                <a:latin typeface="Meiryo UI" panose="020B0604030504040204" pitchFamily="50" charset="-128"/>
                <a:ea typeface="Meiryo UI" panose="020B0604030504040204" pitchFamily="50" charset="-128"/>
                <a:cs typeface="Microsoft YaHei"/>
              </a:rPr>
              <a:t>）</a:t>
            </a:r>
            <a:endParaRPr sz="1400" b="1" dirty="0">
              <a:solidFill>
                <a:schemeClr val="bg1"/>
              </a:solidFill>
              <a:latin typeface="Meiryo UI" panose="020B0604030504040204" pitchFamily="50" charset="-128"/>
              <a:ea typeface="Meiryo UI" panose="020B0604030504040204" pitchFamily="50" charset="-128"/>
              <a:cs typeface="Microsoft YaHei"/>
            </a:endParaRPr>
          </a:p>
        </p:txBody>
      </p:sp>
      <p:sp>
        <p:nvSpPr>
          <p:cNvPr id="50" name="object 5"/>
          <p:cNvSpPr txBox="1"/>
          <p:nvPr/>
        </p:nvSpPr>
        <p:spPr>
          <a:xfrm>
            <a:off x="5325713" y="981718"/>
            <a:ext cx="6565111" cy="623888"/>
          </a:xfrm>
          <a:prstGeom prst="rect">
            <a:avLst/>
          </a:prstGeom>
          <a:solidFill>
            <a:srgbClr val="004E98"/>
          </a:solidFill>
        </p:spPr>
        <p:txBody>
          <a:bodyPr vert="horz" wrap="square" lIns="0" tIns="48894" rIns="0" bIns="0" rtlCol="0">
            <a:spAutoFit/>
          </a:bodyPr>
          <a:lstStyle/>
          <a:p>
            <a:pPr marL="71755" algn="ctr">
              <a:lnSpc>
                <a:spcPct val="100000"/>
              </a:lnSpc>
              <a:spcBef>
                <a:spcPts val="384"/>
              </a:spcBef>
            </a:pPr>
            <a:r>
              <a:rPr sz="2000" b="1" spc="-45" dirty="0" err="1">
                <a:solidFill>
                  <a:schemeClr val="bg1"/>
                </a:solidFill>
                <a:latin typeface="Meiryo UI" panose="020B0604030504040204" pitchFamily="50" charset="-128"/>
                <a:ea typeface="Meiryo UI" panose="020B0604030504040204" pitchFamily="50" charset="-128"/>
                <a:cs typeface="Microsoft YaHei"/>
              </a:rPr>
              <a:t>第四次産業革命：組織能力としての破壊的テクノロジ</a:t>
            </a:r>
            <a:r>
              <a:rPr sz="2000" b="1" spc="-45" dirty="0">
                <a:solidFill>
                  <a:schemeClr val="bg1"/>
                </a:solidFill>
                <a:latin typeface="Meiryo UI" panose="020B0604030504040204" pitchFamily="50" charset="-128"/>
                <a:ea typeface="Meiryo UI" panose="020B0604030504040204" pitchFamily="50" charset="-128"/>
                <a:cs typeface="Microsoft YaHei"/>
              </a:rPr>
              <a:t>ー</a:t>
            </a:r>
            <a:endParaRPr lang="en-US" sz="2000" b="1" spc="-45" dirty="0">
              <a:solidFill>
                <a:schemeClr val="bg1"/>
              </a:solidFill>
              <a:latin typeface="Meiryo UI" panose="020B0604030504040204" pitchFamily="50" charset="-128"/>
              <a:ea typeface="Meiryo UI" panose="020B0604030504040204" pitchFamily="50" charset="-128"/>
              <a:cs typeface="Microsoft YaHei"/>
            </a:endParaRPr>
          </a:p>
          <a:p>
            <a:pPr marL="71755" algn="ctr">
              <a:lnSpc>
                <a:spcPct val="100000"/>
              </a:lnSpc>
              <a:spcBef>
                <a:spcPts val="384"/>
              </a:spcBef>
            </a:pPr>
            <a:r>
              <a:rPr sz="1400" b="1" spc="-45" dirty="0">
                <a:solidFill>
                  <a:schemeClr val="bg1"/>
                </a:solidFill>
                <a:latin typeface="Meiryo UI" panose="020B0604030504040204" pitchFamily="50" charset="-128"/>
                <a:ea typeface="Meiryo UI" panose="020B0604030504040204" pitchFamily="50" charset="-128"/>
                <a:cs typeface="Microsoft YaHei"/>
              </a:rPr>
              <a:t>（</a:t>
            </a:r>
            <a:r>
              <a:rPr sz="1400" b="1" spc="-45" dirty="0">
                <a:solidFill>
                  <a:schemeClr val="bg1"/>
                </a:solidFill>
                <a:latin typeface="Meiryo UI" panose="020B0604030504040204" pitchFamily="50" charset="-128"/>
                <a:ea typeface="Meiryo UI" panose="020B0604030504040204" pitchFamily="50" charset="-128"/>
                <a:cs typeface="Lucida Sans"/>
              </a:rPr>
              <a:t>Disruptive </a:t>
            </a:r>
            <a:r>
              <a:rPr sz="1400" b="1" spc="-30" dirty="0">
                <a:solidFill>
                  <a:schemeClr val="bg1"/>
                </a:solidFill>
                <a:latin typeface="Meiryo UI" panose="020B0604030504040204" pitchFamily="50" charset="-128"/>
                <a:ea typeface="Meiryo UI" panose="020B0604030504040204" pitchFamily="50" charset="-128"/>
                <a:cs typeface="Lucida Sans"/>
              </a:rPr>
              <a:t>Capabilities</a:t>
            </a:r>
            <a:r>
              <a:rPr sz="1400" b="1" spc="-30" dirty="0">
                <a:solidFill>
                  <a:schemeClr val="bg1"/>
                </a:solidFill>
                <a:latin typeface="Meiryo UI" panose="020B0604030504040204" pitchFamily="50" charset="-128"/>
                <a:ea typeface="Meiryo UI" panose="020B0604030504040204" pitchFamily="50" charset="-128"/>
                <a:cs typeface="Microsoft YaHei"/>
              </a:rPr>
              <a:t>）</a:t>
            </a:r>
            <a:endParaRPr sz="1400" dirty="0">
              <a:solidFill>
                <a:schemeClr val="bg1"/>
              </a:solidFill>
              <a:latin typeface="Meiryo UI" panose="020B0604030504040204" pitchFamily="50" charset="-128"/>
              <a:ea typeface="Meiryo UI" panose="020B0604030504040204" pitchFamily="50" charset="-128"/>
              <a:cs typeface="Microsoft YaHei"/>
            </a:endParaRPr>
          </a:p>
        </p:txBody>
      </p:sp>
      <p:sp>
        <p:nvSpPr>
          <p:cNvPr id="51" name="object 6"/>
          <p:cNvSpPr/>
          <p:nvPr/>
        </p:nvSpPr>
        <p:spPr>
          <a:xfrm>
            <a:off x="8795112" y="2845148"/>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2" name="object 7"/>
          <p:cNvSpPr/>
          <p:nvPr/>
        </p:nvSpPr>
        <p:spPr>
          <a:xfrm>
            <a:off x="5513597" y="2181776"/>
            <a:ext cx="553085" cy="553085"/>
          </a:xfrm>
          <a:custGeom>
            <a:avLst/>
            <a:gdLst/>
            <a:ahLst/>
            <a:cxnLst/>
            <a:rect l="l" t="t" r="r" b="b"/>
            <a:pathLst>
              <a:path w="553085"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3" name="object 8"/>
          <p:cNvSpPr/>
          <p:nvPr/>
        </p:nvSpPr>
        <p:spPr>
          <a:xfrm>
            <a:off x="5615185" y="2603105"/>
            <a:ext cx="67945" cy="0"/>
          </a:xfrm>
          <a:custGeom>
            <a:avLst/>
            <a:gdLst/>
            <a:ahLst/>
            <a:cxnLst/>
            <a:rect l="l" t="t" r="r" b="b"/>
            <a:pathLst>
              <a:path w="67945">
                <a:moveTo>
                  <a:pt x="0" y="0"/>
                </a:moveTo>
                <a:lnTo>
                  <a:pt x="67589"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4" name="object 9"/>
          <p:cNvSpPr/>
          <p:nvPr/>
        </p:nvSpPr>
        <p:spPr>
          <a:xfrm>
            <a:off x="5897010" y="2603105"/>
            <a:ext cx="67945" cy="0"/>
          </a:xfrm>
          <a:custGeom>
            <a:avLst/>
            <a:gdLst/>
            <a:ahLst/>
            <a:cxnLst/>
            <a:rect l="l" t="t" r="r" b="b"/>
            <a:pathLst>
              <a:path w="67945">
                <a:moveTo>
                  <a:pt x="0" y="0"/>
                </a:moveTo>
                <a:lnTo>
                  <a:pt x="67602"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5" name="object 10"/>
          <p:cNvSpPr/>
          <p:nvPr/>
        </p:nvSpPr>
        <p:spPr>
          <a:xfrm>
            <a:off x="5609838" y="2462217"/>
            <a:ext cx="360680" cy="125730"/>
          </a:xfrm>
          <a:custGeom>
            <a:avLst/>
            <a:gdLst/>
            <a:ahLst/>
            <a:cxnLst/>
            <a:rect l="l" t="t" r="r" b="b"/>
            <a:pathLst>
              <a:path w="360679" h="125730">
                <a:moveTo>
                  <a:pt x="328802" y="125221"/>
                </a:moveTo>
                <a:lnTo>
                  <a:pt x="340993" y="122762"/>
                </a:lnTo>
                <a:lnTo>
                  <a:pt x="350948" y="116055"/>
                </a:lnTo>
                <a:lnTo>
                  <a:pt x="357660" y="106105"/>
                </a:lnTo>
                <a:lnTo>
                  <a:pt x="360121" y="93916"/>
                </a:lnTo>
                <a:lnTo>
                  <a:pt x="360121" y="59232"/>
                </a:lnTo>
                <a:lnTo>
                  <a:pt x="313156" y="0"/>
                </a:lnTo>
                <a:lnTo>
                  <a:pt x="46964" y="0"/>
                </a:lnTo>
                <a:lnTo>
                  <a:pt x="0" y="59232"/>
                </a:lnTo>
                <a:lnTo>
                  <a:pt x="0" y="93916"/>
                </a:lnTo>
                <a:lnTo>
                  <a:pt x="2460" y="106105"/>
                </a:lnTo>
                <a:lnTo>
                  <a:pt x="9170" y="116055"/>
                </a:lnTo>
                <a:lnTo>
                  <a:pt x="19122" y="122762"/>
                </a:lnTo>
                <a:lnTo>
                  <a:pt x="31305" y="125221"/>
                </a:lnTo>
                <a:lnTo>
                  <a:pt x="328802" y="12522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6" name="object 11"/>
          <p:cNvSpPr/>
          <p:nvPr/>
        </p:nvSpPr>
        <p:spPr>
          <a:xfrm>
            <a:off x="5656802" y="2368301"/>
            <a:ext cx="266700" cy="93980"/>
          </a:xfrm>
          <a:custGeom>
            <a:avLst/>
            <a:gdLst/>
            <a:ahLst/>
            <a:cxnLst/>
            <a:rect l="l" t="t" r="r" b="b"/>
            <a:pathLst>
              <a:path w="266700" h="93980">
                <a:moveTo>
                  <a:pt x="234873" y="0"/>
                </a:moveTo>
                <a:lnTo>
                  <a:pt x="31318" y="0"/>
                </a:lnTo>
                <a:lnTo>
                  <a:pt x="0" y="93916"/>
                </a:lnTo>
                <a:lnTo>
                  <a:pt x="266191" y="93916"/>
                </a:lnTo>
                <a:lnTo>
                  <a:pt x="23487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7" name="object 12"/>
          <p:cNvSpPr/>
          <p:nvPr/>
        </p:nvSpPr>
        <p:spPr>
          <a:xfrm>
            <a:off x="5599525" y="2446565"/>
            <a:ext cx="67945" cy="0"/>
          </a:xfrm>
          <a:custGeom>
            <a:avLst/>
            <a:gdLst/>
            <a:ahLst/>
            <a:cxnLst/>
            <a:rect l="l" t="t" r="r" b="b"/>
            <a:pathLst>
              <a:path w="67945">
                <a:moveTo>
                  <a:pt x="0" y="0"/>
                </a:moveTo>
                <a:lnTo>
                  <a:pt x="67589"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8" name="object 13"/>
          <p:cNvSpPr/>
          <p:nvPr/>
        </p:nvSpPr>
        <p:spPr>
          <a:xfrm>
            <a:off x="5912669" y="2446565"/>
            <a:ext cx="67945" cy="0"/>
          </a:xfrm>
          <a:custGeom>
            <a:avLst/>
            <a:gdLst/>
            <a:ahLst/>
            <a:cxnLst/>
            <a:rect l="l" t="t" r="r" b="b"/>
            <a:pathLst>
              <a:path w="67945">
                <a:moveTo>
                  <a:pt x="0" y="0"/>
                </a:moveTo>
                <a:lnTo>
                  <a:pt x="67602"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9" name="object 14"/>
          <p:cNvSpPr/>
          <p:nvPr/>
        </p:nvSpPr>
        <p:spPr>
          <a:xfrm>
            <a:off x="5609838" y="2524828"/>
            <a:ext cx="93980" cy="62865"/>
          </a:xfrm>
          <a:custGeom>
            <a:avLst/>
            <a:gdLst/>
            <a:ahLst/>
            <a:cxnLst/>
            <a:rect l="l" t="t" r="r" b="b"/>
            <a:pathLst>
              <a:path w="93979" h="62864">
                <a:moveTo>
                  <a:pt x="93941" y="62610"/>
                </a:moveTo>
                <a:lnTo>
                  <a:pt x="31305" y="62610"/>
                </a:lnTo>
                <a:lnTo>
                  <a:pt x="19122" y="60151"/>
                </a:lnTo>
                <a:lnTo>
                  <a:pt x="9170" y="53444"/>
                </a:lnTo>
                <a:lnTo>
                  <a:pt x="2460" y="43494"/>
                </a:lnTo>
                <a:lnTo>
                  <a:pt x="0" y="31305"/>
                </a:lnTo>
                <a:lnTo>
                  <a:pt x="0" y="0"/>
                </a:lnTo>
                <a:lnTo>
                  <a:pt x="31305" y="0"/>
                </a:lnTo>
                <a:lnTo>
                  <a:pt x="55687" y="4921"/>
                </a:lnTo>
                <a:lnTo>
                  <a:pt x="75596" y="18341"/>
                </a:lnTo>
                <a:lnTo>
                  <a:pt x="89019" y="38244"/>
                </a:lnTo>
                <a:lnTo>
                  <a:pt x="93941" y="6261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0" name="object 15"/>
          <p:cNvSpPr/>
          <p:nvPr/>
        </p:nvSpPr>
        <p:spPr>
          <a:xfrm>
            <a:off x="5876017" y="2524828"/>
            <a:ext cx="93980" cy="62865"/>
          </a:xfrm>
          <a:custGeom>
            <a:avLst/>
            <a:gdLst/>
            <a:ahLst/>
            <a:cxnLst/>
            <a:rect l="l" t="t" r="r" b="b"/>
            <a:pathLst>
              <a:path w="93979" h="62864">
                <a:moveTo>
                  <a:pt x="93941" y="31305"/>
                </a:moveTo>
                <a:lnTo>
                  <a:pt x="91480" y="43494"/>
                </a:lnTo>
                <a:lnTo>
                  <a:pt x="84769" y="53444"/>
                </a:lnTo>
                <a:lnTo>
                  <a:pt x="74814" y="60151"/>
                </a:lnTo>
                <a:lnTo>
                  <a:pt x="62623" y="62610"/>
                </a:lnTo>
                <a:lnTo>
                  <a:pt x="0" y="62610"/>
                </a:lnTo>
                <a:lnTo>
                  <a:pt x="4921" y="38244"/>
                </a:lnTo>
                <a:lnTo>
                  <a:pt x="18343" y="18341"/>
                </a:lnTo>
                <a:lnTo>
                  <a:pt x="38249" y="4921"/>
                </a:lnTo>
                <a:lnTo>
                  <a:pt x="62623" y="0"/>
                </a:lnTo>
                <a:lnTo>
                  <a:pt x="93941" y="0"/>
                </a:lnTo>
                <a:lnTo>
                  <a:pt x="93941" y="31305"/>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1" name="object 16"/>
          <p:cNvSpPr/>
          <p:nvPr/>
        </p:nvSpPr>
        <p:spPr>
          <a:xfrm>
            <a:off x="5727262" y="2556134"/>
            <a:ext cx="125730" cy="0"/>
          </a:xfrm>
          <a:custGeom>
            <a:avLst/>
            <a:gdLst/>
            <a:ahLst/>
            <a:cxnLst/>
            <a:rect l="l" t="t" r="r" b="b"/>
            <a:pathLst>
              <a:path w="125729">
                <a:moveTo>
                  <a:pt x="0" y="0"/>
                </a:moveTo>
                <a:lnTo>
                  <a:pt x="12526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2" name="object 17"/>
          <p:cNvSpPr/>
          <p:nvPr/>
        </p:nvSpPr>
        <p:spPr>
          <a:xfrm>
            <a:off x="5719439" y="2321336"/>
            <a:ext cx="140970" cy="46990"/>
          </a:xfrm>
          <a:custGeom>
            <a:avLst/>
            <a:gdLst/>
            <a:ahLst/>
            <a:cxnLst/>
            <a:rect l="l" t="t" r="r" b="b"/>
            <a:pathLst>
              <a:path w="140970" h="46989">
                <a:moveTo>
                  <a:pt x="140919" y="46964"/>
                </a:moveTo>
                <a:lnTo>
                  <a:pt x="137227" y="28685"/>
                </a:lnTo>
                <a:lnTo>
                  <a:pt x="127160" y="13757"/>
                </a:lnTo>
                <a:lnTo>
                  <a:pt x="112228" y="3691"/>
                </a:lnTo>
                <a:lnTo>
                  <a:pt x="93941" y="0"/>
                </a:lnTo>
                <a:lnTo>
                  <a:pt x="46964" y="0"/>
                </a:lnTo>
                <a:lnTo>
                  <a:pt x="28680" y="3691"/>
                </a:lnTo>
                <a:lnTo>
                  <a:pt x="13752" y="13757"/>
                </a:lnTo>
                <a:lnTo>
                  <a:pt x="3689" y="28685"/>
                </a:lnTo>
                <a:lnTo>
                  <a:pt x="0" y="46964"/>
                </a:lnTo>
                <a:lnTo>
                  <a:pt x="140919" y="46964"/>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3" name="object 18"/>
          <p:cNvSpPr/>
          <p:nvPr/>
        </p:nvSpPr>
        <p:spPr>
          <a:xfrm>
            <a:off x="5766403" y="2321336"/>
            <a:ext cx="0" cy="46990"/>
          </a:xfrm>
          <a:custGeom>
            <a:avLst/>
            <a:gdLst/>
            <a:ahLst/>
            <a:cxnLst/>
            <a:rect l="l" t="t" r="r" b="b"/>
            <a:pathLst>
              <a:path h="46989">
                <a:moveTo>
                  <a:pt x="0" y="0"/>
                </a:moveTo>
                <a:lnTo>
                  <a:pt x="0" y="46964"/>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4" name="object 19"/>
          <p:cNvSpPr/>
          <p:nvPr/>
        </p:nvSpPr>
        <p:spPr>
          <a:xfrm>
            <a:off x="5813381" y="2321336"/>
            <a:ext cx="0" cy="46990"/>
          </a:xfrm>
          <a:custGeom>
            <a:avLst/>
            <a:gdLst/>
            <a:ahLst/>
            <a:cxnLst/>
            <a:rect l="l" t="t" r="r" b="b"/>
            <a:pathLst>
              <a:path h="46989">
                <a:moveTo>
                  <a:pt x="0" y="0"/>
                </a:moveTo>
                <a:lnTo>
                  <a:pt x="0" y="46964"/>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5" name="object 20"/>
          <p:cNvSpPr/>
          <p:nvPr/>
        </p:nvSpPr>
        <p:spPr>
          <a:xfrm>
            <a:off x="5782062" y="2266561"/>
            <a:ext cx="0" cy="23495"/>
          </a:xfrm>
          <a:custGeom>
            <a:avLst/>
            <a:gdLst/>
            <a:ahLst/>
            <a:cxnLst/>
            <a:rect l="l" t="t" r="r" b="b"/>
            <a:pathLst>
              <a:path h="23494">
                <a:moveTo>
                  <a:pt x="-10312" y="11734"/>
                </a:moveTo>
                <a:lnTo>
                  <a:pt x="10312" y="11734"/>
                </a:lnTo>
              </a:path>
            </a:pathLst>
          </a:custGeom>
          <a:ln w="23469">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6" name="object 21"/>
          <p:cNvSpPr/>
          <p:nvPr/>
        </p:nvSpPr>
        <p:spPr>
          <a:xfrm>
            <a:off x="5829040" y="2274384"/>
            <a:ext cx="15875" cy="15875"/>
          </a:xfrm>
          <a:custGeom>
            <a:avLst/>
            <a:gdLst/>
            <a:ahLst/>
            <a:cxnLst/>
            <a:rect l="l" t="t" r="r" b="b"/>
            <a:pathLst>
              <a:path w="15875" h="15875">
                <a:moveTo>
                  <a:pt x="0" y="15646"/>
                </a:moveTo>
                <a:lnTo>
                  <a:pt x="15659"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7" name="object 22"/>
          <p:cNvSpPr/>
          <p:nvPr/>
        </p:nvSpPr>
        <p:spPr>
          <a:xfrm>
            <a:off x="5727262" y="2274384"/>
            <a:ext cx="15875" cy="15875"/>
          </a:xfrm>
          <a:custGeom>
            <a:avLst/>
            <a:gdLst/>
            <a:ahLst/>
            <a:cxnLst/>
            <a:rect l="l" t="t" r="r" b="b"/>
            <a:pathLst>
              <a:path w="15875" h="15875">
                <a:moveTo>
                  <a:pt x="15659" y="15646"/>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8" name="object 23"/>
          <p:cNvSpPr/>
          <p:nvPr/>
        </p:nvSpPr>
        <p:spPr>
          <a:xfrm flipH="1">
            <a:off x="5213131" y="1417465"/>
            <a:ext cx="45719" cy="4928007"/>
          </a:xfrm>
          <a:custGeom>
            <a:avLst/>
            <a:gdLst/>
            <a:ahLst/>
            <a:cxnLst/>
            <a:rect l="l" t="t" r="r" b="b"/>
            <a:pathLst>
              <a:path h="4086225">
                <a:moveTo>
                  <a:pt x="0" y="0"/>
                </a:moveTo>
                <a:lnTo>
                  <a:pt x="0" y="4085996"/>
                </a:lnTo>
              </a:path>
            </a:pathLst>
          </a:custGeom>
          <a:ln w="3810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9" name="object 24"/>
          <p:cNvSpPr/>
          <p:nvPr/>
        </p:nvSpPr>
        <p:spPr>
          <a:xfrm>
            <a:off x="8795112" y="3868856"/>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0" name="object 25"/>
          <p:cNvSpPr/>
          <p:nvPr/>
        </p:nvSpPr>
        <p:spPr>
          <a:xfrm>
            <a:off x="8870486" y="3936293"/>
            <a:ext cx="276860" cy="276225"/>
          </a:xfrm>
          <a:custGeom>
            <a:avLst/>
            <a:gdLst/>
            <a:ahLst/>
            <a:cxnLst/>
            <a:rect l="l" t="t" r="r" b="b"/>
            <a:pathLst>
              <a:path w="276859" h="276225">
                <a:moveTo>
                  <a:pt x="138176" y="0"/>
                </a:moveTo>
                <a:lnTo>
                  <a:pt x="94574" y="7028"/>
                </a:lnTo>
                <a:lnTo>
                  <a:pt x="56652" y="26598"/>
                </a:lnTo>
                <a:lnTo>
                  <a:pt x="26714" y="56438"/>
                </a:lnTo>
                <a:lnTo>
                  <a:pt x="7062" y="94278"/>
                </a:lnTo>
                <a:lnTo>
                  <a:pt x="0" y="137845"/>
                </a:lnTo>
                <a:lnTo>
                  <a:pt x="7103" y="181434"/>
                </a:lnTo>
                <a:lnTo>
                  <a:pt x="26822" y="219324"/>
                </a:lnTo>
                <a:lnTo>
                  <a:pt x="56770" y="249225"/>
                </a:lnTo>
                <a:lnTo>
                  <a:pt x="94561" y="268845"/>
                </a:lnTo>
                <a:lnTo>
                  <a:pt x="137807" y="275894"/>
                </a:lnTo>
                <a:lnTo>
                  <a:pt x="137807" y="263347"/>
                </a:lnTo>
                <a:lnTo>
                  <a:pt x="89116" y="253485"/>
                </a:lnTo>
                <a:lnTo>
                  <a:pt x="49293" y="226598"/>
                </a:lnTo>
                <a:lnTo>
                  <a:pt x="22412" y="186735"/>
                </a:lnTo>
                <a:lnTo>
                  <a:pt x="12606" y="138239"/>
                </a:lnTo>
                <a:lnTo>
                  <a:pt x="12568" y="137845"/>
                </a:lnTo>
                <a:lnTo>
                  <a:pt x="22465" y="89158"/>
                </a:lnTo>
                <a:lnTo>
                  <a:pt x="49474" y="49296"/>
                </a:lnTo>
                <a:lnTo>
                  <a:pt x="89458" y="22409"/>
                </a:lnTo>
                <a:lnTo>
                  <a:pt x="138302" y="12547"/>
                </a:lnTo>
                <a:lnTo>
                  <a:pt x="192105" y="12547"/>
                </a:lnTo>
                <a:lnTo>
                  <a:pt x="181777" y="7148"/>
                </a:lnTo>
                <a:lnTo>
                  <a:pt x="138176" y="0"/>
                </a:lnTo>
                <a:close/>
              </a:path>
              <a:path w="276859" h="276225">
                <a:moveTo>
                  <a:pt x="192105" y="12547"/>
                </a:moveTo>
                <a:lnTo>
                  <a:pt x="138302" y="12547"/>
                </a:lnTo>
                <a:lnTo>
                  <a:pt x="187105" y="22480"/>
                </a:lnTo>
                <a:lnTo>
                  <a:pt x="226998" y="49509"/>
                </a:lnTo>
                <a:lnTo>
                  <a:pt x="253915" y="89480"/>
                </a:lnTo>
                <a:lnTo>
                  <a:pt x="263791" y="138239"/>
                </a:lnTo>
                <a:lnTo>
                  <a:pt x="276352" y="138239"/>
                </a:lnTo>
                <a:lnTo>
                  <a:pt x="269289" y="94948"/>
                </a:lnTo>
                <a:lnTo>
                  <a:pt x="249637" y="57050"/>
                </a:lnTo>
                <a:lnTo>
                  <a:pt x="219699" y="26974"/>
                </a:lnTo>
                <a:lnTo>
                  <a:pt x="192105"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1" name="object 26"/>
          <p:cNvSpPr/>
          <p:nvPr/>
        </p:nvSpPr>
        <p:spPr>
          <a:xfrm>
            <a:off x="8996229" y="4061579"/>
            <a:ext cx="276225" cy="276225"/>
          </a:xfrm>
          <a:custGeom>
            <a:avLst/>
            <a:gdLst/>
            <a:ahLst/>
            <a:cxnLst/>
            <a:rect l="l" t="t" r="r" b="b"/>
            <a:pathLst>
              <a:path w="276225" h="276225">
                <a:moveTo>
                  <a:pt x="138049" y="0"/>
                </a:moveTo>
                <a:lnTo>
                  <a:pt x="94460" y="7049"/>
                </a:lnTo>
                <a:lnTo>
                  <a:pt x="56570" y="26669"/>
                </a:lnTo>
                <a:lnTo>
                  <a:pt x="26669" y="56570"/>
                </a:lnTo>
                <a:lnTo>
                  <a:pt x="7049" y="94460"/>
                </a:lnTo>
                <a:lnTo>
                  <a:pt x="0" y="138049"/>
                </a:lnTo>
                <a:lnTo>
                  <a:pt x="7049" y="181637"/>
                </a:lnTo>
                <a:lnTo>
                  <a:pt x="26669" y="219527"/>
                </a:lnTo>
                <a:lnTo>
                  <a:pt x="56570" y="249428"/>
                </a:lnTo>
                <a:lnTo>
                  <a:pt x="94460" y="269048"/>
                </a:lnTo>
                <a:lnTo>
                  <a:pt x="138049" y="276098"/>
                </a:lnTo>
                <a:lnTo>
                  <a:pt x="181637" y="269048"/>
                </a:lnTo>
                <a:lnTo>
                  <a:pt x="192255" y="263550"/>
                </a:lnTo>
                <a:lnTo>
                  <a:pt x="138049" y="263550"/>
                </a:lnTo>
                <a:lnTo>
                  <a:pt x="89244" y="253672"/>
                </a:lnTo>
                <a:lnTo>
                  <a:pt x="49347" y="226750"/>
                </a:lnTo>
                <a:lnTo>
                  <a:pt x="22425" y="186853"/>
                </a:lnTo>
                <a:lnTo>
                  <a:pt x="12547" y="138049"/>
                </a:lnTo>
                <a:lnTo>
                  <a:pt x="22425" y="89244"/>
                </a:lnTo>
                <a:lnTo>
                  <a:pt x="49347" y="49347"/>
                </a:lnTo>
                <a:lnTo>
                  <a:pt x="89244" y="22425"/>
                </a:lnTo>
                <a:lnTo>
                  <a:pt x="138049" y="12547"/>
                </a:lnTo>
                <a:lnTo>
                  <a:pt x="192255" y="12547"/>
                </a:lnTo>
                <a:lnTo>
                  <a:pt x="181637" y="7049"/>
                </a:lnTo>
                <a:lnTo>
                  <a:pt x="138049" y="0"/>
                </a:lnTo>
                <a:close/>
              </a:path>
              <a:path w="276225" h="276225">
                <a:moveTo>
                  <a:pt x="192255" y="12547"/>
                </a:moveTo>
                <a:lnTo>
                  <a:pt x="138049" y="12547"/>
                </a:lnTo>
                <a:lnTo>
                  <a:pt x="186853" y="22425"/>
                </a:lnTo>
                <a:lnTo>
                  <a:pt x="226750" y="49347"/>
                </a:lnTo>
                <a:lnTo>
                  <a:pt x="253672" y="89244"/>
                </a:lnTo>
                <a:lnTo>
                  <a:pt x="263550" y="138049"/>
                </a:lnTo>
                <a:lnTo>
                  <a:pt x="253672" y="186853"/>
                </a:lnTo>
                <a:lnTo>
                  <a:pt x="226750" y="226750"/>
                </a:lnTo>
                <a:lnTo>
                  <a:pt x="186853" y="253672"/>
                </a:lnTo>
                <a:lnTo>
                  <a:pt x="138049" y="263550"/>
                </a:lnTo>
                <a:lnTo>
                  <a:pt x="192255" y="263550"/>
                </a:lnTo>
                <a:lnTo>
                  <a:pt x="219527" y="249428"/>
                </a:lnTo>
                <a:lnTo>
                  <a:pt x="249428" y="219527"/>
                </a:lnTo>
                <a:lnTo>
                  <a:pt x="269048" y="181637"/>
                </a:lnTo>
                <a:lnTo>
                  <a:pt x="276098" y="138049"/>
                </a:lnTo>
                <a:lnTo>
                  <a:pt x="269048" y="94460"/>
                </a:lnTo>
                <a:lnTo>
                  <a:pt x="249428" y="56570"/>
                </a:lnTo>
                <a:lnTo>
                  <a:pt x="219527" y="26669"/>
                </a:lnTo>
                <a:lnTo>
                  <a:pt x="192255"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2" name="object 27"/>
          <p:cNvSpPr/>
          <p:nvPr/>
        </p:nvSpPr>
        <p:spPr>
          <a:xfrm>
            <a:off x="9058497" y="4200035"/>
            <a:ext cx="12700" cy="0"/>
          </a:xfrm>
          <a:custGeom>
            <a:avLst/>
            <a:gdLst/>
            <a:ahLst/>
            <a:cxnLst/>
            <a:rect l="l" t="t" r="r" b="b"/>
            <a:pathLst>
              <a:path w="12700">
                <a:moveTo>
                  <a:pt x="0" y="0"/>
                </a:moveTo>
                <a:lnTo>
                  <a:pt x="12547" y="0"/>
                </a:lnTo>
              </a:path>
            </a:pathLst>
          </a:custGeom>
          <a:ln w="12547">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3" name="object 28"/>
          <p:cNvSpPr/>
          <p:nvPr/>
        </p:nvSpPr>
        <p:spPr>
          <a:xfrm>
            <a:off x="9196546" y="4200035"/>
            <a:ext cx="12700" cy="0"/>
          </a:xfrm>
          <a:custGeom>
            <a:avLst/>
            <a:gdLst/>
            <a:ahLst/>
            <a:cxnLst/>
            <a:rect l="l" t="t" r="r" b="b"/>
            <a:pathLst>
              <a:path w="12700">
                <a:moveTo>
                  <a:pt x="0" y="0"/>
                </a:moveTo>
                <a:lnTo>
                  <a:pt x="12547" y="0"/>
                </a:lnTo>
              </a:path>
            </a:pathLst>
          </a:custGeom>
          <a:ln w="12547">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4" name="object 29"/>
          <p:cNvSpPr/>
          <p:nvPr/>
        </p:nvSpPr>
        <p:spPr>
          <a:xfrm>
            <a:off x="9021324" y="4086687"/>
            <a:ext cx="226060" cy="226060"/>
          </a:xfrm>
          <a:custGeom>
            <a:avLst/>
            <a:gdLst/>
            <a:ahLst/>
            <a:cxnLst/>
            <a:rect l="l" t="t" r="r" b="b"/>
            <a:pathLst>
              <a:path w="226059" h="226060">
                <a:moveTo>
                  <a:pt x="112953" y="0"/>
                </a:moveTo>
                <a:lnTo>
                  <a:pt x="69030" y="8890"/>
                </a:lnTo>
                <a:lnTo>
                  <a:pt x="33121" y="33120"/>
                </a:lnTo>
                <a:lnTo>
                  <a:pt x="8890" y="69024"/>
                </a:lnTo>
                <a:lnTo>
                  <a:pt x="0" y="112941"/>
                </a:lnTo>
                <a:lnTo>
                  <a:pt x="8890" y="156864"/>
                </a:lnTo>
                <a:lnTo>
                  <a:pt x="33121" y="192773"/>
                </a:lnTo>
                <a:lnTo>
                  <a:pt x="69030" y="217004"/>
                </a:lnTo>
                <a:lnTo>
                  <a:pt x="112953" y="225894"/>
                </a:lnTo>
                <a:lnTo>
                  <a:pt x="156877" y="217004"/>
                </a:lnTo>
                <a:lnTo>
                  <a:pt x="162296" y="213347"/>
                </a:lnTo>
                <a:lnTo>
                  <a:pt x="112953" y="213347"/>
                </a:lnTo>
                <a:lnTo>
                  <a:pt x="73910" y="205443"/>
                </a:lnTo>
                <a:lnTo>
                  <a:pt x="41990" y="183903"/>
                </a:lnTo>
                <a:lnTo>
                  <a:pt x="20451" y="151984"/>
                </a:lnTo>
                <a:lnTo>
                  <a:pt x="12547" y="112941"/>
                </a:lnTo>
                <a:lnTo>
                  <a:pt x="20451" y="73899"/>
                </a:lnTo>
                <a:lnTo>
                  <a:pt x="41990" y="41984"/>
                </a:lnTo>
                <a:lnTo>
                  <a:pt x="73910" y="20449"/>
                </a:lnTo>
                <a:lnTo>
                  <a:pt x="112953" y="12547"/>
                </a:lnTo>
                <a:lnTo>
                  <a:pt x="162297" y="12547"/>
                </a:lnTo>
                <a:lnTo>
                  <a:pt x="156877" y="8890"/>
                </a:lnTo>
                <a:lnTo>
                  <a:pt x="112953" y="0"/>
                </a:lnTo>
                <a:close/>
              </a:path>
              <a:path w="226059" h="226060">
                <a:moveTo>
                  <a:pt x="162297" y="12547"/>
                </a:moveTo>
                <a:lnTo>
                  <a:pt x="112953" y="12547"/>
                </a:lnTo>
                <a:lnTo>
                  <a:pt x="151996" y="20449"/>
                </a:lnTo>
                <a:lnTo>
                  <a:pt x="183916" y="41984"/>
                </a:lnTo>
                <a:lnTo>
                  <a:pt x="205456" y="73899"/>
                </a:lnTo>
                <a:lnTo>
                  <a:pt x="213360" y="112941"/>
                </a:lnTo>
                <a:lnTo>
                  <a:pt x="205456" y="151984"/>
                </a:lnTo>
                <a:lnTo>
                  <a:pt x="183916" y="183903"/>
                </a:lnTo>
                <a:lnTo>
                  <a:pt x="151996" y="205443"/>
                </a:lnTo>
                <a:lnTo>
                  <a:pt x="112953" y="213347"/>
                </a:lnTo>
                <a:lnTo>
                  <a:pt x="162296" y="213347"/>
                </a:lnTo>
                <a:lnTo>
                  <a:pt x="192786" y="192773"/>
                </a:lnTo>
                <a:lnTo>
                  <a:pt x="217016" y="156864"/>
                </a:lnTo>
                <a:lnTo>
                  <a:pt x="225907" y="112941"/>
                </a:lnTo>
                <a:lnTo>
                  <a:pt x="217016" y="69024"/>
                </a:lnTo>
                <a:lnTo>
                  <a:pt x="192786" y="33120"/>
                </a:lnTo>
                <a:lnTo>
                  <a:pt x="162297"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5" name="object 30"/>
          <p:cNvSpPr/>
          <p:nvPr/>
        </p:nvSpPr>
        <p:spPr>
          <a:xfrm>
            <a:off x="9146343" y="3974140"/>
            <a:ext cx="88265" cy="88265"/>
          </a:xfrm>
          <a:custGeom>
            <a:avLst/>
            <a:gdLst/>
            <a:ahLst/>
            <a:cxnLst/>
            <a:rect l="l" t="t" r="r" b="b"/>
            <a:pathLst>
              <a:path w="88265" h="88264">
                <a:moveTo>
                  <a:pt x="56959" y="0"/>
                </a:moveTo>
                <a:lnTo>
                  <a:pt x="0" y="0"/>
                </a:lnTo>
                <a:lnTo>
                  <a:pt x="0" y="12547"/>
                </a:lnTo>
                <a:lnTo>
                  <a:pt x="56959" y="12547"/>
                </a:lnTo>
                <a:lnTo>
                  <a:pt x="64234" y="13949"/>
                </a:lnTo>
                <a:lnTo>
                  <a:pt x="70048" y="17822"/>
                </a:lnTo>
                <a:lnTo>
                  <a:pt x="73902" y="23665"/>
                </a:lnTo>
                <a:lnTo>
                  <a:pt x="75298" y="30975"/>
                </a:lnTo>
                <a:lnTo>
                  <a:pt x="75298" y="87845"/>
                </a:lnTo>
                <a:lnTo>
                  <a:pt x="87845" y="87845"/>
                </a:lnTo>
                <a:lnTo>
                  <a:pt x="87845" y="30975"/>
                </a:lnTo>
                <a:lnTo>
                  <a:pt x="85455" y="18805"/>
                </a:lnTo>
                <a:lnTo>
                  <a:pt x="78898" y="8972"/>
                </a:lnTo>
                <a:lnTo>
                  <a:pt x="69093" y="2396"/>
                </a:lnTo>
                <a:lnTo>
                  <a:pt x="56959"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6" name="object 31"/>
          <p:cNvSpPr/>
          <p:nvPr/>
        </p:nvSpPr>
        <p:spPr>
          <a:xfrm>
            <a:off x="8907888" y="4212582"/>
            <a:ext cx="88265" cy="88265"/>
          </a:xfrm>
          <a:custGeom>
            <a:avLst/>
            <a:gdLst/>
            <a:ahLst/>
            <a:cxnLst/>
            <a:rect l="l" t="t" r="r" b="b"/>
            <a:pathLst>
              <a:path w="88265" h="88264">
                <a:moveTo>
                  <a:pt x="12547" y="0"/>
                </a:moveTo>
                <a:lnTo>
                  <a:pt x="0" y="0"/>
                </a:lnTo>
                <a:lnTo>
                  <a:pt x="0" y="56070"/>
                </a:lnTo>
                <a:lnTo>
                  <a:pt x="2549" y="68300"/>
                </a:lnTo>
                <a:lnTo>
                  <a:pt x="9455" y="78416"/>
                </a:lnTo>
                <a:lnTo>
                  <a:pt x="19598" y="85302"/>
                </a:lnTo>
                <a:lnTo>
                  <a:pt x="31864" y="87845"/>
                </a:lnTo>
                <a:lnTo>
                  <a:pt x="87845" y="87845"/>
                </a:lnTo>
                <a:lnTo>
                  <a:pt x="87845" y="75298"/>
                </a:lnTo>
                <a:lnTo>
                  <a:pt x="31864" y="75298"/>
                </a:lnTo>
                <a:lnTo>
                  <a:pt x="24425" y="73758"/>
                </a:lnTo>
                <a:lnTo>
                  <a:pt x="18276" y="69589"/>
                </a:lnTo>
                <a:lnTo>
                  <a:pt x="14092" y="63468"/>
                </a:lnTo>
                <a:lnTo>
                  <a:pt x="12547" y="56070"/>
                </a:lnTo>
                <a:lnTo>
                  <a:pt x="12547"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7" name="object 32"/>
          <p:cNvSpPr/>
          <p:nvPr/>
        </p:nvSpPr>
        <p:spPr>
          <a:xfrm>
            <a:off x="8895582" y="3961376"/>
            <a:ext cx="226695" cy="226060"/>
          </a:xfrm>
          <a:custGeom>
            <a:avLst/>
            <a:gdLst/>
            <a:ahLst/>
            <a:cxnLst/>
            <a:rect l="l" t="t" r="r" b="b"/>
            <a:pathLst>
              <a:path w="226695" h="226060">
                <a:moveTo>
                  <a:pt x="113080" y="0"/>
                </a:moveTo>
                <a:lnTo>
                  <a:pt x="69137" y="8860"/>
                </a:lnTo>
                <a:lnTo>
                  <a:pt x="33170" y="33046"/>
                </a:lnTo>
                <a:lnTo>
                  <a:pt x="8910" y="68863"/>
                </a:lnTo>
                <a:lnTo>
                  <a:pt x="0" y="112750"/>
                </a:lnTo>
                <a:lnTo>
                  <a:pt x="8787" y="156674"/>
                </a:lnTo>
                <a:lnTo>
                  <a:pt x="32824" y="192582"/>
                </a:lnTo>
                <a:lnTo>
                  <a:pt x="68628" y="216813"/>
                </a:lnTo>
                <a:lnTo>
                  <a:pt x="112712" y="225704"/>
                </a:lnTo>
                <a:lnTo>
                  <a:pt x="112712" y="213156"/>
                </a:lnTo>
                <a:lnTo>
                  <a:pt x="73237" y="205269"/>
                </a:lnTo>
                <a:lnTo>
                  <a:pt x="41457" y="183764"/>
                </a:lnTo>
                <a:lnTo>
                  <a:pt x="20267" y="151879"/>
                </a:lnTo>
                <a:lnTo>
                  <a:pt x="12620" y="113156"/>
                </a:lnTo>
                <a:lnTo>
                  <a:pt x="12580" y="112750"/>
                </a:lnTo>
                <a:lnTo>
                  <a:pt x="20499" y="73826"/>
                </a:lnTo>
                <a:lnTo>
                  <a:pt x="42119" y="41946"/>
                </a:lnTo>
                <a:lnTo>
                  <a:pt x="74121" y="20446"/>
                </a:lnTo>
                <a:lnTo>
                  <a:pt x="113207" y="12560"/>
                </a:lnTo>
                <a:lnTo>
                  <a:pt x="162526" y="12560"/>
                </a:lnTo>
                <a:lnTo>
                  <a:pt x="157022" y="8856"/>
                </a:lnTo>
                <a:lnTo>
                  <a:pt x="113080" y="0"/>
                </a:lnTo>
                <a:close/>
              </a:path>
              <a:path w="226695" h="226060">
                <a:moveTo>
                  <a:pt x="162526" y="12560"/>
                </a:moveTo>
                <a:lnTo>
                  <a:pt x="113207" y="12560"/>
                </a:lnTo>
                <a:lnTo>
                  <a:pt x="152243" y="20336"/>
                </a:lnTo>
                <a:lnTo>
                  <a:pt x="184159" y="41679"/>
                </a:lnTo>
                <a:lnTo>
                  <a:pt x="205697" y="73612"/>
                </a:lnTo>
                <a:lnTo>
                  <a:pt x="213601" y="113156"/>
                </a:lnTo>
                <a:lnTo>
                  <a:pt x="226148" y="113156"/>
                </a:lnTo>
                <a:lnTo>
                  <a:pt x="217240" y="69003"/>
                </a:lnTo>
                <a:lnTo>
                  <a:pt x="192970" y="33046"/>
                </a:lnTo>
                <a:lnTo>
                  <a:pt x="162526" y="1256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8" name="object 33"/>
          <p:cNvSpPr/>
          <p:nvPr/>
        </p:nvSpPr>
        <p:spPr>
          <a:xfrm>
            <a:off x="8946039" y="4011478"/>
            <a:ext cx="118745" cy="126364"/>
          </a:xfrm>
          <a:custGeom>
            <a:avLst/>
            <a:gdLst/>
            <a:ahLst/>
            <a:cxnLst/>
            <a:rect l="l" t="t" r="r" b="b"/>
            <a:pathLst>
              <a:path w="118745" h="126364">
                <a:moveTo>
                  <a:pt x="62750" y="0"/>
                </a:moveTo>
                <a:lnTo>
                  <a:pt x="38345" y="4946"/>
                </a:lnTo>
                <a:lnTo>
                  <a:pt x="18397" y="18429"/>
                </a:lnTo>
                <a:lnTo>
                  <a:pt x="4938" y="38410"/>
                </a:lnTo>
                <a:lnTo>
                  <a:pt x="0" y="62852"/>
                </a:lnTo>
                <a:lnTo>
                  <a:pt x="4938" y="87337"/>
                </a:lnTo>
                <a:lnTo>
                  <a:pt x="18397" y="107349"/>
                </a:lnTo>
                <a:lnTo>
                  <a:pt x="38345" y="120852"/>
                </a:lnTo>
                <a:lnTo>
                  <a:pt x="62750" y="125806"/>
                </a:lnTo>
                <a:lnTo>
                  <a:pt x="74802" y="125806"/>
                </a:lnTo>
                <a:lnTo>
                  <a:pt x="74802" y="113258"/>
                </a:lnTo>
                <a:lnTo>
                  <a:pt x="62750" y="113258"/>
                </a:lnTo>
                <a:lnTo>
                  <a:pt x="43226" y="109290"/>
                </a:lnTo>
                <a:lnTo>
                  <a:pt x="27266" y="98475"/>
                </a:lnTo>
                <a:lnTo>
                  <a:pt x="16498" y="82451"/>
                </a:lnTo>
                <a:lnTo>
                  <a:pt x="12547" y="62852"/>
                </a:lnTo>
                <a:lnTo>
                  <a:pt x="16498" y="43292"/>
                </a:lnTo>
                <a:lnTo>
                  <a:pt x="27266" y="27305"/>
                </a:lnTo>
                <a:lnTo>
                  <a:pt x="43226" y="16517"/>
                </a:lnTo>
                <a:lnTo>
                  <a:pt x="62750" y="12560"/>
                </a:lnTo>
                <a:lnTo>
                  <a:pt x="99391" y="12560"/>
                </a:lnTo>
                <a:lnTo>
                  <a:pt x="95630" y="9410"/>
                </a:lnTo>
                <a:lnTo>
                  <a:pt x="80021" y="2434"/>
                </a:lnTo>
                <a:lnTo>
                  <a:pt x="62750" y="0"/>
                </a:lnTo>
                <a:close/>
              </a:path>
              <a:path w="118745" h="126364">
                <a:moveTo>
                  <a:pt x="99391" y="12560"/>
                </a:moveTo>
                <a:lnTo>
                  <a:pt x="62750" y="12560"/>
                </a:lnTo>
                <a:lnTo>
                  <a:pt x="76545" y="14507"/>
                </a:lnTo>
                <a:lnTo>
                  <a:pt x="89015" y="20089"/>
                </a:lnTo>
                <a:lnTo>
                  <a:pt x="99535" y="28917"/>
                </a:lnTo>
                <a:lnTo>
                  <a:pt x="107480" y="40601"/>
                </a:lnTo>
                <a:lnTo>
                  <a:pt x="118719" y="35013"/>
                </a:lnTo>
                <a:lnTo>
                  <a:pt x="108792" y="20434"/>
                </a:lnTo>
                <a:lnTo>
                  <a:pt x="99391" y="1256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9" name="object 34"/>
          <p:cNvSpPr/>
          <p:nvPr/>
        </p:nvSpPr>
        <p:spPr>
          <a:xfrm>
            <a:off x="8932983" y="4061979"/>
            <a:ext cx="75565" cy="0"/>
          </a:xfrm>
          <a:custGeom>
            <a:avLst/>
            <a:gdLst/>
            <a:ahLst/>
            <a:cxnLst/>
            <a:rect l="l" t="t" r="r" b="b"/>
            <a:pathLst>
              <a:path w="75565">
                <a:moveTo>
                  <a:pt x="0" y="0"/>
                </a:moveTo>
                <a:lnTo>
                  <a:pt x="75298" y="0"/>
                </a:lnTo>
              </a:path>
            </a:pathLst>
          </a:custGeom>
          <a:ln w="1253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0" name="object 35"/>
          <p:cNvSpPr/>
          <p:nvPr/>
        </p:nvSpPr>
        <p:spPr>
          <a:xfrm>
            <a:off x="8932983" y="4087087"/>
            <a:ext cx="75565" cy="0"/>
          </a:xfrm>
          <a:custGeom>
            <a:avLst/>
            <a:gdLst/>
            <a:ahLst/>
            <a:cxnLst/>
            <a:rect l="l" t="t" r="r" b="b"/>
            <a:pathLst>
              <a:path w="75565">
                <a:moveTo>
                  <a:pt x="0" y="0"/>
                </a:moveTo>
                <a:lnTo>
                  <a:pt x="75298" y="0"/>
                </a:lnTo>
              </a:path>
            </a:pathLst>
          </a:custGeom>
          <a:ln w="1253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1" name="object 36"/>
          <p:cNvSpPr/>
          <p:nvPr/>
        </p:nvSpPr>
        <p:spPr>
          <a:xfrm>
            <a:off x="9093003" y="4134147"/>
            <a:ext cx="78105" cy="124460"/>
          </a:xfrm>
          <a:custGeom>
            <a:avLst/>
            <a:gdLst/>
            <a:ahLst/>
            <a:cxnLst/>
            <a:rect l="l" t="t" r="r" b="b"/>
            <a:pathLst>
              <a:path w="78104" h="124460">
                <a:moveTo>
                  <a:pt x="35674" y="68732"/>
                </a:moveTo>
                <a:lnTo>
                  <a:pt x="20459" y="68732"/>
                </a:lnTo>
                <a:lnTo>
                  <a:pt x="21221" y="73609"/>
                </a:lnTo>
                <a:lnTo>
                  <a:pt x="21336" y="75882"/>
                </a:lnTo>
                <a:lnTo>
                  <a:pt x="0" y="114744"/>
                </a:lnTo>
                <a:lnTo>
                  <a:pt x="0" y="124142"/>
                </a:lnTo>
                <a:lnTo>
                  <a:pt x="77927" y="124142"/>
                </a:lnTo>
                <a:lnTo>
                  <a:pt x="77927" y="110426"/>
                </a:lnTo>
                <a:lnTo>
                  <a:pt x="21971" y="110426"/>
                </a:lnTo>
                <a:lnTo>
                  <a:pt x="21971" y="110058"/>
                </a:lnTo>
                <a:lnTo>
                  <a:pt x="28346" y="104609"/>
                </a:lnTo>
                <a:lnTo>
                  <a:pt x="32867" y="97853"/>
                </a:lnTo>
                <a:lnTo>
                  <a:pt x="36626" y="83007"/>
                </a:lnTo>
                <a:lnTo>
                  <a:pt x="36245" y="75882"/>
                </a:lnTo>
                <a:lnTo>
                  <a:pt x="35674" y="68732"/>
                </a:lnTo>
                <a:close/>
              </a:path>
              <a:path w="78104" h="124460">
                <a:moveTo>
                  <a:pt x="61214" y="56895"/>
                </a:moveTo>
                <a:lnTo>
                  <a:pt x="1117" y="56895"/>
                </a:lnTo>
                <a:lnTo>
                  <a:pt x="1117" y="68732"/>
                </a:lnTo>
                <a:lnTo>
                  <a:pt x="61214" y="68732"/>
                </a:lnTo>
                <a:lnTo>
                  <a:pt x="61214" y="56895"/>
                </a:lnTo>
                <a:close/>
              </a:path>
              <a:path w="78104" h="124460">
                <a:moveTo>
                  <a:pt x="62344" y="0"/>
                </a:moveTo>
                <a:lnTo>
                  <a:pt x="52577" y="0"/>
                </a:lnTo>
                <a:lnTo>
                  <a:pt x="38152" y="2606"/>
                </a:lnTo>
                <a:lnTo>
                  <a:pt x="26735" y="10002"/>
                </a:lnTo>
                <a:lnTo>
                  <a:pt x="19225" y="21554"/>
                </a:lnTo>
                <a:lnTo>
                  <a:pt x="16522" y="36626"/>
                </a:lnTo>
                <a:lnTo>
                  <a:pt x="16522" y="43941"/>
                </a:lnTo>
                <a:lnTo>
                  <a:pt x="17653" y="51269"/>
                </a:lnTo>
                <a:lnTo>
                  <a:pt x="18592" y="56895"/>
                </a:lnTo>
                <a:lnTo>
                  <a:pt x="34175" y="56895"/>
                </a:lnTo>
                <a:lnTo>
                  <a:pt x="31927" y="44881"/>
                </a:lnTo>
                <a:lnTo>
                  <a:pt x="31950" y="36626"/>
                </a:lnTo>
                <a:lnTo>
                  <a:pt x="33096" y="27511"/>
                </a:lnTo>
                <a:lnTo>
                  <a:pt x="36766" y="20069"/>
                </a:lnTo>
                <a:lnTo>
                  <a:pt x="43179" y="15126"/>
                </a:lnTo>
                <a:lnTo>
                  <a:pt x="52577" y="13334"/>
                </a:lnTo>
                <a:lnTo>
                  <a:pt x="70438" y="13334"/>
                </a:lnTo>
                <a:lnTo>
                  <a:pt x="73050" y="4686"/>
                </a:lnTo>
                <a:lnTo>
                  <a:pt x="69113" y="2247"/>
                </a:lnTo>
                <a:lnTo>
                  <a:pt x="62344" y="0"/>
                </a:lnTo>
                <a:close/>
              </a:path>
              <a:path w="78104" h="124460">
                <a:moveTo>
                  <a:pt x="70438" y="13334"/>
                </a:moveTo>
                <a:lnTo>
                  <a:pt x="60464" y="13334"/>
                </a:lnTo>
                <a:lnTo>
                  <a:pt x="65913" y="15214"/>
                </a:lnTo>
                <a:lnTo>
                  <a:pt x="69303" y="17094"/>
                </a:lnTo>
                <a:lnTo>
                  <a:pt x="70438" y="13334"/>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2" name="object 37"/>
          <p:cNvSpPr/>
          <p:nvPr/>
        </p:nvSpPr>
        <p:spPr>
          <a:xfrm>
            <a:off x="7237355" y="2169508"/>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3" name="object 38"/>
          <p:cNvSpPr/>
          <p:nvPr/>
        </p:nvSpPr>
        <p:spPr>
          <a:xfrm>
            <a:off x="7382313" y="2565456"/>
            <a:ext cx="93980" cy="55244"/>
          </a:xfrm>
          <a:custGeom>
            <a:avLst/>
            <a:gdLst/>
            <a:ahLst/>
            <a:cxnLst/>
            <a:rect l="l" t="t" r="r" b="b"/>
            <a:pathLst>
              <a:path w="93979" h="55244">
                <a:moveTo>
                  <a:pt x="93878" y="54902"/>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4" name="object 39"/>
          <p:cNvSpPr/>
          <p:nvPr/>
        </p:nvSpPr>
        <p:spPr>
          <a:xfrm>
            <a:off x="7552582" y="2564605"/>
            <a:ext cx="93980" cy="55244"/>
          </a:xfrm>
          <a:custGeom>
            <a:avLst/>
            <a:gdLst/>
            <a:ahLst/>
            <a:cxnLst/>
            <a:rect l="l" t="t" r="r" b="b"/>
            <a:pathLst>
              <a:path w="93979" h="55244">
                <a:moveTo>
                  <a:pt x="93865" y="0"/>
                </a:moveTo>
                <a:lnTo>
                  <a:pt x="0" y="54902"/>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5" name="object 40"/>
          <p:cNvSpPr/>
          <p:nvPr/>
        </p:nvSpPr>
        <p:spPr>
          <a:xfrm>
            <a:off x="7682046" y="2390234"/>
            <a:ext cx="0" cy="105410"/>
          </a:xfrm>
          <a:custGeom>
            <a:avLst/>
            <a:gdLst/>
            <a:ahLst/>
            <a:cxnLst/>
            <a:rect l="l" t="t" r="r" b="b"/>
            <a:pathLst>
              <a:path h="105410">
                <a:moveTo>
                  <a:pt x="0" y="0"/>
                </a:moveTo>
                <a:lnTo>
                  <a:pt x="0" y="105168"/>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6" name="object 41"/>
          <p:cNvSpPr/>
          <p:nvPr/>
        </p:nvSpPr>
        <p:spPr>
          <a:xfrm>
            <a:off x="7553700" y="2271743"/>
            <a:ext cx="88900" cy="52069"/>
          </a:xfrm>
          <a:custGeom>
            <a:avLst/>
            <a:gdLst/>
            <a:ahLst/>
            <a:cxnLst/>
            <a:rect l="l" t="t" r="r" b="b"/>
            <a:pathLst>
              <a:path w="88900" h="52069">
                <a:moveTo>
                  <a:pt x="0" y="0"/>
                </a:moveTo>
                <a:lnTo>
                  <a:pt x="88391" y="51701"/>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7" name="object 42"/>
          <p:cNvSpPr/>
          <p:nvPr/>
        </p:nvSpPr>
        <p:spPr>
          <a:xfrm>
            <a:off x="7386682" y="2270130"/>
            <a:ext cx="90170" cy="52705"/>
          </a:xfrm>
          <a:custGeom>
            <a:avLst/>
            <a:gdLst/>
            <a:ahLst/>
            <a:cxnLst/>
            <a:rect l="l" t="t" r="r" b="b"/>
            <a:pathLst>
              <a:path w="90170" h="52705">
                <a:moveTo>
                  <a:pt x="0" y="52450"/>
                </a:moveTo>
                <a:lnTo>
                  <a:pt x="8970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8" name="object 43"/>
          <p:cNvSpPr/>
          <p:nvPr/>
        </p:nvSpPr>
        <p:spPr>
          <a:xfrm>
            <a:off x="7345267" y="2389116"/>
            <a:ext cx="0" cy="107950"/>
          </a:xfrm>
          <a:custGeom>
            <a:avLst/>
            <a:gdLst/>
            <a:ahLst/>
            <a:cxnLst/>
            <a:rect l="l" t="t" r="r" b="b"/>
            <a:pathLst>
              <a:path h="107950">
                <a:moveTo>
                  <a:pt x="0" y="107403"/>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9" name="object 44"/>
          <p:cNvSpPr/>
          <p:nvPr/>
        </p:nvSpPr>
        <p:spPr>
          <a:xfrm>
            <a:off x="7401224" y="2379540"/>
            <a:ext cx="44450" cy="26034"/>
          </a:xfrm>
          <a:custGeom>
            <a:avLst/>
            <a:gdLst/>
            <a:ahLst/>
            <a:cxnLst/>
            <a:rect l="l" t="t" r="r" b="b"/>
            <a:pathLst>
              <a:path w="44450" h="26035">
                <a:moveTo>
                  <a:pt x="44132" y="25806"/>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0" name="object 45"/>
          <p:cNvSpPr/>
          <p:nvPr/>
        </p:nvSpPr>
        <p:spPr>
          <a:xfrm>
            <a:off x="7584637" y="2486805"/>
            <a:ext cx="43180" cy="25400"/>
          </a:xfrm>
          <a:custGeom>
            <a:avLst/>
            <a:gdLst/>
            <a:ahLst/>
            <a:cxnLst/>
            <a:rect l="l" t="t" r="r" b="b"/>
            <a:pathLst>
              <a:path w="43179" h="25400">
                <a:moveTo>
                  <a:pt x="42824" y="25057"/>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1" name="object 46"/>
          <p:cNvSpPr/>
          <p:nvPr/>
        </p:nvSpPr>
        <p:spPr>
          <a:xfrm>
            <a:off x="7582567" y="2380429"/>
            <a:ext cx="42545" cy="24765"/>
          </a:xfrm>
          <a:custGeom>
            <a:avLst/>
            <a:gdLst/>
            <a:ahLst/>
            <a:cxnLst/>
            <a:rect l="l" t="t" r="r" b="b"/>
            <a:pathLst>
              <a:path w="42545" h="24764">
                <a:moveTo>
                  <a:pt x="0" y="24561"/>
                </a:moveTo>
                <a:lnTo>
                  <a:pt x="41998"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2" name="object 47"/>
          <p:cNvSpPr/>
          <p:nvPr/>
        </p:nvSpPr>
        <p:spPr>
          <a:xfrm>
            <a:off x="7401782" y="2485687"/>
            <a:ext cx="43180" cy="25400"/>
          </a:xfrm>
          <a:custGeom>
            <a:avLst/>
            <a:gdLst/>
            <a:ahLst/>
            <a:cxnLst/>
            <a:rect l="l" t="t" r="r" b="b"/>
            <a:pathLst>
              <a:path w="43179" h="25400">
                <a:moveTo>
                  <a:pt x="0" y="25057"/>
                </a:moveTo>
                <a:lnTo>
                  <a:pt x="42824"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3" name="object 48"/>
          <p:cNvSpPr/>
          <p:nvPr/>
        </p:nvSpPr>
        <p:spPr>
          <a:xfrm>
            <a:off x="7513657" y="2311913"/>
            <a:ext cx="0" cy="55244"/>
          </a:xfrm>
          <a:custGeom>
            <a:avLst/>
            <a:gdLst/>
            <a:ahLst/>
            <a:cxnLst/>
            <a:rect l="l" t="t" r="r" b="b"/>
            <a:pathLst>
              <a:path h="55244">
                <a:moveTo>
                  <a:pt x="0" y="54825"/>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4" name="object 49"/>
          <p:cNvSpPr/>
          <p:nvPr/>
        </p:nvSpPr>
        <p:spPr>
          <a:xfrm>
            <a:off x="7513657" y="2524498"/>
            <a:ext cx="0" cy="55244"/>
          </a:xfrm>
          <a:custGeom>
            <a:avLst/>
            <a:gdLst/>
            <a:ahLst/>
            <a:cxnLst/>
            <a:rect l="l" t="t" r="r" b="b"/>
            <a:pathLst>
              <a:path h="55244">
                <a:moveTo>
                  <a:pt x="0" y="54825"/>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5" name="object 50"/>
          <p:cNvSpPr/>
          <p:nvPr/>
        </p:nvSpPr>
        <p:spPr>
          <a:xfrm>
            <a:off x="7444988" y="2366256"/>
            <a:ext cx="136525" cy="80010"/>
          </a:xfrm>
          <a:custGeom>
            <a:avLst/>
            <a:gdLst/>
            <a:ahLst/>
            <a:cxnLst/>
            <a:rect l="l" t="t" r="r" b="b"/>
            <a:pathLst>
              <a:path w="136525" h="80010">
                <a:moveTo>
                  <a:pt x="68503" y="0"/>
                </a:moveTo>
                <a:lnTo>
                  <a:pt x="136537" y="39408"/>
                </a:lnTo>
                <a:lnTo>
                  <a:pt x="68033" y="79463"/>
                </a:lnTo>
                <a:lnTo>
                  <a:pt x="0" y="40055"/>
                </a:lnTo>
                <a:lnTo>
                  <a:pt x="6850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6" name="object 51"/>
          <p:cNvSpPr/>
          <p:nvPr/>
        </p:nvSpPr>
        <p:spPr>
          <a:xfrm>
            <a:off x="7513021" y="2405664"/>
            <a:ext cx="69850" cy="120650"/>
          </a:xfrm>
          <a:custGeom>
            <a:avLst/>
            <a:gdLst/>
            <a:ahLst/>
            <a:cxnLst/>
            <a:rect l="l" t="t" r="r" b="b"/>
            <a:pathLst>
              <a:path w="69850" h="120650">
                <a:moveTo>
                  <a:pt x="68503" y="0"/>
                </a:moveTo>
                <a:lnTo>
                  <a:pt x="69291" y="80073"/>
                </a:lnTo>
                <a:lnTo>
                  <a:pt x="800" y="120141"/>
                </a:lnTo>
                <a:lnTo>
                  <a:pt x="0" y="40055"/>
                </a:lnTo>
                <a:lnTo>
                  <a:pt x="6850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7" name="object 52"/>
          <p:cNvSpPr/>
          <p:nvPr/>
        </p:nvSpPr>
        <p:spPr>
          <a:xfrm>
            <a:off x="7444988" y="2406312"/>
            <a:ext cx="69215" cy="120014"/>
          </a:xfrm>
          <a:custGeom>
            <a:avLst/>
            <a:gdLst/>
            <a:ahLst/>
            <a:cxnLst/>
            <a:rect l="l" t="t" r="r" b="b"/>
            <a:pathLst>
              <a:path w="69214" h="120014">
                <a:moveTo>
                  <a:pt x="68033" y="39408"/>
                </a:moveTo>
                <a:lnTo>
                  <a:pt x="68833" y="119494"/>
                </a:lnTo>
                <a:lnTo>
                  <a:pt x="774" y="80086"/>
                </a:lnTo>
                <a:lnTo>
                  <a:pt x="0" y="0"/>
                </a:lnTo>
                <a:lnTo>
                  <a:pt x="68033" y="39408"/>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8" name="object 53"/>
          <p:cNvSpPr/>
          <p:nvPr/>
        </p:nvSpPr>
        <p:spPr>
          <a:xfrm>
            <a:off x="7624070" y="2312091"/>
            <a:ext cx="76200" cy="44450"/>
          </a:xfrm>
          <a:custGeom>
            <a:avLst/>
            <a:gdLst/>
            <a:ahLst/>
            <a:cxnLst/>
            <a:rect l="l" t="t" r="r" b="b"/>
            <a:pathLst>
              <a:path w="76200" h="44450">
                <a:moveTo>
                  <a:pt x="38188" y="0"/>
                </a:moveTo>
                <a:lnTo>
                  <a:pt x="76149" y="21983"/>
                </a:lnTo>
                <a:lnTo>
                  <a:pt x="37947" y="44323"/>
                </a:lnTo>
                <a:lnTo>
                  <a:pt x="0" y="22339"/>
                </a:lnTo>
                <a:lnTo>
                  <a:pt x="38188"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9" name="object 54"/>
          <p:cNvSpPr/>
          <p:nvPr/>
        </p:nvSpPr>
        <p:spPr>
          <a:xfrm>
            <a:off x="7662018" y="2334074"/>
            <a:ext cx="38735" cy="67310"/>
          </a:xfrm>
          <a:custGeom>
            <a:avLst/>
            <a:gdLst/>
            <a:ahLst/>
            <a:cxnLst/>
            <a:rect l="l" t="t" r="r" b="b"/>
            <a:pathLst>
              <a:path w="38735" h="67310">
                <a:moveTo>
                  <a:pt x="38201" y="0"/>
                </a:moveTo>
                <a:lnTo>
                  <a:pt x="38646" y="44653"/>
                </a:lnTo>
                <a:lnTo>
                  <a:pt x="431" y="66992"/>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0" name="object 55"/>
          <p:cNvSpPr/>
          <p:nvPr/>
        </p:nvSpPr>
        <p:spPr>
          <a:xfrm>
            <a:off x="7624070" y="2334430"/>
            <a:ext cx="38735" cy="66675"/>
          </a:xfrm>
          <a:custGeom>
            <a:avLst/>
            <a:gdLst/>
            <a:ahLst/>
            <a:cxnLst/>
            <a:rect l="l" t="t" r="r" b="b"/>
            <a:pathLst>
              <a:path w="38735" h="66675">
                <a:moveTo>
                  <a:pt x="37947" y="21983"/>
                </a:moveTo>
                <a:lnTo>
                  <a:pt x="38379" y="66636"/>
                </a:lnTo>
                <a:lnTo>
                  <a:pt x="444" y="44665"/>
                </a:lnTo>
                <a:lnTo>
                  <a:pt x="0" y="0"/>
                </a:lnTo>
                <a:lnTo>
                  <a:pt x="37947" y="21983"/>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1" name="object 56"/>
          <p:cNvSpPr/>
          <p:nvPr/>
        </p:nvSpPr>
        <p:spPr>
          <a:xfrm>
            <a:off x="7326662" y="2312091"/>
            <a:ext cx="76200" cy="44450"/>
          </a:xfrm>
          <a:custGeom>
            <a:avLst/>
            <a:gdLst/>
            <a:ahLst/>
            <a:cxnLst/>
            <a:rect l="l" t="t" r="r" b="b"/>
            <a:pathLst>
              <a:path w="76200" h="44450">
                <a:moveTo>
                  <a:pt x="38176" y="0"/>
                </a:moveTo>
                <a:lnTo>
                  <a:pt x="76136" y="21983"/>
                </a:lnTo>
                <a:lnTo>
                  <a:pt x="37934" y="44323"/>
                </a:lnTo>
                <a:lnTo>
                  <a:pt x="0" y="22339"/>
                </a:lnTo>
                <a:lnTo>
                  <a:pt x="38176"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2" name="object 57"/>
          <p:cNvSpPr/>
          <p:nvPr/>
        </p:nvSpPr>
        <p:spPr>
          <a:xfrm>
            <a:off x="7364597" y="2334074"/>
            <a:ext cx="38735" cy="67310"/>
          </a:xfrm>
          <a:custGeom>
            <a:avLst/>
            <a:gdLst/>
            <a:ahLst/>
            <a:cxnLst/>
            <a:rect l="l" t="t" r="r" b="b"/>
            <a:pathLst>
              <a:path w="38735" h="67310">
                <a:moveTo>
                  <a:pt x="38201" y="0"/>
                </a:moveTo>
                <a:lnTo>
                  <a:pt x="38646" y="44653"/>
                </a:lnTo>
                <a:lnTo>
                  <a:pt x="444" y="66992"/>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3" name="object 58"/>
          <p:cNvSpPr/>
          <p:nvPr/>
        </p:nvSpPr>
        <p:spPr>
          <a:xfrm>
            <a:off x="7326662" y="2334430"/>
            <a:ext cx="38735" cy="66675"/>
          </a:xfrm>
          <a:custGeom>
            <a:avLst/>
            <a:gdLst/>
            <a:ahLst/>
            <a:cxnLst/>
            <a:rect l="l" t="t" r="r" b="b"/>
            <a:pathLst>
              <a:path w="38735" h="66675">
                <a:moveTo>
                  <a:pt x="37934" y="21983"/>
                </a:moveTo>
                <a:lnTo>
                  <a:pt x="38379" y="66636"/>
                </a:lnTo>
                <a:lnTo>
                  <a:pt x="431" y="44665"/>
                </a:lnTo>
                <a:lnTo>
                  <a:pt x="0" y="0"/>
                </a:lnTo>
                <a:lnTo>
                  <a:pt x="37934" y="21983"/>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4" name="object 59"/>
          <p:cNvSpPr/>
          <p:nvPr/>
        </p:nvSpPr>
        <p:spPr>
          <a:xfrm>
            <a:off x="7476281" y="2225934"/>
            <a:ext cx="76200" cy="44450"/>
          </a:xfrm>
          <a:custGeom>
            <a:avLst/>
            <a:gdLst/>
            <a:ahLst/>
            <a:cxnLst/>
            <a:rect l="l" t="t" r="r" b="b"/>
            <a:pathLst>
              <a:path w="76200" h="44450">
                <a:moveTo>
                  <a:pt x="38201" y="0"/>
                </a:moveTo>
                <a:lnTo>
                  <a:pt x="76149" y="21971"/>
                </a:lnTo>
                <a:lnTo>
                  <a:pt x="37947" y="44310"/>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5" name="object 60"/>
          <p:cNvSpPr/>
          <p:nvPr/>
        </p:nvSpPr>
        <p:spPr>
          <a:xfrm>
            <a:off x="7514228" y="2247905"/>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6" name="object 61"/>
          <p:cNvSpPr/>
          <p:nvPr/>
        </p:nvSpPr>
        <p:spPr>
          <a:xfrm>
            <a:off x="7476281" y="2248273"/>
            <a:ext cx="38735" cy="66675"/>
          </a:xfrm>
          <a:custGeom>
            <a:avLst/>
            <a:gdLst/>
            <a:ahLst/>
            <a:cxnLst/>
            <a:rect l="l" t="t" r="r" b="b"/>
            <a:pathLst>
              <a:path w="38735" h="66675">
                <a:moveTo>
                  <a:pt x="37947" y="21971"/>
                </a:moveTo>
                <a:lnTo>
                  <a:pt x="38392" y="66636"/>
                </a:lnTo>
                <a:lnTo>
                  <a:pt x="444" y="44665"/>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7" name="object 62"/>
          <p:cNvSpPr/>
          <p:nvPr/>
        </p:nvSpPr>
        <p:spPr>
          <a:xfrm>
            <a:off x="7476281" y="2575666"/>
            <a:ext cx="76200" cy="44450"/>
          </a:xfrm>
          <a:custGeom>
            <a:avLst/>
            <a:gdLst/>
            <a:ahLst/>
            <a:cxnLst/>
            <a:rect l="l" t="t" r="r" b="b"/>
            <a:pathLst>
              <a:path w="76200" h="44450">
                <a:moveTo>
                  <a:pt x="38201" y="0"/>
                </a:moveTo>
                <a:lnTo>
                  <a:pt x="76149" y="21983"/>
                </a:lnTo>
                <a:lnTo>
                  <a:pt x="37947" y="44323"/>
                </a:lnTo>
                <a:lnTo>
                  <a:pt x="0" y="22352"/>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8" name="object 63"/>
          <p:cNvSpPr/>
          <p:nvPr/>
        </p:nvSpPr>
        <p:spPr>
          <a:xfrm>
            <a:off x="7514228" y="2597650"/>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9" name="object 64"/>
          <p:cNvSpPr/>
          <p:nvPr/>
        </p:nvSpPr>
        <p:spPr>
          <a:xfrm>
            <a:off x="7476281" y="2598018"/>
            <a:ext cx="38735" cy="66675"/>
          </a:xfrm>
          <a:custGeom>
            <a:avLst/>
            <a:gdLst/>
            <a:ahLst/>
            <a:cxnLst/>
            <a:rect l="l" t="t" r="r" b="b"/>
            <a:pathLst>
              <a:path w="38735" h="66675">
                <a:moveTo>
                  <a:pt x="37947" y="21971"/>
                </a:moveTo>
                <a:lnTo>
                  <a:pt x="38392" y="66636"/>
                </a:lnTo>
                <a:lnTo>
                  <a:pt x="444" y="44653"/>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0" name="object 65"/>
          <p:cNvSpPr/>
          <p:nvPr/>
        </p:nvSpPr>
        <p:spPr>
          <a:xfrm>
            <a:off x="7624070" y="2486170"/>
            <a:ext cx="76200" cy="44450"/>
          </a:xfrm>
          <a:custGeom>
            <a:avLst/>
            <a:gdLst/>
            <a:ahLst/>
            <a:cxnLst/>
            <a:rect l="l" t="t" r="r" b="b"/>
            <a:pathLst>
              <a:path w="76200" h="44450">
                <a:moveTo>
                  <a:pt x="38188" y="0"/>
                </a:moveTo>
                <a:lnTo>
                  <a:pt x="76149" y="21970"/>
                </a:lnTo>
                <a:lnTo>
                  <a:pt x="37947" y="44310"/>
                </a:lnTo>
                <a:lnTo>
                  <a:pt x="0" y="22339"/>
                </a:lnTo>
                <a:lnTo>
                  <a:pt x="38188"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1" name="object 66"/>
          <p:cNvSpPr/>
          <p:nvPr/>
        </p:nvSpPr>
        <p:spPr>
          <a:xfrm>
            <a:off x="7662018" y="2508140"/>
            <a:ext cx="38735" cy="67310"/>
          </a:xfrm>
          <a:custGeom>
            <a:avLst/>
            <a:gdLst/>
            <a:ahLst/>
            <a:cxnLst/>
            <a:rect l="l" t="t" r="r" b="b"/>
            <a:pathLst>
              <a:path w="38735" h="67310">
                <a:moveTo>
                  <a:pt x="38201" y="0"/>
                </a:moveTo>
                <a:lnTo>
                  <a:pt x="38646" y="44653"/>
                </a:lnTo>
                <a:lnTo>
                  <a:pt x="431"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2" name="object 67"/>
          <p:cNvSpPr/>
          <p:nvPr/>
        </p:nvSpPr>
        <p:spPr>
          <a:xfrm>
            <a:off x="7624070" y="2508509"/>
            <a:ext cx="38735" cy="66675"/>
          </a:xfrm>
          <a:custGeom>
            <a:avLst/>
            <a:gdLst/>
            <a:ahLst/>
            <a:cxnLst/>
            <a:rect l="l" t="t" r="r" b="b"/>
            <a:pathLst>
              <a:path w="38735" h="66675">
                <a:moveTo>
                  <a:pt x="37947" y="21971"/>
                </a:moveTo>
                <a:lnTo>
                  <a:pt x="38379" y="66636"/>
                </a:lnTo>
                <a:lnTo>
                  <a:pt x="444" y="44653"/>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3" name="object 68"/>
          <p:cNvSpPr/>
          <p:nvPr/>
        </p:nvSpPr>
        <p:spPr>
          <a:xfrm>
            <a:off x="7326662" y="2486170"/>
            <a:ext cx="76200" cy="44450"/>
          </a:xfrm>
          <a:custGeom>
            <a:avLst/>
            <a:gdLst/>
            <a:ahLst/>
            <a:cxnLst/>
            <a:rect l="l" t="t" r="r" b="b"/>
            <a:pathLst>
              <a:path w="76200" h="44450">
                <a:moveTo>
                  <a:pt x="38176" y="0"/>
                </a:moveTo>
                <a:lnTo>
                  <a:pt x="76136" y="21970"/>
                </a:lnTo>
                <a:lnTo>
                  <a:pt x="37934" y="44310"/>
                </a:lnTo>
                <a:lnTo>
                  <a:pt x="0" y="22339"/>
                </a:lnTo>
                <a:lnTo>
                  <a:pt x="38176"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4" name="object 69"/>
          <p:cNvSpPr/>
          <p:nvPr/>
        </p:nvSpPr>
        <p:spPr>
          <a:xfrm>
            <a:off x="7364597" y="2508140"/>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5" name="object 70"/>
          <p:cNvSpPr/>
          <p:nvPr/>
        </p:nvSpPr>
        <p:spPr>
          <a:xfrm>
            <a:off x="7326662" y="2508509"/>
            <a:ext cx="38735" cy="66675"/>
          </a:xfrm>
          <a:custGeom>
            <a:avLst/>
            <a:gdLst/>
            <a:ahLst/>
            <a:cxnLst/>
            <a:rect l="l" t="t" r="r" b="b"/>
            <a:pathLst>
              <a:path w="38735" h="66675">
                <a:moveTo>
                  <a:pt x="37934" y="21971"/>
                </a:moveTo>
                <a:lnTo>
                  <a:pt x="38379" y="66636"/>
                </a:lnTo>
                <a:lnTo>
                  <a:pt x="431" y="44653"/>
                </a:lnTo>
                <a:lnTo>
                  <a:pt x="0" y="0"/>
                </a:lnTo>
                <a:lnTo>
                  <a:pt x="37934"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6" name="object 71"/>
          <p:cNvSpPr/>
          <p:nvPr/>
        </p:nvSpPr>
        <p:spPr>
          <a:xfrm>
            <a:off x="8944721" y="3146493"/>
            <a:ext cx="68580" cy="102870"/>
          </a:xfrm>
          <a:custGeom>
            <a:avLst/>
            <a:gdLst/>
            <a:ahLst/>
            <a:cxnLst/>
            <a:rect l="l" t="t" r="r" b="b"/>
            <a:pathLst>
              <a:path w="68579" h="102869">
                <a:moveTo>
                  <a:pt x="65846" y="0"/>
                </a:moveTo>
                <a:lnTo>
                  <a:pt x="21129" y="19786"/>
                </a:lnTo>
                <a:lnTo>
                  <a:pt x="3103" y="53973"/>
                </a:lnTo>
                <a:lnTo>
                  <a:pt x="0" y="76541"/>
                </a:lnTo>
                <a:lnTo>
                  <a:pt x="860" y="102666"/>
                </a:lnTo>
                <a:lnTo>
                  <a:pt x="21446" y="100558"/>
                </a:lnTo>
                <a:lnTo>
                  <a:pt x="20585" y="79154"/>
                </a:lnTo>
                <a:lnTo>
                  <a:pt x="22697" y="60948"/>
                </a:lnTo>
                <a:lnTo>
                  <a:pt x="46439" y="26338"/>
                </a:lnTo>
                <a:lnTo>
                  <a:pt x="68182" y="21132"/>
                </a:lnTo>
                <a:lnTo>
                  <a:pt x="65846"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7" name="object 72"/>
          <p:cNvSpPr/>
          <p:nvPr/>
        </p:nvSpPr>
        <p:spPr>
          <a:xfrm>
            <a:off x="8936609" y="3243348"/>
            <a:ext cx="45085" cy="36195"/>
          </a:xfrm>
          <a:custGeom>
            <a:avLst/>
            <a:gdLst/>
            <a:ahLst/>
            <a:cxnLst/>
            <a:rect l="l" t="t" r="r" b="b"/>
            <a:pathLst>
              <a:path w="45084" h="36194">
                <a:moveTo>
                  <a:pt x="25908" y="0"/>
                </a:moveTo>
                <a:lnTo>
                  <a:pt x="16961" y="338"/>
                </a:lnTo>
                <a:lnTo>
                  <a:pt x="8846" y="4121"/>
                </a:lnTo>
                <a:lnTo>
                  <a:pt x="3014" y="10503"/>
                </a:lnTo>
                <a:lnTo>
                  <a:pt x="0" y="18606"/>
                </a:lnTo>
                <a:lnTo>
                  <a:pt x="336" y="27554"/>
                </a:lnTo>
                <a:lnTo>
                  <a:pt x="1073" y="30564"/>
                </a:lnTo>
                <a:lnTo>
                  <a:pt x="2381" y="33282"/>
                </a:lnTo>
                <a:lnTo>
                  <a:pt x="4108" y="35631"/>
                </a:lnTo>
                <a:lnTo>
                  <a:pt x="13582" y="33345"/>
                </a:lnTo>
                <a:lnTo>
                  <a:pt x="12655" y="32088"/>
                </a:lnTo>
                <a:lnTo>
                  <a:pt x="11957" y="30640"/>
                </a:lnTo>
                <a:lnTo>
                  <a:pt x="10014" y="22588"/>
                </a:lnTo>
                <a:lnTo>
                  <a:pt x="13963" y="16111"/>
                </a:lnTo>
                <a:lnTo>
                  <a:pt x="26828" y="13000"/>
                </a:lnTo>
                <a:lnTo>
                  <a:pt x="42331" y="13000"/>
                </a:lnTo>
                <a:lnTo>
                  <a:pt x="40394" y="8843"/>
                </a:lnTo>
                <a:lnTo>
                  <a:pt x="34012" y="3011"/>
                </a:lnTo>
                <a:lnTo>
                  <a:pt x="25908" y="0"/>
                </a:lnTo>
                <a:close/>
              </a:path>
              <a:path w="45084" h="36194">
                <a:moveTo>
                  <a:pt x="42331" y="13000"/>
                </a:moveTo>
                <a:lnTo>
                  <a:pt x="26828" y="13000"/>
                </a:lnTo>
                <a:lnTo>
                  <a:pt x="33309" y="16962"/>
                </a:lnTo>
                <a:lnTo>
                  <a:pt x="35261" y="25001"/>
                </a:lnTo>
                <a:lnTo>
                  <a:pt x="35299" y="26614"/>
                </a:lnTo>
                <a:lnTo>
                  <a:pt x="35045" y="28151"/>
                </a:lnTo>
                <a:lnTo>
                  <a:pt x="44520" y="25865"/>
                </a:lnTo>
                <a:lnTo>
                  <a:pt x="44989" y="22982"/>
                </a:lnTo>
                <a:lnTo>
                  <a:pt x="44913" y="19972"/>
                </a:lnTo>
                <a:lnTo>
                  <a:pt x="44171" y="16950"/>
                </a:lnTo>
                <a:lnTo>
                  <a:pt x="42331" y="1300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8" name="object 73"/>
          <p:cNvSpPr/>
          <p:nvPr/>
        </p:nvSpPr>
        <p:spPr>
          <a:xfrm>
            <a:off x="8956135" y="2993966"/>
            <a:ext cx="231140" cy="147955"/>
          </a:xfrm>
          <a:custGeom>
            <a:avLst/>
            <a:gdLst/>
            <a:ahLst/>
            <a:cxnLst/>
            <a:rect l="l" t="t" r="r" b="b"/>
            <a:pathLst>
              <a:path w="231140" h="147955">
                <a:moveTo>
                  <a:pt x="200456" y="0"/>
                </a:moveTo>
                <a:lnTo>
                  <a:pt x="30657" y="0"/>
                </a:lnTo>
                <a:lnTo>
                  <a:pt x="18725" y="2409"/>
                </a:lnTo>
                <a:lnTo>
                  <a:pt x="8980" y="8980"/>
                </a:lnTo>
                <a:lnTo>
                  <a:pt x="2409" y="18725"/>
                </a:lnTo>
                <a:lnTo>
                  <a:pt x="0" y="30657"/>
                </a:lnTo>
                <a:lnTo>
                  <a:pt x="0" y="147599"/>
                </a:lnTo>
                <a:lnTo>
                  <a:pt x="231114" y="147599"/>
                </a:lnTo>
                <a:lnTo>
                  <a:pt x="231114" y="30657"/>
                </a:lnTo>
                <a:lnTo>
                  <a:pt x="228704" y="18725"/>
                </a:lnTo>
                <a:lnTo>
                  <a:pt x="222134" y="8980"/>
                </a:lnTo>
                <a:lnTo>
                  <a:pt x="212389" y="2409"/>
                </a:lnTo>
                <a:lnTo>
                  <a:pt x="200456"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9" name="object 74"/>
          <p:cNvSpPr/>
          <p:nvPr/>
        </p:nvSpPr>
        <p:spPr>
          <a:xfrm>
            <a:off x="9000661" y="3146557"/>
            <a:ext cx="137795" cy="90170"/>
          </a:xfrm>
          <a:custGeom>
            <a:avLst/>
            <a:gdLst/>
            <a:ahLst/>
            <a:cxnLst/>
            <a:rect l="l" t="t" r="r" b="b"/>
            <a:pathLst>
              <a:path w="137795" h="90169">
                <a:moveTo>
                  <a:pt x="134442" y="0"/>
                </a:moveTo>
                <a:lnTo>
                  <a:pt x="2882" y="0"/>
                </a:lnTo>
                <a:lnTo>
                  <a:pt x="0" y="3860"/>
                </a:lnTo>
                <a:lnTo>
                  <a:pt x="25819" y="89954"/>
                </a:lnTo>
                <a:lnTo>
                  <a:pt x="111493" y="89954"/>
                </a:lnTo>
                <a:lnTo>
                  <a:pt x="137312" y="3860"/>
                </a:lnTo>
                <a:lnTo>
                  <a:pt x="13444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0" name="object 75"/>
          <p:cNvSpPr/>
          <p:nvPr/>
        </p:nvSpPr>
        <p:spPr>
          <a:xfrm>
            <a:off x="9019090" y="3100773"/>
            <a:ext cx="8890" cy="9525"/>
          </a:xfrm>
          <a:custGeom>
            <a:avLst/>
            <a:gdLst/>
            <a:ahLst/>
            <a:cxnLst/>
            <a:rect l="l" t="t" r="r" b="b"/>
            <a:pathLst>
              <a:path w="8890" h="9525">
                <a:moveTo>
                  <a:pt x="5740" y="0"/>
                </a:moveTo>
                <a:lnTo>
                  <a:pt x="2870" y="63"/>
                </a:lnTo>
                <a:lnTo>
                  <a:pt x="1257" y="1612"/>
                </a:lnTo>
                <a:lnTo>
                  <a:pt x="457" y="2413"/>
                </a:lnTo>
                <a:lnTo>
                  <a:pt x="0" y="3568"/>
                </a:lnTo>
                <a:lnTo>
                  <a:pt x="0" y="5803"/>
                </a:lnTo>
                <a:lnTo>
                  <a:pt x="457" y="6896"/>
                </a:lnTo>
                <a:lnTo>
                  <a:pt x="2070" y="8509"/>
                </a:lnTo>
                <a:lnTo>
                  <a:pt x="3149" y="8966"/>
                </a:lnTo>
                <a:lnTo>
                  <a:pt x="5461" y="8966"/>
                </a:lnTo>
                <a:lnTo>
                  <a:pt x="6540" y="8509"/>
                </a:lnTo>
                <a:lnTo>
                  <a:pt x="8153" y="6896"/>
                </a:lnTo>
                <a:lnTo>
                  <a:pt x="8610" y="5803"/>
                </a:lnTo>
                <a:lnTo>
                  <a:pt x="8610" y="3568"/>
                </a:lnTo>
                <a:lnTo>
                  <a:pt x="8153" y="2413"/>
                </a:lnTo>
                <a:lnTo>
                  <a:pt x="5740"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1" name="object 76"/>
          <p:cNvSpPr/>
          <p:nvPr/>
        </p:nvSpPr>
        <p:spPr>
          <a:xfrm>
            <a:off x="9035345" y="3104685"/>
            <a:ext cx="77470" cy="12700"/>
          </a:xfrm>
          <a:custGeom>
            <a:avLst/>
            <a:gdLst/>
            <a:ahLst/>
            <a:cxnLst/>
            <a:rect l="l" t="t" r="r" b="b"/>
            <a:pathLst>
              <a:path w="77470" h="12700">
                <a:moveTo>
                  <a:pt x="36321" y="3848"/>
                </a:moveTo>
                <a:lnTo>
                  <a:pt x="34353" y="5740"/>
                </a:lnTo>
                <a:lnTo>
                  <a:pt x="34413" y="10629"/>
                </a:lnTo>
                <a:lnTo>
                  <a:pt x="36194" y="12471"/>
                </a:lnTo>
                <a:lnTo>
                  <a:pt x="38557" y="12522"/>
                </a:lnTo>
                <a:lnTo>
                  <a:pt x="40970" y="12522"/>
                </a:lnTo>
                <a:lnTo>
                  <a:pt x="42925" y="10629"/>
                </a:lnTo>
                <a:lnTo>
                  <a:pt x="42976" y="5918"/>
                </a:lnTo>
                <a:lnTo>
                  <a:pt x="41084" y="3962"/>
                </a:lnTo>
                <a:lnTo>
                  <a:pt x="36321" y="3848"/>
                </a:lnTo>
                <a:close/>
              </a:path>
              <a:path w="77470" h="12700">
                <a:moveTo>
                  <a:pt x="57746" y="3213"/>
                </a:moveTo>
                <a:lnTo>
                  <a:pt x="55397" y="3390"/>
                </a:lnTo>
                <a:lnTo>
                  <a:pt x="52984" y="3619"/>
                </a:lnTo>
                <a:lnTo>
                  <a:pt x="51206" y="5689"/>
                </a:lnTo>
                <a:lnTo>
                  <a:pt x="51434" y="8039"/>
                </a:lnTo>
                <a:lnTo>
                  <a:pt x="51600" y="10286"/>
                </a:lnTo>
                <a:lnTo>
                  <a:pt x="53492" y="12001"/>
                </a:lnTo>
                <a:lnTo>
                  <a:pt x="56083" y="12001"/>
                </a:lnTo>
                <a:lnTo>
                  <a:pt x="58445" y="11772"/>
                </a:lnTo>
                <a:lnTo>
                  <a:pt x="60223" y="9702"/>
                </a:lnTo>
                <a:lnTo>
                  <a:pt x="59994" y="7353"/>
                </a:lnTo>
                <a:lnTo>
                  <a:pt x="59816" y="4991"/>
                </a:lnTo>
                <a:lnTo>
                  <a:pt x="57746" y="3213"/>
                </a:lnTo>
                <a:close/>
              </a:path>
              <a:path w="77470" h="12700">
                <a:moveTo>
                  <a:pt x="19646" y="2641"/>
                </a:moveTo>
                <a:lnTo>
                  <a:pt x="17525" y="4305"/>
                </a:lnTo>
                <a:lnTo>
                  <a:pt x="17068" y="9080"/>
                </a:lnTo>
                <a:lnTo>
                  <a:pt x="18732" y="11201"/>
                </a:lnTo>
                <a:lnTo>
                  <a:pt x="21145" y="11429"/>
                </a:lnTo>
                <a:lnTo>
                  <a:pt x="23787" y="11493"/>
                </a:lnTo>
                <a:lnTo>
                  <a:pt x="25628" y="9817"/>
                </a:lnTo>
                <a:lnTo>
                  <a:pt x="26085" y="5219"/>
                </a:lnTo>
                <a:lnTo>
                  <a:pt x="24371" y="3098"/>
                </a:lnTo>
                <a:lnTo>
                  <a:pt x="19646" y="2641"/>
                </a:lnTo>
                <a:close/>
              </a:path>
              <a:path w="77470" h="12700">
                <a:moveTo>
                  <a:pt x="74129" y="622"/>
                </a:moveTo>
                <a:lnTo>
                  <a:pt x="69468" y="1549"/>
                </a:lnTo>
                <a:lnTo>
                  <a:pt x="67919" y="3848"/>
                </a:lnTo>
                <a:lnTo>
                  <a:pt x="68554" y="6781"/>
                </a:lnTo>
                <a:lnTo>
                  <a:pt x="68833" y="8216"/>
                </a:lnTo>
                <a:lnTo>
                  <a:pt x="70624" y="9651"/>
                </a:lnTo>
                <a:lnTo>
                  <a:pt x="73494" y="9537"/>
                </a:lnTo>
                <a:lnTo>
                  <a:pt x="75857" y="9080"/>
                </a:lnTo>
                <a:lnTo>
                  <a:pt x="77342" y="6781"/>
                </a:lnTo>
                <a:lnTo>
                  <a:pt x="76885" y="4483"/>
                </a:lnTo>
                <a:lnTo>
                  <a:pt x="76365" y="2120"/>
                </a:lnTo>
                <a:lnTo>
                  <a:pt x="74129" y="622"/>
                </a:lnTo>
                <a:close/>
              </a:path>
              <a:path w="77470" h="12700">
                <a:moveTo>
                  <a:pt x="3098" y="0"/>
                </a:moveTo>
                <a:lnTo>
                  <a:pt x="850" y="1549"/>
                </a:lnTo>
                <a:lnTo>
                  <a:pt x="457" y="3898"/>
                </a:lnTo>
                <a:lnTo>
                  <a:pt x="0" y="6197"/>
                </a:lnTo>
                <a:lnTo>
                  <a:pt x="1549" y="8496"/>
                </a:lnTo>
                <a:lnTo>
                  <a:pt x="3898" y="8902"/>
                </a:lnTo>
                <a:lnTo>
                  <a:pt x="6718" y="8966"/>
                </a:lnTo>
                <a:lnTo>
                  <a:pt x="8496" y="7531"/>
                </a:lnTo>
                <a:lnTo>
                  <a:pt x="9359" y="3162"/>
                </a:lnTo>
                <a:lnTo>
                  <a:pt x="7810" y="863"/>
                </a:lnTo>
                <a:lnTo>
                  <a:pt x="5460" y="457"/>
                </a:lnTo>
                <a:lnTo>
                  <a:pt x="3098"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2" name="object 77"/>
          <p:cNvSpPr/>
          <p:nvPr/>
        </p:nvSpPr>
        <p:spPr>
          <a:xfrm>
            <a:off x="9120232" y="3100773"/>
            <a:ext cx="8890" cy="9525"/>
          </a:xfrm>
          <a:custGeom>
            <a:avLst/>
            <a:gdLst/>
            <a:ahLst/>
            <a:cxnLst/>
            <a:rect l="l" t="t" r="r" b="b"/>
            <a:pathLst>
              <a:path w="8890" h="9525">
                <a:moveTo>
                  <a:pt x="5740" y="0"/>
                </a:moveTo>
                <a:lnTo>
                  <a:pt x="2819" y="63"/>
                </a:lnTo>
                <a:lnTo>
                  <a:pt x="1206" y="1612"/>
                </a:lnTo>
                <a:lnTo>
                  <a:pt x="457" y="2413"/>
                </a:lnTo>
                <a:lnTo>
                  <a:pt x="0" y="3568"/>
                </a:lnTo>
                <a:lnTo>
                  <a:pt x="0" y="5803"/>
                </a:lnTo>
                <a:lnTo>
                  <a:pt x="457" y="6896"/>
                </a:lnTo>
                <a:lnTo>
                  <a:pt x="1206" y="7696"/>
                </a:lnTo>
                <a:lnTo>
                  <a:pt x="2006" y="8509"/>
                </a:lnTo>
                <a:lnTo>
                  <a:pt x="3162" y="8966"/>
                </a:lnTo>
                <a:lnTo>
                  <a:pt x="5397" y="8966"/>
                </a:lnTo>
                <a:lnTo>
                  <a:pt x="6553" y="8509"/>
                </a:lnTo>
                <a:lnTo>
                  <a:pt x="8153" y="6896"/>
                </a:lnTo>
                <a:lnTo>
                  <a:pt x="8610" y="5803"/>
                </a:lnTo>
                <a:lnTo>
                  <a:pt x="8610" y="3568"/>
                </a:lnTo>
                <a:lnTo>
                  <a:pt x="8153" y="2413"/>
                </a:lnTo>
                <a:lnTo>
                  <a:pt x="5740"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3" name="object 78"/>
          <p:cNvSpPr/>
          <p:nvPr/>
        </p:nvSpPr>
        <p:spPr>
          <a:xfrm>
            <a:off x="9122658" y="3050291"/>
            <a:ext cx="30480" cy="30480"/>
          </a:xfrm>
          <a:custGeom>
            <a:avLst/>
            <a:gdLst/>
            <a:ahLst/>
            <a:cxnLst/>
            <a:rect l="l" t="t" r="r" b="b"/>
            <a:pathLst>
              <a:path w="30479" h="30480">
                <a:moveTo>
                  <a:pt x="23456" y="0"/>
                </a:moveTo>
                <a:lnTo>
                  <a:pt x="6769" y="0"/>
                </a:lnTo>
                <a:lnTo>
                  <a:pt x="0" y="6769"/>
                </a:lnTo>
                <a:lnTo>
                  <a:pt x="0" y="23456"/>
                </a:lnTo>
                <a:lnTo>
                  <a:pt x="6769" y="30225"/>
                </a:lnTo>
                <a:lnTo>
                  <a:pt x="23456" y="30225"/>
                </a:lnTo>
                <a:lnTo>
                  <a:pt x="30225" y="23456"/>
                </a:lnTo>
                <a:lnTo>
                  <a:pt x="30225" y="6769"/>
                </a:lnTo>
                <a:lnTo>
                  <a:pt x="234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4" name="object 79"/>
          <p:cNvSpPr/>
          <p:nvPr/>
        </p:nvSpPr>
        <p:spPr>
          <a:xfrm>
            <a:off x="9129287" y="3056908"/>
            <a:ext cx="17145" cy="17145"/>
          </a:xfrm>
          <a:custGeom>
            <a:avLst/>
            <a:gdLst/>
            <a:ahLst/>
            <a:cxnLst/>
            <a:rect l="l" t="t" r="r" b="b"/>
            <a:pathLst>
              <a:path w="17145" h="17144">
                <a:moveTo>
                  <a:pt x="13182" y="0"/>
                </a:moveTo>
                <a:lnTo>
                  <a:pt x="3797" y="0"/>
                </a:lnTo>
                <a:lnTo>
                  <a:pt x="0" y="3809"/>
                </a:lnTo>
                <a:lnTo>
                  <a:pt x="0" y="13182"/>
                </a:lnTo>
                <a:lnTo>
                  <a:pt x="3797" y="16992"/>
                </a:lnTo>
                <a:lnTo>
                  <a:pt x="13182" y="16992"/>
                </a:lnTo>
                <a:lnTo>
                  <a:pt x="16979" y="13182"/>
                </a:lnTo>
                <a:lnTo>
                  <a:pt x="16979" y="3809"/>
                </a:lnTo>
                <a:lnTo>
                  <a:pt x="1318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5" name="object 80"/>
          <p:cNvSpPr/>
          <p:nvPr/>
        </p:nvSpPr>
        <p:spPr>
          <a:xfrm>
            <a:off x="9133948" y="3061568"/>
            <a:ext cx="8255" cy="8255"/>
          </a:xfrm>
          <a:custGeom>
            <a:avLst/>
            <a:gdLst/>
            <a:ahLst/>
            <a:cxnLst/>
            <a:rect l="l" t="t" r="r" b="b"/>
            <a:pathLst>
              <a:path w="8254" h="8255">
                <a:moveTo>
                  <a:pt x="5956" y="0"/>
                </a:moveTo>
                <a:lnTo>
                  <a:pt x="1714" y="0"/>
                </a:lnTo>
                <a:lnTo>
                  <a:pt x="0" y="1714"/>
                </a:lnTo>
                <a:lnTo>
                  <a:pt x="0" y="5956"/>
                </a:lnTo>
                <a:lnTo>
                  <a:pt x="1714" y="7670"/>
                </a:lnTo>
                <a:lnTo>
                  <a:pt x="5956" y="7670"/>
                </a:lnTo>
                <a:lnTo>
                  <a:pt x="7670" y="5956"/>
                </a:lnTo>
                <a:lnTo>
                  <a:pt x="7670" y="1714"/>
                </a:lnTo>
                <a:lnTo>
                  <a:pt x="59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6" name="object 81"/>
          <p:cNvSpPr/>
          <p:nvPr/>
        </p:nvSpPr>
        <p:spPr>
          <a:xfrm>
            <a:off x="8993092" y="3050291"/>
            <a:ext cx="30480" cy="30480"/>
          </a:xfrm>
          <a:custGeom>
            <a:avLst/>
            <a:gdLst/>
            <a:ahLst/>
            <a:cxnLst/>
            <a:rect l="l" t="t" r="r" b="b"/>
            <a:pathLst>
              <a:path w="30479" h="30480">
                <a:moveTo>
                  <a:pt x="23456" y="0"/>
                </a:moveTo>
                <a:lnTo>
                  <a:pt x="6769" y="0"/>
                </a:lnTo>
                <a:lnTo>
                  <a:pt x="0" y="6769"/>
                </a:lnTo>
                <a:lnTo>
                  <a:pt x="0" y="23456"/>
                </a:lnTo>
                <a:lnTo>
                  <a:pt x="6769" y="30225"/>
                </a:lnTo>
                <a:lnTo>
                  <a:pt x="23456" y="30225"/>
                </a:lnTo>
                <a:lnTo>
                  <a:pt x="30225" y="23456"/>
                </a:lnTo>
                <a:lnTo>
                  <a:pt x="30225" y="6769"/>
                </a:lnTo>
                <a:lnTo>
                  <a:pt x="234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7" name="object 82"/>
          <p:cNvSpPr/>
          <p:nvPr/>
        </p:nvSpPr>
        <p:spPr>
          <a:xfrm>
            <a:off x="8999722" y="3056908"/>
            <a:ext cx="17145" cy="17145"/>
          </a:xfrm>
          <a:custGeom>
            <a:avLst/>
            <a:gdLst/>
            <a:ahLst/>
            <a:cxnLst/>
            <a:rect l="l" t="t" r="r" b="b"/>
            <a:pathLst>
              <a:path w="17145" h="17144">
                <a:moveTo>
                  <a:pt x="13182" y="0"/>
                </a:moveTo>
                <a:lnTo>
                  <a:pt x="3797" y="0"/>
                </a:lnTo>
                <a:lnTo>
                  <a:pt x="0" y="3809"/>
                </a:lnTo>
                <a:lnTo>
                  <a:pt x="0" y="13182"/>
                </a:lnTo>
                <a:lnTo>
                  <a:pt x="3797" y="16992"/>
                </a:lnTo>
                <a:lnTo>
                  <a:pt x="13182" y="16992"/>
                </a:lnTo>
                <a:lnTo>
                  <a:pt x="16979" y="13182"/>
                </a:lnTo>
                <a:lnTo>
                  <a:pt x="16979" y="3809"/>
                </a:lnTo>
                <a:lnTo>
                  <a:pt x="1318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8" name="object 83"/>
          <p:cNvSpPr/>
          <p:nvPr/>
        </p:nvSpPr>
        <p:spPr>
          <a:xfrm>
            <a:off x="9004370" y="3061568"/>
            <a:ext cx="8255" cy="8255"/>
          </a:xfrm>
          <a:custGeom>
            <a:avLst/>
            <a:gdLst/>
            <a:ahLst/>
            <a:cxnLst/>
            <a:rect l="l" t="t" r="r" b="b"/>
            <a:pathLst>
              <a:path w="8254" h="8255">
                <a:moveTo>
                  <a:pt x="5956" y="0"/>
                </a:moveTo>
                <a:lnTo>
                  <a:pt x="1714" y="0"/>
                </a:lnTo>
                <a:lnTo>
                  <a:pt x="0" y="1714"/>
                </a:lnTo>
                <a:lnTo>
                  <a:pt x="0" y="5956"/>
                </a:lnTo>
                <a:lnTo>
                  <a:pt x="1714" y="7670"/>
                </a:lnTo>
                <a:lnTo>
                  <a:pt x="5956" y="7670"/>
                </a:lnTo>
                <a:lnTo>
                  <a:pt x="7670" y="5956"/>
                </a:lnTo>
                <a:lnTo>
                  <a:pt x="7670" y="1714"/>
                </a:lnTo>
                <a:lnTo>
                  <a:pt x="59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9" name="object 84"/>
          <p:cNvSpPr/>
          <p:nvPr/>
        </p:nvSpPr>
        <p:spPr>
          <a:xfrm>
            <a:off x="8980290" y="3216229"/>
            <a:ext cx="64135" cy="119380"/>
          </a:xfrm>
          <a:custGeom>
            <a:avLst/>
            <a:gdLst/>
            <a:ahLst/>
            <a:cxnLst/>
            <a:rect l="l" t="t" r="r" b="b"/>
            <a:pathLst>
              <a:path w="64134" h="119380">
                <a:moveTo>
                  <a:pt x="31953" y="0"/>
                </a:moveTo>
                <a:lnTo>
                  <a:pt x="20165" y="9209"/>
                </a:lnTo>
                <a:lnTo>
                  <a:pt x="10342" y="34488"/>
                </a:lnTo>
                <a:lnTo>
                  <a:pt x="3337" y="72314"/>
                </a:lnTo>
                <a:lnTo>
                  <a:pt x="0" y="119164"/>
                </a:lnTo>
                <a:lnTo>
                  <a:pt x="63906" y="119164"/>
                </a:lnTo>
                <a:lnTo>
                  <a:pt x="60569" y="72314"/>
                </a:lnTo>
                <a:lnTo>
                  <a:pt x="53563" y="34488"/>
                </a:lnTo>
                <a:lnTo>
                  <a:pt x="43741" y="9209"/>
                </a:lnTo>
                <a:lnTo>
                  <a:pt x="31953"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0" name="object 85"/>
          <p:cNvSpPr/>
          <p:nvPr/>
        </p:nvSpPr>
        <p:spPr>
          <a:xfrm>
            <a:off x="8985561" y="3314629"/>
            <a:ext cx="53975" cy="15875"/>
          </a:xfrm>
          <a:custGeom>
            <a:avLst/>
            <a:gdLst/>
            <a:ahLst/>
            <a:cxnLst/>
            <a:rect l="l" t="t" r="r" b="b"/>
            <a:pathLst>
              <a:path w="53975" h="15875">
                <a:moveTo>
                  <a:pt x="26682" y="0"/>
                </a:moveTo>
                <a:lnTo>
                  <a:pt x="19427" y="1056"/>
                </a:lnTo>
                <a:lnTo>
                  <a:pt x="12512" y="4116"/>
                </a:lnTo>
                <a:lnTo>
                  <a:pt x="6012" y="9017"/>
                </a:lnTo>
                <a:lnTo>
                  <a:pt x="0" y="15595"/>
                </a:lnTo>
                <a:lnTo>
                  <a:pt x="53365" y="15595"/>
                </a:lnTo>
                <a:lnTo>
                  <a:pt x="47353" y="9017"/>
                </a:lnTo>
                <a:lnTo>
                  <a:pt x="40852" y="4116"/>
                </a:lnTo>
                <a:lnTo>
                  <a:pt x="33937" y="1056"/>
                </a:lnTo>
                <a:lnTo>
                  <a:pt x="26682"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1" name="object 86"/>
          <p:cNvSpPr/>
          <p:nvPr/>
        </p:nvSpPr>
        <p:spPr>
          <a:xfrm>
            <a:off x="9096203" y="3216229"/>
            <a:ext cx="64135" cy="119380"/>
          </a:xfrm>
          <a:custGeom>
            <a:avLst/>
            <a:gdLst/>
            <a:ahLst/>
            <a:cxnLst/>
            <a:rect l="l" t="t" r="r" b="b"/>
            <a:pathLst>
              <a:path w="64134" h="119380">
                <a:moveTo>
                  <a:pt x="31953" y="0"/>
                </a:moveTo>
                <a:lnTo>
                  <a:pt x="20165" y="9209"/>
                </a:lnTo>
                <a:lnTo>
                  <a:pt x="10342" y="34488"/>
                </a:lnTo>
                <a:lnTo>
                  <a:pt x="3337" y="72314"/>
                </a:lnTo>
                <a:lnTo>
                  <a:pt x="0" y="119164"/>
                </a:lnTo>
                <a:lnTo>
                  <a:pt x="63906" y="119164"/>
                </a:lnTo>
                <a:lnTo>
                  <a:pt x="60569" y="72314"/>
                </a:lnTo>
                <a:lnTo>
                  <a:pt x="53563" y="34488"/>
                </a:lnTo>
                <a:lnTo>
                  <a:pt x="43741" y="9209"/>
                </a:lnTo>
                <a:lnTo>
                  <a:pt x="31953"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2" name="object 87"/>
          <p:cNvSpPr/>
          <p:nvPr/>
        </p:nvSpPr>
        <p:spPr>
          <a:xfrm>
            <a:off x="9101474" y="3314629"/>
            <a:ext cx="53975" cy="15875"/>
          </a:xfrm>
          <a:custGeom>
            <a:avLst/>
            <a:gdLst/>
            <a:ahLst/>
            <a:cxnLst/>
            <a:rect l="l" t="t" r="r" b="b"/>
            <a:pathLst>
              <a:path w="53975" h="15875">
                <a:moveTo>
                  <a:pt x="26682" y="0"/>
                </a:moveTo>
                <a:lnTo>
                  <a:pt x="19427" y="1056"/>
                </a:lnTo>
                <a:lnTo>
                  <a:pt x="12512" y="4116"/>
                </a:lnTo>
                <a:lnTo>
                  <a:pt x="6012" y="9017"/>
                </a:lnTo>
                <a:lnTo>
                  <a:pt x="0" y="15595"/>
                </a:lnTo>
                <a:lnTo>
                  <a:pt x="53365" y="15595"/>
                </a:lnTo>
                <a:lnTo>
                  <a:pt x="47353" y="9017"/>
                </a:lnTo>
                <a:lnTo>
                  <a:pt x="40852" y="4116"/>
                </a:lnTo>
                <a:lnTo>
                  <a:pt x="33937" y="1056"/>
                </a:lnTo>
                <a:lnTo>
                  <a:pt x="26682"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3" name="object 88"/>
          <p:cNvSpPr/>
          <p:nvPr/>
        </p:nvSpPr>
        <p:spPr>
          <a:xfrm>
            <a:off x="9118111" y="3152234"/>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4" name="object 89"/>
          <p:cNvSpPr/>
          <p:nvPr/>
        </p:nvSpPr>
        <p:spPr>
          <a:xfrm>
            <a:off x="9012358" y="3152234"/>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5" name="object 90"/>
          <p:cNvSpPr/>
          <p:nvPr/>
        </p:nvSpPr>
        <p:spPr>
          <a:xfrm>
            <a:off x="9032628" y="3221411"/>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6" name="object 91"/>
          <p:cNvSpPr/>
          <p:nvPr/>
        </p:nvSpPr>
        <p:spPr>
          <a:xfrm>
            <a:off x="9098274" y="3221411"/>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7" name="object 92"/>
          <p:cNvSpPr/>
          <p:nvPr/>
        </p:nvSpPr>
        <p:spPr>
          <a:xfrm>
            <a:off x="9128043" y="3146696"/>
            <a:ext cx="68580" cy="102870"/>
          </a:xfrm>
          <a:custGeom>
            <a:avLst/>
            <a:gdLst/>
            <a:ahLst/>
            <a:cxnLst/>
            <a:rect l="l" t="t" r="r" b="b"/>
            <a:pathLst>
              <a:path w="68579" h="102869">
                <a:moveTo>
                  <a:pt x="1485" y="0"/>
                </a:moveTo>
                <a:lnTo>
                  <a:pt x="0" y="20929"/>
                </a:lnTo>
                <a:lnTo>
                  <a:pt x="3490" y="20990"/>
                </a:lnTo>
                <a:lnTo>
                  <a:pt x="11425" y="22232"/>
                </a:lnTo>
                <a:lnTo>
                  <a:pt x="45485" y="60745"/>
                </a:lnTo>
                <a:lnTo>
                  <a:pt x="47597" y="78950"/>
                </a:lnTo>
                <a:lnTo>
                  <a:pt x="46736" y="100355"/>
                </a:lnTo>
                <a:lnTo>
                  <a:pt x="67322" y="102463"/>
                </a:lnTo>
                <a:lnTo>
                  <a:pt x="65079" y="53770"/>
                </a:lnTo>
                <a:lnTo>
                  <a:pt x="47053" y="19583"/>
                </a:lnTo>
                <a:lnTo>
                  <a:pt x="6226" y="77"/>
                </a:lnTo>
                <a:lnTo>
                  <a:pt x="148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8" name="object 93"/>
          <p:cNvSpPr/>
          <p:nvPr/>
        </p:nvSpPr>
        <p:spPr>
          <a:xfrm>
            <a:off x="9159348" y="3243348"/>
            <a:ext cx="45085" cy="36195"/>
          </a:xfrm>
          <a:custGeom>
            <a:avLst/>
            <a:gdLst/>
            <a:ahLst/>
            <a:cxnLst/>
            <a:rect l="l" t="t" r="r" b="b"/>
            <a:pathLst>
              <a:path w="45084" h="36194">
                <a:moveTo>
                  <a:pt x="42904" y="13000"/>
                </a:moveTo>
                <a:lnTo>
                  <a:pt x="18160" y="13000"/>
                </a:lnTo>
                <a:lnTo>
                  <a:pt x="31026" y="16111"/>
                </a:lnTo>
                <a:lnTo>
                  <a:pt x="34975" y="22588"/>
                </a:lnTo>
                <a:lnTo>
                  <a:pt x="33032" y="30640"/>
                </a:lnTo>
                <a:lnTo>
                  <a:pt x="32334" y="32088"/>
                </a:lnTo>
                <a:lnTo>
                  <a:pt x="31407" y="33345"/>
                </a:lnTo>
                <a:lnTo>
                  <a:pt x="40881" y="35631"/>
                </a:lnTo>
                <a:lnTo>
                  <a:pt x="42608" y="33282"/>
                </a:lnTo>
                <a:lnTo>
                  <a:pt x="43916" y="30564"/>
                </a:lnTo>
                <a:lnTo>
                  <a:pt x="44653" y="27554"/>
                </a:lnTo>
                <a:lnTo>
                  <a:pt x="44989" y="18606"/>
                </a:lnTo>
                <a:lnTo>
                  <a:pt x="42904" y="13000"/>
                </a:lnTo>
                <a:close/>
              </a:path>
              <a:path w="45084" h="36194">
                <a:moveTo>
                  <a:pt x="19081" y="0"/>
                </a:moveTo>
                <a:lnTo>
                  <a:pt x="0" y="22982"/>
                </a:lnTo>
                <a:lnTo>
                  <a:pt x="469" y="25865"/>
                </a:lnTo>
                <a:lnTo>
                  <a:pt x="9944" y="28151"/>
                </a:lnTo>
                <a:lnTo>
                  <a:pt x="9690" y="26614"/>
                </a:lnTo>
                <a:lnTo>
                  <a:pt x="9728" y="25001"/>
                </a:lnTo>
                <a:lnTo>
                  <a:pt x="11683" y="16950"/>
                </a:lnTo>
                <a:lnTo>
                  <a:pt x="18160" y="13000"/>
                </a:lnTo>
                <a:lnTo>
                  <a:pt x="42904" y="13000"/>
                </a:lnTo>
                <a:lnTo>
                  <a:pt x="41975" y="10503"/>
                </a:lnTo>
                <a:lnTo>
                  <a:pt x="36143" y="4121"/>
                </a:lnTo>
                <a:lnTo>
                  <a:pt x="28028" y="338"/>
                </a:lnTo>
                <a:lnTo>
                  <a:pt x="19081"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9" name="object 94"/>
          <p:cNvSpPr/>
          <p:nvPr/>
        </p:nvSpPr>
        <p:spPr>
          <a:xfrm>
            <a:off x="9118683" y="2937680"/>
            <a:ext cx="27940" cy="52705"/>
          </a:xfrm>
          <a:custGeom>
            <a:avLst/>
            <a:gdLst/>
            <a:ahLst/>
            <a:cxnLst/>
            <a:rect l="l" t="t" r="r" b="b"/>
            <a:pathLst>
              <a:path w="27940" h="52705">
                <a:moveTo>
                  <a:pt x="19672" y="0"/>
                </a:moveTo>
                <a:lnTo>
                  <a:pt x="0" y="52336"/>
                </a:lnTo>
                <a:lnTo>
                  <a:pt x="9194" y="52336"/>
                </a:lnTo>
                <a:lnTo>
                  <a:pt x="27724" y="3022"/>
                </a:lnTo>
                <a:lnTo>
                  <a:pt x="1967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0" name="object 95"/>
          <p:cNvSpPr/>
          <p:nvPr/>
        </p:nvSpPr>
        <p:spPr>
          <a:xfrm>
            <a:off x="9105106" y="2977959"/>
            <a:ext cx="33020" cy="12065"/>
          </a:xfrm>
          <a:custGeom>
            <a:avLst/>
            <a:gdLst/>
            <a:ahLst/>
            <a:cxnLst/>
            <a:rect l="l" t="t" r="r" b="b"/>
            <a:pathLst>
              <a:path w="33020" h="12064">
                <a:moveTo>
                  <a:pt x="15584" y="0"/>
                </a:moveTo>
                <a:lnTo>
                  <a:pt x="0" y="12070"/>
                </a:lnTo>
                <a:lnTo>
                  <a:pt x="32550" y="12070"/>
                </a:lnTo>
                <a:lnTo>
                  <a:pt x="31038" y="7193"/>
                </a:lnTo>
                <a:lnTo>
                  <a:pt x="27431" y="3015"/>
                </a:lnTo>
                <a:lnTo>
                  <a:pt x="22288" y="1085"/>
                </a:lnTo>
                <a:lnTo>
                  <a:pt x="15584"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1" name="object 96"/>
          <p:cNvSpPr/>
          <p:nvPr/>
        </p:nvSpPr>
        <p:spPr>
          <a:xfrm>
            <a:off x="9124914" y="2907512"/>
            <a:ext cx="43815" cy="43815"/>
          </a:xfrm>
          <a:custGeom>
            <a:avLst/>
            <a:gdLst/>
            <a:ahLst/>
            <a:cxnLst/>
            <a:rect l="l" t="t" r="r" b="b"/>
            <a:pathLst>
              <a:path w="43815" h="43814">
                <a:moveTo>
                  <a:pt x="20795" y="0"/>
                </a:moveTo>
                <a:lnTo>
                  <a:pt x="12713" y="1921"/>
                </a:lnTo>
                <a:lnTo>
                  <a:pt x="5940" y="6736"/>
                </a:lnTo>
                <a:lnTo>
                  <a:pt x="1375" y="14039"/>
                </a:lnTo>
                <a:lnTo>
                  <a:pt x="0" y="22540"/>
                </a:lnTo>
                <a:lnTo>
                  <a:pt x="1924" y="30625"/>
                </a:lnTo>
                <a:lnTo>
                  <a:pt x="6740" y="37395"/>
                </a:lnTo>
                <a:lnTo>
                  <a:pt x="14037" y="41953"/>
                </a:lnTo>
                <a:lnTo>
                  <a:pt x="22539" y="43331"/>
                </a:lnTo>
                <a:lnTo>
                  <a:pt x="30625" y="41409"/>
                </a:lnTo>
                <a:lnTo>
                  <a:pt x="37399" y="36594"/>
                </a:lnTo>
                <a:lnTo>
                  <a:pt x="41964" y="29291"/>
                </a:lnTo>
                <a:lnTo>
                  <a:pt x="43340" y="20790"/>
                </a:lnTo>
                <a:lnTo>
                  <a:pt x="41413" y="12705"/>
                </a:lnTo>
                <a:lnTo>
                  <a:pt x="36594" y="5935"/>
                </a:lnTo>
                <a:lnTo>
                  <a:pt x="29290" y="1377"/>
                </a:lnTo>
                <a:lnTo>
                  <a:pt x="2079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2" name="object 97"/>
          <p:cNvSpPr/>
          <p:nvPr/>
        </p:nvSpPr>
        <p:spPr>
          <a:xfrm>
            <a:off x="9153836" y="2917881"/>
            <a:ext cx="10160" cy="19685"/>
          </a:xfrm>
          <a:custGeom>
            <a:avLst/>
            <a:gdLst/>
            <a:ahLst/>
            <a:cxnLst/>
            <a:rect l="l" t="t" r="r" b="b"/>
            <a:pathLst>
              <a:path w="10159" h="19685">
                <a:moveTo>
                  <a:pt x="6515" y="0"/>
                </a:moveTo>
                <a:lnTo>
                  <a:pt x="1638" y="380"/>
                </a:lnTo>
                <a:lnTo>
                  <a:pt x="0" y="4762"/>
                </a:lnTo>
                <a:lnTo>
                  <a:pt x="825" y="15163"/>
                </a:lnTo>
                <a:lnTo>
                  <a:pt x="3149" y="19227"/>
                </a:lnTo>
                <a:lnTo>
                  <a:pt x="8026" y="18834"/>
                </a:lnTo>
                <a:lnTo>
                  <a:pt x="9664" y="14465"/>
                </a:lnTo>
                <a:lnTo>
                  <a:pt x="8826" y="4051"/>
                </a:lnTo>
                <a:lnTo>
                  <a:pt x="6515"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3" name="object 98"/>
          <p:cNvSpPr/>
          <p:nvPr/>
        </p:nvSpPr>
        <p:spPr>
          <a:xfrm>
            <a:off x="8989130" y="2937680"/>
            <a:ext cx="27940" cy="52705"/>
          </a:xfrm>
          <a:custGeom>
            <a:avLst/>
            <a:gdLst/>
            <a:ahLst/>
            <a:cxnLst/>
            <a:rect l="l" t="t" r="r" b="b"/>
            <a:pathLst>
              <a:path w="27940" h="52705">
                <a:moveTo>
                  <a:pt x="8051" y="0"/>
                </a:moveTo>
                <a:lnTo>
                  <a:pt x="0" y="3022"/>
                </a:lnTo>
                <a:lnTo>
                  <a:pt x="18529" y="52349"/>
                </a:lnTo>
                <a:lnTo>
                  <a:pt x="27724" y="52349"/>
                </a:lnTo>
                <a:lnTo>
                  <a:pt x="8051"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4" name="object 99"/>
          <p:cNvSpPr/>
          <p:nvPr/>
        </p:nvSpPr>
        <p:spPr>
          <a:xfrm>
            <a:off x="8997868" y="2977951"/>
            <a:ext cx="33020" cy="12065"/>
          </a:xfrm>
          <a:custGeom>
            <a:avLst/>
            <a:gdLst/>
            <a:ahLst/>
            <a:cxnLst/>
            <a:rect l="l" t="t" r="r" b="b"/>
            <a:pathLst>
              <a:path w="33020" h="12064">
                <a:moveTo>
                  <a:pt x="16965" y="0"/>
                </a:moveTo>
                <a:lnTo>
                  <a:pt x="10261" y="1079"/>
                </a:lnTo>
                <a:lnTo>
                  <a:pt x="5105" y="3010"/>
                </a:lnTo>
                <a:lnTo>
                  <a:pt x="1511" y="7188"/>
                </a:lnTo>
                <a:lnTo>
                  <a:pt x="0" y="12065"/>
                </a:lnTo>
                <a:lnTo>
                  <a:pt x="32550" y="12065"/>
                </a:lnTo>
                <a:lnTo>
                  <a:pt x="1696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5" name="object 100"/>
          <p:cNvSpPr/>
          <p:nvPr/>
        </p:nvSpPr>
        <p:spPr>
          <a:xfrm>
            <a:off x="8967269" y="2907512"/>
            <a:ext cx="43815" cy="43815"/>
          </a:xfrm>
          <a:custGeom>
            <a:avLst/>
            <a:gdLst/>
            <a:ahLst/>
            <a:cxnLst/>
            <a:rect l="l" t="t" r="r" b="b"/>
            <a:pathLst>
              <a:path w="43815" h="43814">
                <a:moveTo>
                  <a:pt x="22544" y="0"/>
                </a:moveTo>
                <a:lnTo>
                  <a:pt x="14049" y="1377"/>
                </a:lnTo>
                <a:lnTo>
                  <a:pt x="6745" y="5935"/>
                </a:lnTo>
                <a:lnTo>
                  <a:pt x="1926" y="12705"/>
                </a:lnTo>
                <a:lnTo>
                  <a:pt x="0" y="20790"/>
                </a:lnTo>
                <a:lnTo>
                  <a:pt x="1375" y="29291"/>
                </a:lnTo>
                <a:lnTo>
                  <a:pt x="5940" y="36594"/>
                </a:lnTo>
                <a:lnTo>
                  <a:pt x="12714" y="41409"/>
                </a:lnTo>
                <a:lnTo>
                  <a:pt x="20801" y="43331"/>
                </a:lnTo>
                <a:lnTo>
                  <a:pt x="29302" y="41953"/>
                </a:lnTo>
                <a:lnTo>
                  <a:pt x="36599" y="37395"/>
                </a:lnTo>
                <a:lnTo>
                  <a:pt x="41415" y="30625"/>
                </a:lnTo>
                <a:lnTo>
                  <a:pt x="43340" y="22540"/>
                </a:lnTo>
                <a:lnTo>
                  <a:pt x="41964" y="14039"/>
                </a:lnTo>
                <a:lnTo>
                  <a:pt x="37399" y="6736"/>
                </a:lnTo>
                <a:lnTo>
                  <a:pt x="30626" y="1921"/>
                </a:lnTo>
                <a:lnTo>
                  <a:pt x="22544"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6" name="object 101"/>
          <p:cNvSpPr/>
          <p:nvPr/>
        </p:nvSpPr>
        <p:spPr>
          <a:xfrm>
            <a:off x="8991822" y="2911454"/>
            <a:ext cx="15240" cy="18415"/>
          </a:xfrm>
          <a:custGeom>
            <a:avLst/>
            <a:gdLst/>
            <a:ahLst/>
            <a:cxnLst/>
            <a:rect l="l" t="t" r="r" b="b"/>
            <a:pathLst>
              <a:path w="15240" h="18414">
                <a:moveTo>
                  <a:pt x="4013" y="0"/>
                </a:moveTo>
                <a:lnTo>
                  <a:pt x="0" y="2806"/>
                </a:lnTo>
                <a:lnTo>
                  <a:pt x="800" y="7416"/>
                </a:lnTo>
                <a:lnTo>
                  <a:pt x="6781" y="15963"/>
                </a:lnTo>
                <a:lnTo>
                  <a:pt x="10820" y="18300"/>
                </a:lnTo>
                <a:lnTo>
                  <a:pt x="14833" y="15494"/>
                </a:lnTo>
                <a:lnTo>
                  <a:pt x="14033" y="10896"/>
                </a:lnTo>
                <a:lnTo>
                  <a:pt x="8064" y="2336"/>
                </a:lnTo>
                <a:lnTo>
                  <a:pt x="4013"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7" name="object 103"/>
          <p:cNvSpPr txBox="1"/>
          <p:nvPr/>
        </p:nvSpPr>
        <p:spPr>
          <a:xfrm>
            <a:off x="2182511" y="1754053"/>
            <a:ext cx="933449" cy="215444"/>
          </a:xfrm>
          <a:prstGeom prst="rect">
            <a:avLst/>
          </a:prstGeom>
        </p:spPr>
        <p:txBody>
          <a:bodyPr vert="horz" wrap="square" lIns="0" tIns="0" rIns="0" bIns="0" rtlCol="0">
            <a:spAutoFit/>
          </a:bodyPr>
          <a:lstStyle/>
          <a:p>
            <a:pPr marL="12700">
              <a:lnSpc>
                <a:spcPct val="100000"/>
              </a:lnSpc>
            </a:pPr>
            <a:r>
              <a:rPr sz="1400" spc="10" dirty="0">
                <a:latin typeface="Meiryo UI" panose="020B0604030504040204" pitchFamily="50" charset="-128"/>
                <a:ea typeface="Meiryo UI" panose="020B0604030504040204" pitchFamily="50" charset="-128"/>
                <a:cs typeface="PMingLiU"/>
              </a:rPr>
              <a:t>機</a:t>
            </a:r>
            <a:r>
              <a:rPr sz="1400" spc="5" dirty="0">
                <a:latin typeface="Meiryo UI" panose="020B0604030504040204" pitchFamily="50" charset="-128"/>
                <a:ea typeface="Meiryo UI" panose="020B0604030504040204" pitchFamily="50" charset="-128"/>
                <a:cs typeface="PMingLiU"/>
              </a:rPr>
              <a:t>械</a:t>
            </a:r>
            <a:r>
              <a:rPr sz="1400" spc="10" dirty="0">
                <a:latin typeface="Meiryo UI" panose="020B0604030504040204" pitchFamily="50" charset="-128"/>
                <a:ea typeface="Meiryo UI" panose="020B0604030504040204" pitchFamily="50" charset="-128"/>
                <a:cs typeface="PMingLiU"/>
              </a:rPr>
              <a:t>学</a:t>
            </a:r>
            <a:r>
              <a:rPr sz="1400" dirty="0">
                <a:latin typeface="Meiryo UI" panose="020B0604030504040204" pitchFamily="50" charset="-128"/>
                <a:ea typeface="Meiryo UI" panose="020B0604030504040204" pitchFamily="50" charset="-128"/>
                <a:cs typeface="PMingLiU"/>
              </a:rPr>
              <a:t>習</a:t>
            </a:r>
          </a:p>
        </p:txBody>
      </p:sp>
      <p:sp>
        <p:nvSpPr>
          <p:cNvPr id="148" name="object 104"/>
          <p:cNvSpPr txBox="1"/>
          <p:nvPr/>
        </p:nvSpPr>
        <p:spPr>
          <a:xfrm>
            <a:off x="2205359" y="3999038"/>
            <a:ext cx="1120991" cy="215444"/>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PMingLiU"/>
              </a:rPr>
              <a:t>自</a:t>
            </a:r>
            <a:r>
              <a:rPr sz="1400" spc="15" dirty="0">
                <a:latin typeface="Meiryo UI" panose="020B0604030504040204" pitchFamily="50" charset="-128"/>
                <a:ea typeface="Meiryo UI" panose="020B0604030504040204" pitchFamily="50" charset="-128"/>
                <a:cs typeface="PMingLiU"/>
              </a:rPr>
              <a:t>然</a:t>
            </a:r>
            <a:r>
              <a:rPr sz="1400" spc="20" dirty="0">
                <a:latin typeface="Meiryo UI" panose="020B0604030504040204" pitchFamily="50" charset="-128"/>
                <a:ea typeface="Meiryo UI" panose="020B0604030504040204" pitchFamily="50" charset="-128"/>
                <a:cs typeface="PMingLiU"/>
              </a:rPr>
              <a:t>言語</a:t>
            </a:r>
            <a:r>
              <a:rPr sz="1400" spc="15" dirty="0">
                <a:latin typeface="Meiryo UI" panose="020B0604030504040204" pitchFamily="50" charset="-128"/>
                <a:ea typeface="Meiryo UI" panose="020B0604030504040204" pitchFamily="50" charset="-128"/>
                <a:cs typeface="PMingLiU"/>
              </a:rPr>
              <a:t>処</a:t>
            </a:r>
            <a:r>
              <a:rPr sz="1400" dirty="0">
                <a:latin typeface="Meiryo UI" panose="020B0604030504040204" pitchFamily="50" charset="-128"/>
                <a:ea typeface="Meiryo UI" panose="020B0604030504040204" pitchFamily="50" charset="-128"/>
                <a:cs typeface="PMingLiU"/>
              </a:rPr>
              <a:t>理</a:t>
            </a:r>
          </a:p>
        </p:txBody>
      </p:sp>
      <p:sp>
        <p:nvSpPr>
          <p:cNvPr id="149" name="object 105"/>
          <p:cNvSpPr txBox="1"/>
          <p:nvPr/>
        </p:nvSpPr>
        <p:spPr>
          <a:xfrm>
            <a:off x="644158" y="1924843"/>
            <a:ext cx="795257" cy="215444"/>
          </a:xfrm>
          <a:prstGeom prst="rect">
            <a:avLst/>
          </a:prstGeom>
        </p:spPr>
        <p:txBody>
          <a:bodyPr vert="horz" wrap="square" lIns="0" tIns="0" rIns="0" bIns="0" rtlCol="0">
            <a:spAutoFit/>
          </a:bodyPr>
          <a:lstStyle/>
          <a:p>
            <a:pPr marL="12700">
              <a:lnSpc>
                <a:spcPct val="100000"/>
              </a:lnSpc>
            </a:pPr>
            <a:r>
              <a:rPr sz="1400" spc="15" dirty="0">
                <a:latin typeface="Meiryo UI" panose="020B0604030504040204" pitchFamily="50" charset="-128"/>
                <a:ea typeface="Meiryo UI" panose="020B0604030504040204" pitchFamily="50" charset="-128"/>
                <a:cs typeface="PMingLiU"/>
              </a:rPr>
              <a:t>人</a:t>
            </a:r>
            <a:r>
              <a:rPr sz="1400" spc="10" dirty="0">
                <a:latin typeface="Meiryo UI" panose="020B0604030504040204" pitchFamily="50" charset="-128"/>
                <a:ea typeface="Meiryo UI" panose="020B0604030504040204" pitchFamily="50" charset="-128"/>
                <a:cs typeface="PMingLiU"/>
              </a:rPr>
              <a:t>工知</a:t>
            </a:r>
            <a:r>
              <a:rPr sz="1400" dirty="0">
                <a:latin typeface="Meiryo UI" panose="020B0604030504040204" pitchFamily="50" charset="-128"/>
                <a:ea typeface="Meiryo UI" panose="020B0604030504040204" pitchFamily="50" charset="-128"/>
                <a:cs typeface="PMingLiU"/>
              </a:rPr>
              <a:t>能</a:t>
            </a:r>
          </a:p>
        </p:txBody>
      </p:sp>
      <p:sp>
        <p:nvSpPr>
          <p:cNvPr id="150" name="object 106"/>
          <p:cNvSpPr txBox="1"/>
          <p:nvPr/>
        </p:nvSpPr>
        <p:spPr>
          <a:xfrm>
            <a:off x="1502052" y="2084869"/>
            <a:ext cx="1864127" cy="215444"/>
          </a:xfrm>
          <a:prstGeom prst="rect">
            <a:avLst/>
          </a:prstGeom>
        </p:spPr>
        <p:txBody>
          <a:bodyPr vert="horz" wrap="square" lIns="0" tIns="0" rIns="0" bIns="0" rtlCol="0">
            <a:spAutoFit/>
          </a:bodyPr>
          <a:lstStyle/>
          <a:p>
            <a:pPr marL="12700" marR="5080" indent="71755">
              <a:lnSpc>
                <a:spcPct val="100000"/>
              </a:lnSpc>
            </a:pPr>
            <a:r>
              <a:rPr sz="1400" spc="-30" dirty="0">
                <a:latin typeface="Meiryo UI" panose="020B0604030504040204" pitchFamily="50" charset="-128"/>
                <a:ea typeface="Meiryo UI" panose="020B0604030504040204" pitchFamily="50" charset="-128"/>
                <a:cs typeface="PMingLiU"/>
              </a:rPr>
              <a:t>ユビキタス  </a:t>
            </a:r>
            <a:r>
              <a:rPr sz="1400" spc="-45" dirty="0">
                <a:latin typeface="Meiryo UI" panose="020B0604030504040204" pitchFamily="50" charset="-128"/>
                <a:ea typeface="Meiryo UI" panose="020B0604030504040204" pitchFamily="50" charset="-128"/>
                <a:cs typeface="PMingLiU"/>
              </a:rPr>
              <a:t>ブ</a:t>
            </a:r>
            <a:r>
              <a:rPr sz="1400" spc="-25" dirty="0">
                <a:latin typeface="Meiryo UI" panose="020B0604030504040204" pitchFamily="50" charset="-128"/>
                <a:ea typeface="Meiryo UI" panose="020B0604030504040204" pitchFamily="50" charset="-128"/>
                <a:cs typeface="PMingLiU"/>
              </a:rPr>
              <a:t>ロ</a:t>
            </a:r>
            <a:r>
              <a:rPr sz="1400" spc="-75" dirty="0">
                <a:latin typeface="Meiryo UI" panose="020B0604030504040204" pitchFamily="50" charset="-128"/>
                <a:ea typeface="Meiryo UI" panose="020B0604030504040204" pitchFamily="50" charset="-128"/>
                <a:cs typeface="PMingLiU"/>
              </a:rPr>
              <a:t>ード</a:t>
            </a:r>
            <a:r>
              <a:rPr sz="1400" spc="-20" dirty="0">
                <a:latin typeface="Meiryo UI" panose="020B0604030504040204" pitchFamily="50" charset="-128"/>
                <a:ea typeface="Meiryo UI" panose="020B0604030504040204" pitchFamily="50" charset="-128"/>
                <a:cs typeface="PMingLiU"/>
              </a:rPr>
              <a:t>バ</a:t>
            </a:r>
            <a:r>
              <a:rPr sz="1400" spc="-7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ド</a:t>
            </a:r>
          </a:p>
        </p:txBody>
      </p:sp>
      <p:sp>
        <p:nvSpPr>
          <p:cNvPr id="151" name="object 107"/>
          <p:cNvSpPr txBox="1"/>
          <p:nvPr/>
        </p:nvSpPr>
        <p:spPr>
          <a:xfrm>
            <a:off x="3348692" y="1803766"/>
            <a:ext cx="1106833"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ブ</a:t>
            </a:r>
            <a:r>
              <a:rPr sz="1400" spc="-50" dirty="0">
                <a:latin typeface="Meiryo UI" panose="020B0604030504040204" pitchFamily="50" charset="-128"/>
                <a:ea typeface="Meiryo UI" panose="020B0604030504040204" pitchFamily="50" charset="-128"/>
                <a:cs typeface="PMingLiU"/>
              </a:rPr>
              <a:t>ロ</a:t>
            </a:r>
            <a:r>
              <a:rPr sz="1400" spc="-45" dirty="0">
                <a:latin typeface="Meiryo UI" panose="020B0604030504040204" pitchFamily="50" charset="-128"/>
                <a:ea typeface="Meiryo UI" panose="020B0604030504040204" pitchFamily="50" charset="-128"/>
                <a:cs typeface="PMingLiU"/>
              </a:rPr>
              <a:t>ッ</a:t>
            </a:r>
            <a:r>
              <a:rPr sz="1400" spc="-40" dirty="0">
                <a:latin typeface="Meiryo UI" panose="020B0604030504040204" pitchFamily="50" charset="-128"/>
                <a:ea typeface="Meiryo UI" panose="020B0604030504040204" pitchFamily="50" charset="-128"/>
                <a:cs typeface="PMingLiU"/>
              </a:rPr>
              <a:t>クチ</a:t>
            </a:r>
            <a:r>
              <a:rPr sz="1400" spc="-65" dirty="0">
                <a:latin typeface="Meiryo UI" panose="020B0604030504040204" pitchFamily="50" charset="-128"/>
                <a:ea typeface="Meiryo UI" panose="020B0604030504040204" pitchFamily="50" charset="-128"/>
                <a:cs typeface="PMingLiU"/>
              </a:rPr>
              <a:t>ェ</a:t>
            </a:r>
            <a:r>
              <a:rPr sz="1400" spc="-114" dirty="0">
                <a:latin typeface="Meiryo UI" panose="020B0604030504040204" pitchFamily="50" charset="-128"/>
                <a:ea typeface="Meiryo UI" panose="020B0604030504040204" pitchFamily="50" charset="-128"/>
                <a:cs typeface="PMingLiU"/>
              </a:rPr>
              <a:t>ー</a:t>
            </a:r>
            <a:r>
              <a:rPr sz="1400" dirty="0">
                <a:latin typeface="Meiryo UI" panose="020B0604030504040204" pitchFamily="50" charset="-128"/>
                <a:ea typeface="Meiryo UI" panose="020B0604030504040204" pitchFamily="50" charset="-128"/>
                <a:cs typeface="PMingLiU"/>
              </a:rPr>
              <a:t>ン</a:t>
            </a:r>
          </a:p>
        </p:txBody>
      </p:sp>
      <p:sp>
        <p:nvSpPr>
          <p:cNvPr id="152" name="object 108"/>
          <p:cNvSpPr txBox="1"/>
          <p:nvPr/>
        </p:nvSpPr>
        <p:spPr>
          <a:xfrm>
            <a:off x="766982" y="2930512"/>
            <a:ext cx="962747"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セ</a:t>
            </a:r>
            <a:r>
              <a:rPr sz="1400" spc="5" dirty="0">
                <a:latin typeface="Meiryo UI" panose="020B0604030504040204" pitchFamily="50" charset="-128"/>
                <a:ea typeface="Meiryo UI" panose="020B0604030504040204" pitchFamily="50" charset="-128"/>
                <a:cs typeface="PMingLiU"/>
              </a:rPr>
              <a:t>ン</a:t>
            </a:r>
            <a:r>
              <a:rPr sz="1400" spc="-30" dirty="0">
                <a:latin typeface="Meiryo UI" panose="020B0604030504040204" pitchFamily="50" charset="-128"/>
                <a:ea typeface="Meiryo UI" panose="020B0604030504040204" pitchFamily="50" charset="-128"/>
                <a:cs typeface="PMingLiU"/>
              </a:rPr>
              <a:t>サ</a:t>
            </a:r>
            <a:r>
              <a:rPr sz="1400" spc="-5" dirty="0">
                <a:latin typeface="Meiryo UI" panose="020B0604030504040204" pitchFamily="50" charset="-128"/>
                <a:ea typeface="Meiryo UI" panose="020B0604030504040204" pitchFamily="50" charset="-128"/>
                <a:cs typeface="PMingLiU"/>
              </a:rPr>
              <a:t>ー</a:t>
            </a:r>
            <a:r>
              <a:rPr sz="1400" spc="15" dirty="0">
                <a:latin typeface="Meiryo UI" panose="020B0604030504040204" pitchFamily="50" charset="-128"/>
                <a:ea typeface="Meiryo UI" panose="020B0604030504040204" pitchFamily="50" charset="-128"/>
                <a:cs typeface="PMingLiU"/>
              </a:rPr>
              <a:t>技</a:t>
            </a:r>
            <a:r>
              <a:rPr sz="1400" dirty="0">
                <a:latin typeface="Meiryo UI" panose="020B0604030504040204" pitchFamily="50" charset="-128"/>
                <a:ea typeface="Meiryo UI" panose="020B0604030504040204" pitchFamily="50" charset="-128"/>
                <a:cs typeface="PMingLiU"/>
              </a:rPr>
              <a:t>術</a:t>
            </a:r>
          </a:p>
        </p:txBody>
      </p:sp>
      <p:sp>
        <p:nvSpPr>
          <p:cNvPr id="153" name="object 109"/>
          <p:cNvSpPr txBox="1"/>
          <p:nvPr/>
        </p:nvSpPr>
        <p:spPr>
          <a:xfrm>
            <a:off x="4212790" y="2112283"/>
            <a:ext cx="819480" cy="215444"/>
          </a:xfrm>
          <a:prstGeom prst="rect">
            <a:avLst/>
          </a:prstGeom>
        </p:spPr>
        <p:txBody>
          <a:bodyPr vert="horz" wrap="square" lIns="0" tIns="0" rIns="0" bIns="0" rtlCol="0">
            <a:spAutoFit/>
          </a:bodyPr>
          <a:lstStyle/>
          <a:p>
            <a:pPr marL="12700">
              <a:lnSpc>
                <a:spcPct val="100000"/>
              </a:lnSpc>
            </a:pPr>
            <a:r>
              <a:rPr sz="1400" spc="-85" dirty="0">
                <a:latin typeface="Meiryo UI" panose="020B0604030504040204" pitchFamily="50" charset="-128"/>
                <a:ea typeface="Meiryo UI" panose="020B0604030504040204" pitchFamily="50" charset="-128"/>
                <a:cs typeface="PMingLiU"/>
              </a:rPr>
              <a:t>ビ</a:t>
            </a:r>
            <a:r>
              <a:rPr sz="1400" spc="-35" dirty="0">
                <a:latin typeface="Meiryo UI" panose="020B0604030504040204" pitchFamily="50" charset="-128"/>
                <a:ea typeface="Meiryo UI" panose="020B0604030504040204" pitchFamily="50" charset="-128"/>
                <a:cs typeface="PMingLiU"/>
              </a:rPr>
              <a:t>ッ</a:t>
            </a:r>
            <a:r>
              <a:rPr sz="1400" spc="-30" dirty="0">
                <a:latin typeface="Meiryo UI" panose="020B0604030504040204" pitchFamily="50" charset="-128"/>
                <a:ea typeface="Meiryo UI" panose="020B0604030504040204" pitchFamily="50" charset="-128"/>
                <a:cs typeface="PMingLiU"/>
              </a:rPr>
              <a:t>グ</a:t>
            </a:r>
            <a:r>
              <a:rPr sz="1400" spc="-10" dirty="0">
                <a:latin typeface="Meiryo UI" panose="020B0604030504040204" pitchFamily="50" charset="-128"/>
                <a:ea typeface="Meiryo UI" panose="020B0604030504040204" pitchFamily="50" charset="-128"/>
                <a:cs typeface="PMingLiU"/>
              </a:rPr>
              <a:t>デ</a:t>
            </a:r>
            <a:r>
              <a:rPr sz="1400" spc="-15" dirty="0">
                <a:latin typeface="Meiryo UI" panose="020B0604030504040204" pitchFamily="50" charset="-128"/>
                <a:ea typeface="Meiryo UI" panose="020B0604030504040204" pitchFamily="50" charset="-128"/>
                <a:cs typeface="PMingLiU"/>
              </a:rPr>
              <a:t>ー</a:t>
            </a:r>
            <a:r>
              <a:rPr sz="1400" dirty="0">
                <a:latin typeface="Meiryo UI" panose="020B0604030504040204" pitchFamily="50" charset="-128"/>
                <a:ea typeface="Meiryo UI" panose="020B0604030504040204" pitchFamily="50" charset="-128"/>
                <a:cs typeface="PMingLiU"/>
              </a:rPr>
              <a:t>タ</a:t>
            </a:r>
          </a:p>
        </p:txBody>
      </p:sp>
      <p:sp>
        <p:nvSpPr>
          <p:cNvPr id="154" name="object 110"/>
          <p:cNvSpPr txBox="1"/>
          <p:nvPr/>
        </p:nvSpPr>
        <p:spPr>
          <a:xfrm>
            <a:off x="2854671" y="2406749"/>
            <a:ext cx="665788"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アジ</a:t>
            </a:r>
            <a:r>
              <a:rPr sz="1400" spc="-40" dirty="0">
                <a:latin typeface="Meiryo UI" panose="020B0604030504040204" pitchFamily="50" charset="-128"/>
                <a:ea typeface="Meiryo UI" panose="020B0604030504040204" pitchFamily="50" charset="-128"/>
                <a:cs typeface="PMingLiU"/>
              </a:rPr>
              <a:t>ャ</a:t>
            </a:r>
            <a:r>
              <a:rPr sz="1400" spc="-80" dirty="0">
                <a:latin typeface="Meiryo UI" panose="020B0604030504040204" pitchFamily="50" charset="-128"/>
                <a:ea typeface="Meiryo UI" panose="020B0604030504040204" pitchFamily="50" charset="-128"/>
                <a:cs typeface="PMingLiU"/>
              </a:rPr>
              <a:t>イ</a:t>
            </a:r>
            <a:r>
              <a:rPr sz="1400" dirty="0">
                <a:latin typeface="Meiryo UI" panose="020B0604030504040204" pitchFamily="50" charset="-128"/>
                <a:ea typeface="Meiryo UI" panose="020B0604030504040204" pitchFamily="50" charset="-128"/>
                <a:cs typeface="PMingLiU"/>
              </a:rPr>
              <a:t>ル</a:t>
            </a:r>
          </a:p>
        </p:txBody>
      </p:sp>
      <p:sp>
        <p:nvSpPr>
          <p:cNvPr id="155" name="object 111"/>
          <p:cNvSpPr txBox="1"/>
          <p:nvPr/>
        </p:nvSpPr>
        <p:spPr>
          <a:xfrm>
            <a:off x="1751938" y="2507743"/>
            <a:ext cx="1025110" cy="215444"/>
          </a:xfrm>
          <a:prstGeom prst="rect">
            <a:avLst/>
          </a:prstGeom>
        </p:spPr>
        <p:txBody>
          <a:bodyPr vert="horz" wrap="square" lIns="0" tIns="0" rIns="0" bIns="0" rtlCol="0">
            <a:spAutoFit/>
          </a:bodyPr>
          <a:lstStyle/>
          <a:p>
            <a:pPr marL="12700">
              <a:lnSpc>
                <a:spcPct val="100000"/>
              </a:lnSpc>
            </a:pPr>
            <a:r>
              <a:rPr sz="1400" spc="-80" dirty="0">
                <a:latin typeface="Meiryo UI" panose="020B0604030504040204" pitchFamily="50" charset="-128"/>
                <a:ea typeface="Meiryo UI" panose="020B0604030504040204" pitchFamily="50" charset="-128"/>
                <a:cs typeface="PMingLiU"/>
              </a:rPr>
              <a:t>フ</a:t>
            </a:r>
            <a:r>
              <a:rPr sz="1400" spc="-114" dirty="0">
                <a:latin typeface="Meiryo UI" panose="020B0604030504040204" pitchFamily="50" charset="-128"/>
                <a:ea typeface="Meiryo UI" panose="020B0604030504040204" pitchFamily="50" charset="-128"/>
                <a:cs typeface="PMingLiU"/>
              </a:rPr>
              <a:t>ィ</a:t>
            </a:r>
            <a:r>
              <a:rPr sz="1400" spc="-10" dirty="0">
                <a:latin typeface="Meiryo UI" panose="020B0604030504040204" pitchFamily="50" charset="-128"/>
                <a:ea typeface="Meiryo UI" panose="020B0604030504040204" pitchFamily="50" charset="-128"/>
                <a:cs typeface="PMingLiU"/>
              </a:rPr>
              <a:t>ン</a:t>
            </a:r>
            <a:r>
              <a:rPr sz="1400" spc="-35" dirty="0">
                <a:latin typeface="Meiryo UI" panose="020B0604030504040204" pitchFamily="50" charset="-128"/>
                <a:ea typeface="Meiryo UI" panose="020B0604030504040204" pitchFamily="50" charset="-128"/>
                <a:cs typeface="PMingLiU"/>
              </a:rPr>
              <a:t>テ</a:t>
            </a:r>
            <a:r>
              <a:rPr sz="1400" spc="-45" dirty="0">
                <a:latin typeface="Meiryo UI" panose="020B0604030504040204" pitchFamily="50" charset="-128"/>
                <a:ea typeface="Meiryo UI" panose="020B0604030504040204" pitchFamily="50" charset="-128"/>
                <a:cs typeface="PMingLiU"/>
              </a:rPr>
              <a:t>ッ</a:t>
            </a:r>
            <a:r>
              <a:rPr sz="1400" dirty="0">
                <a:latin typeface="Meiryo UI" panose="020B0604030504040204" pitchFamily="50" charset="-128"/>
                <a:ea typeface="Meiryo UI" panose="020B0604030504040204" pitchFamily="50" charset="-128"/>
                <a:cs typeface="PMingLiU"/>
              </a:rPr>
              <a:t>ク</a:t>
            </a:r>
          </a:p>
        </p:txBody>
      </p:sp>
      <p:sp>
        <p:nvSpPr>
          <p:cNvPr id="156" name="object 112"/>
          <p:cNvSpPr txBox="1"/>
          <p:nvPr/>
        </p:nvSpPr>
        <p:spPr>
          <a:xfrm>
            <a:off x="2435507" y="4366288"/>
            <a:ext cx="1223758" cy="215444"/>
          </a:xfrm>
          <a:prstGeom prst="rect">
            <a:avLst/>
          </a:prstGeom>
        </p:spPr>
        <p:txBody>
          <a:bodyPr vert="horz" wrap="square" lIns="0" tIns="0" rIns="0" bIns="0" rtlCol="0">
            <a:spAutoFit/>
          </a:bodyPr>
          <a:lstStyle/>
          <a:p>
            <a:pPr marL="12700">
              <a:lnSpc>
                <a:spcPct val="100000"/>
              </a:lnSpc>
            </a:pPr>
            <a:r>
              <a:rPr sz="1400" spc="70" dirty="0">
                <a:latin typeface="Meiryo UI" panose="020B0604030504040204" pitchFamily="50" charset="-128"/>
                <a:ea typeface="Meiryo UI" panose="020B0604030504040204" pitchFamily="50" charset="-128"/>
                <a:cs typeface="Calibri"/>
              </a:rPr>
              <a:t>G</a:t>
            </a:r>
            <a:r>
              <a:rPr sz="1400" spc="75" dirty="0">
                <a:latin typeface="Meiryo UI" panose="020B0604030504040204" pitchFamily="50" charset="-128"/>
                <a:ea typeface="Meiryo UI" panose="020B0604030504040204" pitchFamily="50" charset="-128"/>
                <a:cs typeface="Calibri"/>
              </a:rPr>
              <a:t>P</a:t>
            </a:r>
            <a:r>
              <a:rPr sz="1400" spc="110" dirty="0">
                <a:latin typeface="Meiryo UI" panose="020B0604030504040204" pitchFamily="50" charset="-128"/>
                <a:ea typeface="Meiryo UI" panose="020B0604030504040204" pitchFamily="50" charset="-128"/>
                <a:cs typeface="Calibri"/>
              </a:rPr>
              <a:t>S</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QZSS</a:t>
            </a:r>
            <a:endParaRPr sz="1400" dirty="0">
              <a:latin typeface="Meiryo UI" panose="020B0604030504040204" pitchFamily="50" charset="-128"/>
              <a:ea typeface="Meiryo UI" panose="020B0604030504040204" pitchFamily="50" charset="-128"/>
              <a:cs typeface="Calibri"/>
            </a:endParaRPr>
          </a:p>
        </p:txBody>
      </p:sp>
      <p:sp>
        <p:nvSpPr>
          <p:cNvPr id="157" name="object 113"/>
          <p:cNvSpPr txBox="1"/>
          <p:nvPr/>
        </p:nvSpPr>
        <p:spPr>
          <a:xfrm>
            <a:off x="3707111" y="2383384"/>
            <a:ext cx="829850" cy="215444"/>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PMingLiU"/>
              </a:rPr>
              <a:t>予</a:t>
            </a:r>
            <a:r>
              <a:rPr sz="1400" spc="15" dirty="0">
                <a:latin typeface="Meiryo UI" panose="020B0604030504040204" pitchFamily="50" charset="-128"/>
                <a:ea typeface="Meiryo UI" panose="020B0604030504040204" pitchFamily="50" charset="-128"/>
                <a:cs typeface="PMingLiU"/>
              </a:rPr>
              <a:t>測</a:t>
            </a:r>
            <a:r>
              <a:rPr sz="1400" spc="-5" dirty="0">
                <a:latin typeface="Meiryo UI" panose="020B0604030504040204" pitchFamily="50" charset="-128"/>
                <a:ea typeface="Meiryo UI" panose="020B0604030504040204" pitchFamily="50" charset="-128"/>
                <a:cs typeface="PMingLiU"/>
              </a:rPr>
              <a:t>分</a:t>
            </a:r>
            <a:r>
              <a:rPr sz="1400" dirty="0">
                <a:latin typeface="Meiryo UI" panose="020B0604030504040204" pitchFamily="50" charset="-128"/>
                <a:ea typeface="Meiryo UI" panose="020B0604030504040204" pitchFamily="50" charset="-128"/>
                <a:cs typeface="PMingLiU"/>
              </a:rPr>
              <a:t>析</a:t>
            </a:r>
          </a:p>
        </p:txBody>
      </p:sp>
      <p:sp>
        <p:nvSpPr>
          <p:cNvPr id="158" name="object 114"/>
          <p:cNvSpPr txBox="1"/>
          <p:nvPr/>
        </p:nvSpPr>
        <p:spPr>
          <a:xfrm>
            <a:off x="5636279" y="2361595"/>
            <a:ext cx="307340" cy="169277"/>
          </a:xfrm>
          <a:prstGeom prst="rect">
            <a:avLst/>
          </a:prstGeom>
        </p:spPr>
        <p:txBody>
          <a:bodyPr vert="horz" wrap="square" lIns="0" tIns="0" rIns="0" bIns="0" rtlCol="0">
            <a:spAutoFit/>
          </a:bodyPr>
          <a:lstStyle/>
          <a:p>
            <a:pPr marL="12700">
              <a:lnSpc>
                <a:spcPct val="100000"/>
              </a:lnSpc>
              <a:tabLst>
                <a:tab pos="294005" algn="l"/>
              </a:tabLst>
            </a:pPr>
            <a:r>
              <a:rPr sz="1100" u="heavy" dirty="0">
                <a:latin typeface="Meiryo UI" panose="020B0604030504040204" pitchFamily="50" charset="-128"/>
                <a:ea typeface="Meiryo UI" panose="020B0604030504040204" pitchFamily="50" charset="-128"/>
                <a:cs typeface="Times New Roman"/>
              </a:rPr>
              <a:t> 	</a:t>
            </a:r>
            <a:endParaRPr sz="1100" dirty="0">
              <a:latin typeface="Meiryo UI" panose="020B0604030504040204" pitchFamily="50" charset="-128"/>
              <a:ea typeface="Meiryo UI" panose="020B0604030504040204" pitchFamily="50" charset="-128"/>
              <a:cs typeface="Times New Roman"/>
            </a:endParaRPr>
          </a:p>
        </p:txBody>
      </p:sp>
      <p:sp>
        <p:nvSpPr>
          <p:cNvPr id="159" name="object 115"/>
          <p:cNvSpPr txBox="1"/>
          <p:nvPr/>
        </p:nvSpPr>
        <p:spPr>
          <a:xfrm>
            <a:off x="2250707" y="2880007"/>
            <a:ext cx="1363175" cy="215444"/>
          </a:xfrm>
          <a:prstGeom prst="rect">
            <a:avLst/>
          </a:prstGeom>
        </p:spPr>
        <p:txBody>
          <a:bodyPr vert="horz" wrap="square" lIns="0" tIns="0" rIns="0" bIns="0" rtlCol="0">
            <a:spAutoFit/>
          </a:bodyPr>
          <a:lstStyle/>
          <a:p>
            <a:pPr marL="12700">
              <a:lnSpc>
                <a:spcPct val="100000"/>
              </a:lnSpc>
              <a:spcBef>
                <a:spcPts val="5"/>
              </a:spcBef>
            </a:pPr>
            <a:r>
              <a:rPr sz="1400" spc="-50" dirty="0" err="1">
                <a:latin typeface="Meiryo UI" panose="020B0604030504040204" pitchFamily="50" charset="-128"/>
                <a:ea typeface="Meiryo UI" panose="020B0604030504040204" pitchFamily="50" charset="-128"/>
                <a:cs typeface="PMingLiU"/>
              </a:rPr>
              <a:t>スマートデバイス</a:t>
            </a:r>
            <a:endParaRPr sz="1400" dirty="0">
              <a:latin typeface="Meiryo UI" panose="020B0604030504040204" pitchFamily="50" charset="-128"/>
              <a:ea typeface="Meiryo UI" panose="020B0604030504040204" pitchFamily="50" charset="-128"/>
              <a:cs typeface="PMingLiU"/>
            </a:endParaRPr>
          </a:p>
        </p:txBody>
      </p:sp>
      <p:sp>
        <p:nvSpPr>
          <p:cNvPr id="161" name="object 117"/>
          <p:cNvSpPr txBox="1"/>
          <p:nvPr/>
        </p:nvSpPr>
        <p:spPr>
          <a:xfrm>
            <a:off x="2081917" y="4773579"/>
            <a:ext cx="1374699" cy="215444"/>
          </a:xfrm>
          <a:prstGeom prst="rect">
            <a:avLst/>
          </a:prstGeom>
        </p:spPr>
        <p:txBody>
          <a:bodyPr vert="horz" wrap="square" lIns="0" tIns="0" rIns="0" bIns="0" rtlCol="0">
            <a:spAutoFit/>
          </a:bodyPr>
          <a:lstStyle/>
          <a:p>
            <a:pPr marL="12700">
              <a:lnSpc>
                <a:spcPct val="100000"/>
              </a:lnSpc>
            </a:pPr>
            <a:r>
              <a:rPr sz="1400" spc="15" dirty="0">
                <a:latin typeface="Meiryo UI" panose="020B0604030504040204" pitchFamily="50" charset="-128"/>
                <a:ea typeface="Meiryo UI" panose="020B0604030504040204" pitchFamily="50" charset="-128"/>
                <a:cs typeface="PMingLiU"/>
              </a:rPr>
              <a:t>動</a:t>
            </a:r>
            <a:r>
              <a:rPr sz="1400" spc="25" dirty="0">
                <a:latin typeface="Meiryo UI" panose="020B0604030504040204" pitchFamily="50" charset="-128"/>
                <a:ea typeface="Meiryo UI" panose="020B0604030504040204" pitchFamily="50" charset="-128"/>
                <a:cs typeface="PMingLiU"/>
              </a:rPr>
              <a:t>機</a:t>
            </a:r>
            <a:r>
              <a:rPr sz="1400" spc="-10" dirty="0">
                <a:latin typeface="Meiryo UI" panose="020B0604030504040204" pitchFamily="50" charset="-128"/>
                <a:ea typeface="Meiryo UI" panose="020B0604030504040204" pitchFamily="50" charset="-128"/>
                <a:cs typeface="PMingLiU"/>
              </a:rPr>
              <a:t>付け</a:t>
            </a:r>
            <a:r>
              <a:rPr sz="1400" spc="5" dirty="0">
                <a:latin typeface="Meiryo UI" panose="020B0604030504040204" pitchFamily="50" charset="-128"/>
                <a:ea typeface="Meiryo UI" panose="020B0604030504040204" pitchFamily="50" charset="-128"/>
                <a:cs typeface="PMingLiU"/>
              </a:rPr>
              <a:t>デ</a:t>
            </a:r>
            <a:r>
              <a:rPr sz="1400" spc="-40" dirty="0">
                <a:latin typeface="Meiryo UI" panose="020B0604030504040204" pitchFamily="50" charset="-128"/>
                <a:ea typeface="Meiryo UI" panose="020B0604030504040204" pitchFamily="50" charset="-128"/>
                <a:cs typeface="PMingLiU"/>
              </a:rPr>
              <a:t>ザ</a:t>
            </a:r>
            <a:r>
              <a:rPr sz="1400" spc="-55" dirty="0">
                <a:latin typeface="Meiryo UI" panose="020B0604030504040204" pitchFamily="50" charset="-128"/>
                <a:ea typeface="Meiryo UI" panose="020B0604030504040204" pitchFamily="50" charset="-128"/>
                <a:cs typeface="PMingLiU"/>
              </a:rPr>
              <a:t>イ</a:t>
            </a:r>
            <a:r>
              <a:rPr sz="1400" dirty="0">
                <a:latin typeface="Meiryo UI" panose="020B0604030504040204" pitchFamily="50" charset="-128"/>
                <a:ea typeface="Meiryo UI" panose="020B0604030504040204" pitchFamily="50" charset="-128"/>
                <a:cs typeface="PMingLiU"/>
              </a:rPr>
              <a:t>ン</a:t>
            </a:r>
          </a:p>
        </p:txBody>
      </p:sp>
      <p:sp>
        <p:nvSpPr>
          <p:cNvPr id="162" name="object 118"/>
          <p:cNvSpPr txBox="1"/>
          <p:nvPr/>
        </p:nvSpPr>
        <p:spPr>
          <a:xfrm>
            <a:off x="533236" y="5612845"/>
            <a:ext cx="1481398" cy="215444"/>
          </a:xfrm>
          <a:prstGeom prst="rect">
            <a:avLst/>
          </a:prstGeom>
        </p:spPr>
        <p:txBody>
          <a:bodyPr vert="horz" wrap="square" lIns="0" tIns="0" rIns="0" bIns="0" rtlCol="0">
            <a:spAutoFit/>
          </a:bodyPr>
          <a:lstStyle/>
          <a:p>
            <a:pPr marL="12700">
              <a:lnSpc>
                <a:spcPct val="100000"/>
              </a:lnSpc>
            </a:pPr>
            <a:r>
              <a:rPr sz="1400" spc="-35" dirty="0">
                <a:latin typeface="Meiryo UI" panose="020B0604030504040204" pitchFamily="50" charset="-128"/>
                <a:ea typeface="Meiryo UI" panose="020B0604030504040204" pitchFamily="50" charset="-128"/>
                <a:cs typeface="PMingLiU"/>
              </a:rPr>
              <a:t>ゲ</a:t>
            </a:r>
            <a:r>
              <a:rPr sz="1400" spc="-50" dirty="0">
                <a:latin typeface="Meiryo UI" panose="020B0604030504040204" pitchFamily="50" charset="-128"/>
                <a:ea typeface="Meiryo UI" panose="020B0604030504040204" pitchFamily="50" charset="-128"/>
                <a:cs typeface="PMingLiU"/>
              </a:rPr>
              <a:t>ー</a:t>
            </a:r>
            <a:r>
              <a:rPr sz="1400" spc="-55" dirty="0">
                <a:latin typeface="Meiryo UI" panose="020B0604030504040204" pitchFamily="50" charset="-128"/>
                <a:ea typeface="Meiryo UI" panose="020B0604030504040204" pitchFamily="50" charset="-128"/>
                <a:cs typeface="PMingLiU"/>
              </a:rPr>
              <a:t>ミ</a:t>
            </a:r>
            <a:r>
              <a:rPr sz="1400" spc="-80" dirty="0">
                <a:latin typeface="Meiryo UI" panose="020B0604030504040204" pitchFamily="50" charset="-128"/>
                <a:ea typeface="Meiryo UI" panose="020B0604030504040204" pitchFamily="50" charset="-128"/>
                <a:cs typeface="PMingLiU"/>
              </a:rPr>
              <a:t>フ</a:t>
            </a:r>
            <a:r>
              <a:rPr sz="1400" spc="-90" dirty="0">
                <a:latin typeface="Meiryo UI" panose="020B0604030504040204" pitchFamily="50" charset="-128"/>
                <a:ea typeface="Meiryo UI" panose="020B0604030504040204" pitchFamily="50" charset="-128"/>
                <a:cs typeface="PMingLiU"/>
              </a:rPr>
              <a:t>ィ</a:t>
            </a:r>
            <a:r>
              <a:rPr sz="1400" spc="-35" dirty="0">
                <a:latin typeface="Meiryo UI" panose="020B0604030504040204" pitchFamily="50" charset="-128"/>
                <a:ea typeface="Meiryo UI" panose="020B0604030504040204" pitchFamily="50" charset="-128"/>
                <a:cs typeface="PMingLiU"/>
              </a:rPr>
              <a:t>ケー</a:t>
            </a:r>
            <a:r>
              <a:rPr sz="1400" spc="-50" dirty="0">
                <a:latin typeface="Meiryo UI" panose="020B0604030504040204" pitchFamily="50" charset="-128"/>
                <a:ea typeface="Meiryo UI" panose="020B0604030504040204" pitchFamily="50" charset="-128"/>
                <a:cs typeface="PMingLiU"/>
              </a:rPr>
              <a:t>シ</a:t>
            </a:r>
            <a:r>
              <a:rPr sz="1400" spc="-65" dirty="0">
                <a:latin typeface="Meiryo UI" panose="020B0604030504040204" pitchFamily="50" charset="-128"/>
                <a:ea typeface="Meiryo UI" panose="020B0604030504040204" pitchFamily="50" charset="-128"/>
                <a:cs typeface="PMingLiU"/>
              </a:rPr>
              <a:t>ョ</a:t>
            </a:r>
            <a:r>
              <a:rPr sz="1400" dirty="0">
                <a:latin typeface="Meiryo UI" panose="020B0604030504040204" pitchFamily="50" charset="-128"/>
                <a:ea typeface="Meiryo UI" panose="020B0604030504040204" pitchFamily="50" charset="-128"/>
                <a:cs typeface="PMingLiU"/>
              </a:rPr>
              <a:t>ン</a:t>
            </a:r>
          </a:p>
        </p:txBody>
      </p:sp>
      <p:sp>
        <p:nvSpPr>
          <p:cNvPr id="163" name="object 119"/>
          <p:cNvSpPr txBox="1"/>
          <p:nvPr/>
        </p:nvSpPr>
        <p:spPr>
          <a:xfrm>
            <a:off x="3617242" y="5027816"/>
            <a:ext cx="1223758" cy="215444"/>
          </a:xfrm>
          <a:prstGeom prst="rect">
            <a:avLst/>
          </a:prstGeom>
        </p:spPr>
        <p:txBody>
          <a:bodyPr vert="horz" wrap="square" lIns="0" tIns="0" rIns="0" bIns="0" rtlCol="0">
            <a:spAutoFit/>
          </a:bodyPr>
          <a:lstStyle/>
          <a:p>
            <a:pPr marL="12700">
              <a:lnSpc>
                <a:spcPct val="100000"/>
              </a:lnSpc>
            </a:pPr>
            <a:r>
              <a:rPr sz="1400" spc="-50" dirty="0">
                <a:latin typeface="Meiryo UI" panose="020B0604030504040204" pitchFamily="50" charset="-128"/>
                <a:ea typeface="Meiryo UI" panose="020B0604030504040204" pitchFamily="50" charset="-128"/>
                <a:cs typeface="PMingLiU"/>
              </a:rPr>
              <a:t>クラウドストレージ</a:t>
            </a:r>
            <a:endParaRPr sz="1400" dirty="0">
              <a:latin typeface="Meiryo UI" panose="020B0604030504040204" pitchFamily="50" charset="-128"/>
              <a:ea typeface="Meiryo UI" panose="020B0604030504040204" pitchFamily="50" charset="-128"/>
              <a:cs typeface="PMingLiU"/>
            </a:endParaRPr>
          </a:p>
        </p:txBody>
      </p:sp>
      <p:sp>
        <p:nvSpPr>
          <p:cNvPr id="164" name="object 120"/>
          <p:cNvSpPr txBox="1"/>
          <p:nvPr/>
        </p:nvSpPr>
        <p:spPr>
          <a:xfrm>
            <a:off x="3753455" y="5581622"/>
            <a:ext cx="1226680" cy="215444"/>
          </a:xfrm>
          <a:prstGeom prst="rect">
            <a:avLst/>
          </a:prstGeom>
        </p:spPr>
        <p:txBody>
          <a:bodyPr vert="horz" wrap="square" lIns="0" tIns="0" rIns="0" bIns="0" rtlCol="0">
            <a:spAutoFit/>
          </a:bodyPr>
          <a:lstStyle/>
          <a:p>
            <a:pPr marL="12700">
              <a:lnSpc>
                <a:spcPct val="100000"/>
              </a:lnSpc>
            </a:pPr>
            <a:r>
              <a:rPr sz="1400" spc="-65" dirty="0">
                <a:latin typeface="Meiryo UI" panose="020B0604030504040204" pitchFamily="50" charset="-128"/>
                <a:ea typeface="Meiryo UI" panose="020B0604030504040204" pitchFamily="50" charset="-128"/>
                <a:cs typeface="PMingLiU"/>
              </a:rPr>
              <a:t>ソーシャルメディア</a:t>
            </a:r>
            <a:endParaRPr sz="1400" dirty="0">
              <a:latin typeface="Meiryo UI" panose="020B0604030504040204" pitchFamily="50" charset="-128"/>
              <a:ea typeface="Meiryo UI" panose="020B0604030504040204" pitchFamily="50" charset="-128"/>
              <a:cs typeface="PMingLiU"/>
            </a:endParaRPr>
          </a:p>
        </p:txBody>
      </p:sp>
      <p:sp>
        <p:nvSpPr>
          <p:cNvPr id="165" name="object 121"/>
          <p:cNvSpPr txBox="1"/>
          <p:nvPr/>
        </p:nvSpPr>
        <p:spPr>
          <a:xfrm>
            <a:off x="1451883" y="5244377"/>
            <a:ext cx="2088778" cy="215444"/>
          </a:xfrm>
          <a:prstGeom prst="rect">
            <a:avLst/>
          </a:prstGeom>
        </p:spPr>
        <p:txBody>
          <a:bodyPr vert="horz" wrap="square" lIns="0" tIns="0" rIns="0" bIns="0" rtlCol="0">
            <a:spAutoFit/>
          </a:bodyPr>
          <a:lstStyle/>
          <a:p>
            <a:pPr marL="12700" marR="5080" indent="191770">
              <a:lnSpc>
                <a:spcPct val="100000"/>
              </a:lnSpc>
            </a:pPr>
            <a:r>
              <a:rPr sz="1400" spc="-45" dirty="0">
                <a:latin typeface="Meiryo UI" panose="020B0604030504040204" pitchFamily="50" charset="-128"/>
                <a:ea typeface="Meiryo UI" panose="020B0604030504040204" pitchFamily="50" charset="-128"/>
                <a:cs typeface="PMingLiU"/>
              </a:rPr>
              <a:t>クラウド  コ</a:t>
            </a:r>
            <a:r>
              <a:rPr sz="1400" spc="-35" dirty="0">
                <a:latin typeface="Meiryo UI" panose="020B0604030504040204" pitchFamily="50" charset="-128"/>
                <a:ea typeface="Meiryo UI" panose="020B0604030504040204" pitchFamily="50" charset="-128"/>
                <a:cs typeface="PMingLiU"/>
              </a:rPr>
              <a:t>ン</a:t>
            </a:r>
            <a:r>
              <a:rPr sz="1400" spc="-50" dirty="0">
                <a:latin typeface="Meiryo UI" panose="020B0604030504040204" pitchFamily="50" charset="-128"/>
                <a:ea typeface="Meiryo UI" panose="020B0604030504040204" pitchFamily="50" charset="-128"/>
                <a:cs typeface="PMingLiU"/>
              </a:rPr>
              <a:t>ピ</a:t>
            </a:r>
            <a:r>
              <a:rPr sz="1400" spc="-65" dirty="0">
                <a:latin typeface="Meiryo UI" panose="020B0604030504040204" pitchFamily="50" charset="-128"/>
                <a:ea typeface="Meiryo UI" panose="020B0604030504040204" pitchFamily="50" charset="-128"/>
                <a:cs typeface="PMingLiU"/>
              </a:rPr>
              <a:t>ュ</a:t>
            </a:r>
            <a:r>
              <a:rPr sz="1400" spc="-10" dirty="0">
                <a:latin typeface="Meiryo UI" panose="020B0604030504040204" pitchFamily="50" charset="-128"/>
                <a:ea typeface="Meiryo UI" panose="020B0604030504040204" pitchFamily="50" charset="-128"/>
                <a:cs typeface="PMingLiU"/>
              </a:rPr>
              <a:t>ー</a:t>
            </a:r>
            <a:r>
              <a:rPr sz="1400" spc="-55" dirty="0">
                <a:latin typeface="Meiryo UI" panose="020B0604030504040204" pitchFamily="50" charset="-128"/>
                <a:ea typeface="Meiryo UI" panose="020B0604030504040204" pitchFamily="50" charset="-128"/>
                <a:cs typeface="PMingLiU"/>
              </a:rPr>
              <a:t>テ</a:t>
            </a:r>
            <a:r>
              <a:rPr sz="1400" spc="-114" dirty="0">
                <a:latin typeface="Meiryo UI" panose="020B0604030504040204" pitchFamily="50" charset="-128"/>
                <a:ea typeface="Meiryo UI" panose="020B0604030504040204" pitchFamily="50" charset="-128"/>
                <a:cs typeface="PMingLiU"/>
              </a:rPr>
              <a:t>ィ</a:t>
            </a:r>
            <a:r>
              <a:rPr sz="1400" spc="-2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グ</a:t>
            </a:r>
          </a:p>
        </p:txBody>
      </p:sp>
      <p:sp>
        <p:nvSpPr>
          <p:cNvPr id="166" name="object 122"/>
          <p:cNvSpPr txBox="1"/>
          <p:nvPr/>
        </p:nvSpPr>
        <p:spPr>
          <a:xfrm>
            <a:off x="2220368" y="5612845"/>
            <a:ext cx="1486743"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ク</a:t>
            </a:r>
            <a:r>
              <a:rPr sz="1400" spc="-35" dirty="0">
                <a:latin typeface="Meiryo UI" panose="020B0604030504040204" pitchFamily="50" charset="-128"/>
                <a:ea typeface="Meiryo UI" panose="020B0604030504040204" pitchFamily="50" charset="-128"/>
                <a:cs typeface="PMingLiU"/>
              </a:rPr>
              <a:t>ラ</a:t>
            </a:r>
            <a:r>
              <a:rPr sz="1400" spc="-85" dirty="0">
                <a:latin typeface="Meiryo UI" panose="020B0604030504040204" pitchFamily="50" charset="-128"/>
                <a:ea typeface="Meiryo UI" panose="020B0604030504040204" pitchFamily="50" charset="-128"/>
                <a:cs typeface="PMingLiU"/>
              </a:rPr>
              <a:t>ウ</a:t>
            </a:r>
            <a:r>
              <a:rPr sz="1400" spc="-45" dirty="0">
                <a:latin typeface="Meiryo UI" panose="020B0604030504040204" pitchFamily="50" charset="-128"/>
                <a:ea typeface="Meiryo UI" panose="020B0604030504040204" pitchFamily="50" charset="-128"/>
                <a:cs typeface="PMingLiU"/>
              </a:rPr>
              <a:t>ド</a:t>
            </a:r>
            <a:r>
              <a:rPr sz="1400" spc="-55" dirty="0">
                <a:latin typeface="Meiryo UI" panose="020B0604030504040204" pitchFamily="50" charset="-128"/>
                <a:ea typeface="Meiryo UI" panose="020B0604030504040204" pitchFamily="50" charset="-128"/>
                <a:cs typeface="PMingLiU"/>
              </a:rPr>
              <a:t>ソ</a:t>
            </a:r>
            <a:r>
              <a:rPr sz="1400" spc="-35" dirty="0">
                <a:latin typeface="Meiryo UI" panose="020B0604030504040204" pitchFamily="50" charset="-128"/>
                <a:ea typeface="Meiryo UI" panose="020B0604030504040204" pitchFamily="50" charset="-128"/>
                <a:cs typeface="PMingLiU"/>
              </a:rPr>
              <a:t>ー</a:t>
            </a:r>
            <a:r>
              <a:rPr sz="1400" spc="-80" dirty="0">
                <a:latin typeface="Meiryo UI" panose="020B0604030504040204" pitchFamily="50" charset="-128"/>
                <a:ea typeface="Meiryo UI" panose="020B0604030504040204" pitchFamily="50" charset="-128"/>
                <a:cs typeface="PMingLiU"/>
              </a:rPr>
              <a:t>シ</a:t>
            </a:r>
            <a:r>
              <a:rPr sz="1400" spc="-2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グ</a:t>
            </a:r>
          </a:p>
        </p:txBody>
      </p:sp>
      <p:sp>
        <p:nvSpPr>
          <p:cNvPr id="167" name="object 123"/>
          <p:cNvSpPr txBox="1"/>
          <p:nvPr/>
        </p:nvSpPr>
        <p:spPr>
          <a:xfrm>
            <a:off x="2358217" y="6603286"/>
            <a:ext cx="6816372" cy="276999"/>
          </a:xfrm>
          <a:prstGeom prst="rect">
            <a:avLst/>
          </a:prstGeom>
        </p:spPr>
        <p:txBody>
          <a:bodyPr vert="horz" wrap="square" lIns="0" tIns="0" rIns="0" bIns="0" rtlCol="0">
            <a:spAutoFit/>
          </a:bodyPr>
          <a:lstStyle/>
          <a:p>
            <a:pPr marL="12700">
              <a:lnSpc>
                <a:spcPct val="100000"/>
              </a:lnSpc>
            </a:pPr>
            <a:r>
              <a:rPr b="1" spc="-35" dirty="0" err="1">
                <a:latin typeface="Meiryo UI" panose="020B0604030504040204" pitchFamily="50" charset="-128"/>
                <a:ea typeface="Meiryo UI" panose="020B0604030504040204" pitchFamily="50" charset="-128"/>
                <a:cs typeface="Microsoft YaHei"/>
              </a:rPr>
              <a:t>多岐に及ぶ破壊的テクノロジーの収斂がイノベーションを</a:t>
            </a:r>
            <a:r>
              <a:rPr lang="ja-JP" altLang="en-US" b="1" spc="-35" dirty="0">
                <a:latin typeface="Meiryo UI" panose="020B0604030504040204" pitchFamily="50" charset="-128"/>
                <a:ea typeface="Meiryo UI" panose="020B0604030504040204" pitchFamily="50" charset="-128"/>
                <a:cs typeface="Microsoft YaHei"/>
              </a:rPr>
              <a:t>生み出す時代に</a:t>
            </a:r>
            <a:r>
              <a:rPr lang="en-US" altLang="ja-JP" b="1" spc="-35" dirty="0">
                <a:latin typeface="Meiryo UI" panose="020B0604030504040204" pitchFamily="50" charset="-128"/>
                <a:ea typeface="Meiryo UI" panose="020B0604030504040204" pitchFamily="50" charset="-128"/>
                <a:cs typeface="Microsoft YaHei"/>
              </a:rPr>
              <a:t>~</a:t>
            </a:r>
            <a:endParaRPr dirty="0">
              <a:latin typeface="Meiryo UI" panose="020B0604030504040204" pitchFamily="50" charset="-128"/>
              <a:ea typeface="Meiryo UI" panose="020B0604030504040204" pitchFamily="50" charset="-128"/>
              <a:cs typeface="Microsoft YaHei"/>
            </a:endParaRPr>
          </a:p>
        </p:txBody>
      </p:sp>
      <p:sp>
        <p:nvSpPr>
          <p:cNvPr id="168" name="object 124"/>
          <p:cNvSpPr txBox="1"/>
          <p:nvPr/>
        </p:nvSpPr>
        <p:spPr>
          <a:xfrm>
            <a:off x="6088740" y="2202383"/>
            <a:ext cx="764273" cy="215444"/>
          </a:xfrm>
          <a:prstGeom prst="rect">
            <a:avLst/>
          </a:prstGeom>
        </p:spPr>
        <p:txBody>
          <a:bodyPr vert="horz" wrap="square" lIns="0" tIns="0" rIns="0" bIns="0" rtlCol="0">
            <a:spAutoFit/>
          </a:bodyPr>
          <a:lstStyle/>
          <a:p>
            <a:pPr marL="12700">
              <a:lnSpc>
                <a:spcPct val="100000"/>
              </a:lnSpc>
            </a:pPr>
            <a:r>
              <a:rPr sz="1400" spc="-10" dirty="0">
                <a:latin typeface="Meiryo UI" panose="020B0604030504040204" pitchFamily="50" charset="-128"/>
                <a:ea typeface="Meiryo UI" panose="020B0604030504040204" pitchFamily="50" charset="-128"/>
                <a:cs typeface="PMingLiU"/>
              </a:rPr>
              <a:t>自</a:t>
            </a:r>
            <a:r>
              <a:rPr sz="1400" spc="5" dirty="0">
                <a:latin typeface="Meiryo UI" panose="020B0604030504040204" pitchFamily="50" charset="-128"/>
                <a:ea typeface="Meiryo UI" panose="020B0604030504040204" pitchFamily="50" charset="-128"/>
                <a:cs typeface="PMingLiU"/>
              </a:rPr>
              <a:t>動</a:t>
            </a:r>
            <a:r>
              <a:rPr sz="1400" spc="15" dirty="0">
                <a:latin typeface="Meiryo UI" panose="020B0604030504040204" pitchFamily="50" charset="-128"/>
                <a:ea typeface="Meiryo UI" panose="020B0604030504040204" pitchFamily="50" charset="-128"/>
                <a:cs typeface="PMingLiU"/>
              </a:rPr>
              <a:t>運</a:t>
            </a:r>
            <a:r>
              <a:rPr sz="1400" dirty="0">
                <a:latin typeface="Meiryo UI" panose="020B0604030504040204" pitchFamily="50" charset="-128"/>
                <a:ea typeface="Meiryo UI" panose="020B0604030504040204" pitchFamily="50" charset="-128"/>
                <a:cs typeface="PMingLiU"/>
              </a:rPr>
              <a:t>転</a:t>
            </a:r>
          </a:p>
        </p:txBody>
      </p:sp>
      <p:sp>
        <p:nvSpPr>
          <p:cNvPr id="169" name="object 125"/>
          <p:cNvSpPr txBox="1"/>
          <p:nvPr/>
        </p:nvSpPr>
        <p:spPr>
          <a:xfrm>
            <a:off x="7786325" y="2325883"/>
            <a:ext cx="3068790" cy="346249"/>
          </a:xfrm>
          <a:prstGeom prst="rect">
            <a:avLst/>
          </a:prstGeom>
        </p:spPr>
        <p:txBody>
          <a:bodyPr vert="horz" wrap="square" lIns="0" tIns="0" rIns="0" bIns="0" rtlCol="0">
            <a:spAutoFit/>
          </a:bodyPr>
          <a:lstStyle/>
          <a:p>
            <a:pPr marL="59690">
              <a:lnSpc>
                <a:spcPts val="894"/>
              </a:lnSpc>
            </a:pPr>
            <a:r>
              <a:rPr sz="1400" spc="-50" dirty="0" err="1">
                <a:latin typeface="Meiryo UI" panose="020B0604030504040204" pitchFamily="50" charset="-128"/>
                <a:ea typeface="Meiryo UI" panose="020B0604030504040204" pitchFamily="50" charset="-128"/>
                <a:cs typeface="PMingLiU"/>
              </a:rPr>
              <a:t>コンピューティングのサービス化</a:t>
            </a:r>
            <a:endParaRPr lang="en-US" sz="1400" spc="-50" dirty="0">
              <a:latin typeface="Meiryo UI" panose="020B0604030504040204" pitchFamily="50" charset="-128"/>
              <a:ea typeface="Meiryo UI" panose="020B0604030504040204" pitchFamily="50" charset="-128"/>
              <a:cs typeface="PMingLiU"/>
            </a:endParaRPr>
          </a:p>
          <a:p>
            <a:pPr marL="59690">
              <a:lnSpc>
                <a:spcPts val="894"/>
              </a:lnSpc>
            </a:pPr>
            <a:endParaRPr lang="en-US" sz="1400" spc="-50" dirty="0">
              <a:latin typeface="Meiryo UI" panose="020B0604030504040204" pitchFamily="50" charset="-128"/>
              <a:ea typeface="Meiryo UI" panose="020B0604030504040204" pitchFamily="50" charset="-128"/>
              <a:cs typeface="PMingLiU"/>
            </a:endParaRPr>
          </a:p>
          <a:p>
            <a:pPr marL="59690">
              <a:lnSpc>
                <a:spcPts val="894"/>
              </a:lnSpc>
            </a:pPr>
            <a:r>
              <a:rPr sz="1400" spc="15" dirty="0">
                <a:latin typeface="Meiryo UI" panose="020B0604030504040204" pitchFamily="50" charset="-128"/>
                <a:ea typeface="Meiryo UI" panose="020B0604030504040204" pitchFamily="50" charset="-128"/>
                <a:cs typeface="PMingLiU"/>
              </a:rPr>
              <a:t>（</a:t>
            </a:r>
            <a:r>
              <a:rPr sz="1600" spc="15" dirty="0">
                <a:latin typeface="Meiryo UI" panose="020B0604030504040204" pitchFamily="50" charset="-128"/>
                <a:ea typeface="Meiryo UI" panose="020B0604030504040204" pitchFamily="50" charset="-128"/>
                <a:cs typeface="Lucida Sans"/>
              </a:rPr>
              <a:t>As</a:t>
            </a:r>
            <a:r>
              <a:rPr sz="1600" spc="-75" dirty="0">
                <a:latin typeface="Meiryo UI" panose="020B0604030504040204" pitchFamily="50" charset="-128"/>
                <a:ea typeface="Meiryo UI" panose="020B0604030504040204" pitchFamily="50" charset="-128"/>
                <a:cs typeface="Lucida Sans"/>
              </a:rPr>
              <a:t> </a:t>
            </a:r>
            <a:r>
              <a:rPr sz="1600" spc="10" dirty="0">
                <a:latin typeface="Meiryo UI" panose="020B0604030504040204" pitchFamily="50" charset="-128"/>
                <a:ea typeface="Meiryo UI" panose="020B0604030504040204" pitchFamily="50" charset="-128"/>
                <a:cs typeface="Lucida Sans"/>
              </a:rPr>
              <a:t>a</a:t>
            </a:r>
            <a:r>
              <a:rPr sz="1600" spc="-75" dirty="0">
                <a:latin typeface="Meiryo UI" panose="020B0604030504040204" pitchFamily="50" charset="-128"/>
                <a:ea typeface="Meiryo UI" panose="020B0604030504040204" pitchFamily="50" charset="-128"/>
                <a:cs typeface="Lucida Sans"/>
              </a:rPr>
              <a:t> </a:t>
            </a:r>
            <a:r>
              <a:rPr sz="1600" spc="10" dirty="0">
                <a:latin typeface="Meiryo UI" panose="020B0604030504040204" pitchFamily="50" charset="-128"/>
                <a:ea typeface="Meiryo UI" panose="020B0604030504040204" pitchFamily="50" charset="-128"/>
                <a:cs typeface="Lucida Sans"/>
              </a:rPr>
              <a:t>service</a:t>
            </a:r>
            <a:r>
              <a:rPr sz="1600" spc="-75" dirty="0">
                <a:latin typeface="Meiryo UI" panose="020B0604030504040204" pitchFamily="50" charset="-128"/>
                <a:ea typeface="Meiryo UI" panose="020B0604030504040204" pitchFamily="50" charset="-128"/>
                <a:cs typeface="Lucida Sans"/>
              </a:rPr>
              <a:t> </a:t>
            </a:r>
            <a:r>
              <a:rPr sz="1600" spc="-5" dirty="0">
                <a:latin typeface="Meiryo UI" panose="020B0604030504040204" pitchFamily="50" charset="-128"/>
                <a:ea typeface="Meiryo UI" panose="020B0604030504040204" pitchFamily="50" charset="-128"/>
                <a:cs typeface="Lucida Sans"/>
              </a:rPr>
              <a:t>computing</a:t>
            </a:r>
            <a:r>
              <a:rPr sz="1400" spc="-5" dirty="0">
                <a:latin typeface="Meiryo UI" panose="020B0604030504040204" pitchFamily="50" charset="-128"/>
                <a:ea typeface="Meiryo UI" panose="020B0604030504040204" pitchFamily="50" charset="-128"/>
                <a:cs typeface="PMingLiU"/>
              </a:rPr>
              <a:t>）</a:t>
            </a:r>
            <a:endParaRPr sz="1400" dirty="0">
              <a:latin typeface="Meiryo UI" panose="020B0604030504040204" pitchFamily="50" charset="-128"/>
              <a:ea typeface="Meiryo UI" panose="020B0604030504040204" pitchFamily="50" charset="-128"/>
              <a:cs typeface="PMingLiU"/>
            </a:endParaRPr>
          </a:p>
        </p:txBody>
      </p:sp>
      <p:sp>
        <p:nvSpPr>
          <p:cNvPr id="170" name="object 126"/>
          <p:cNvSpPr txBox="1"/>
          <p:nvPr/>
        </p:nvSpPr>
        <p:spPr>
          <a:xfrm>
            <a:off x="9422085" y="3011784"/>
            <a:ext cx="2227687" cy="219740"/>
          </a:xfrm>
          <a:prstGeom prst="rect">
            <a:avLst/>
          </a:prstGeom>
        </p:spPr>
        <p:txBody>
          <a:bodyPr vert="horz" wrap="square" lIns="0" tIns="0" rIns="0" bIns="0" rtlCol="0">
            <a:spAutoFit/>
          </a:bodyPr>
          <a:lstStyle/>
          <a:p>
            <a:pPr marL="12700" marR="5080">
              <a:lnSpc>
                <a:spcPct val="102299"/>
              </a:lnSpc>
            </a:pPr>
            <a:r>
              <a:rPr sz="1400" spc="-55" dirty="0">
                <a:latin typeface="Meiryo UI" panose="020B0604030504040204" pitchFamily="50" charset="-128"/>
                <a:ea typeface="Meiryo UI" panose="020B0604030504040204" pitchFamily="50" charset="-128"/>
                <a:cs typeface="PMingLiU"/>
              </a:rPr>
              <a:t>コグニティブ  </a:t>
            </a:r>
            <a:r>
              <a:rPr sz="1400" spc="-45" dirty="0">
                <a:latin typeface="Meiryo UI" panose="020B0604030504040204" pitchFamily="50" charset="-128"/>
                <a:ea typeface="Meiryo UI" panose="020B0604030504040204" pitchFamily="50" charset="-128"/>
                <a:cs typeface="PMingLiU"/>
              </a:rPr>
              <a:t>オ</a:t>
            </a:r>
            <a:r>
              <a:rPr sz="1400" spc="-95" dirty="0">
                <a:latin typeface="Meiryo UI" panose="020B0604030504040204" pitchFamily="50" charset="-128"/>
                <a:ea typeface="Meiryo UI" panose="020B0604030504040204" pitchFamily="50" charset="-128"/>
                <a:cs typeface="PMingLiU"/>
              </a:rPr>
              <a:t>ー</a:t>
            </a:r>
            <a:r>
              <a:rPr sz="1400" spc="-120" dirty="0">
                <a:latin typeface="Meiryo UI" panose="020B0604030504040204" pitchFamily="50" charset="-128"/>
                <a:ea typeface="Meiryo UI" panose="020B0604030504040204" pitchFamily="50" charset="-128"/>
                <a:cs typeface="PMingLiU"/>
              </a:rPr>
              <a:t>ト</a:t>
            </a:r>
            <a:r>
              <a:rPr sz="1400" spc="-80" dirty="0">
                <a:latin typeface="Meiryo UI" panose="020B0604030504040204" pitchFamily="50" charset="-128"/>
                <a:ea typeface="Meiryo UI" panose="020B0604030504040204" pitchFamily="50" charset="-128"/>
                <a:cs typeface="PMingLiU"/>
              </a:rPr>
              <a:t>メ</a:t>
            </a:r>
            <a:r>
              <a:rPr sz="1400" spc="-35" dirty="0">
                <a:latin typeface="Meiryo UI" panose="020B0604030504040204" pitchFamily="50" charset="-128"/>
                <a:ea typeface="Meiryo UI" panose="020B0604030504040204" pitchFamily="50" charset="-128"/>
                <a:cs typeface="PMingLiU"/>
              </a:rPr>
              <a:t>ー</a:t>
            </a:r>
            <a:r>
              <a:rPr sz="1400" spc="-60" dirty="0">
                <a:latin typeface="Meiryo UI" panose="020B0604030504040204" pitchFamily="50" charset="-128"/>
                <a:ea typeface="Meiryo UI" panose="020B0604030504040204" pitchFamily="50" charset="-128"/>
                <a:cs typeface="PMingLiU"/>
              </a:rPr>
              <a:t>シ</a:t>
            </a:r>
            <a:r>
              <a:rPr sz="1400" spc="-80" dirty="0">
                <a:latin typeface="Meiryo UI" panose="020B0604030504040204" pitchFamily="50" charset="-128"/>
                <a:ea typeface="Meiryo UI" panose="020B0604030504040204" pitchFamily="50" charset="-128"/>
                <a:cs typeface="PMingLiU"/>
              </a:rPr>
              <a:t>ョ</a:t>
            </a:r>
            <a:r>
              <a:rPr sz="1400" dirty="0">
                <a:latin typeface="Meiryo UI" panose="020B0604030504040204" pitchFamily="50" charset="-128"/>
                <a:ea typeface="Meiryo UI" panose="020B0604030504040204" pitchFamily="50" charset="-128"/>
                <a:cs typeface="PMingLiU"/>
              </a:rPr>
              <a:t>ン</a:t>
            </a:r>
          </a:p>
        </p:txBody>
      </p:sp>
      <p:sp>
        <p:nvSpPr>
          <p:cNvPr id="171" name="object 127"/>
          <p:cNvSpPr txBox="1"/>
          <p:nvPr/>
        </p:nvSpPr>
        <p:spPr>
          <a:xfrm>
            <a:off x="6109964" y="4625031"/>
            <a:ext cx="995838" cy="430887"/>
          </a:xfrm>
          <a:prstGeom prst="rect">
            <a:avLst/>
          </a:prstGeom>
        </p:spPr>
        <p:txBody>
          <a:bodyPr vert="horz" wrap="square" lIns="0" tIns="0" rIns="0" bIns="0" rtlCol="0">
            <a:spAutoFit/>
          </a:bodyPr>
          <a:lstStyle/>
          <a:p>
            <a:pPr marL="12700">
              <a:lnSpc>
                <a:spcPct val="100000"/>
              </a:lnSpc>
            </a:pPr>
            <a:r>
              <a:rPr sz="1400" spc="5" dirty="0" err="1">
                <a:latin typeface="Meiryo UI" panose="020B0604030504040204" pitchFamily="50" charset="-128"/>
                <a:ea typeface="Meiryo UI" panose="020B0604030504040204" pitchFamily="50" charset="-128"/>
                <a:cs typeface="PMingLiU"/>
              </a:rPr>
              <a:t>遠隔</a:t>
            </a:r>
            <a:r>
              <a:rPr sz="1400" spc="10" dirty="0" err="1">
                <a:latin typeface="Meiryo UI" panose="020B0604030504040204" pitchFamily="50" charset="-128"/>
                <a:ea typeface="Meiryo UI" panose="020B0604030504040204" pitchFamily="50" charset="-128"/>
                <a:cs typeface="PMingLiU"/>
              </a:rPr>
              <a:t>医</a:t>
            </a:r>
            <a:r>
              <a:rPr sz="1400" dirty="0" err="1">
                <a:latin typeface="Meiryo UI" panose="020B0604030504040204" pitchFamily="50" charset="-128"/>
                <a:ea typeface="Meiryo UI" panose="020B0604030504040204" pitchFamily="50" charset="-128"/>
                <a:cs typeface="PMingLiU"/>
              </a:rPr>
              <a:t>療</a:t>
            </a:r>
            <a:endParaRPr lang="en-US" sz="1400" dirty="0">
              <a:latin typeface="Meiryo UI" panose="020B0604030504040204" pitchFamily="50" charset="-128"/>
              <a:ea typeface="Meiryo UI" panose="020B0604030504040204" pitchFamily="50" charset="-128"/>
              <a:cs typeface="PMingLiU"/>
            </a:endParaRPr>
          </a:p>
          <a:p>
            <a:pPr marL="12700">
              <a:lnSpc>
                <a:spcPct val="100000"/>
              </a:lnSpc>
            </a:pPr>
            <a:r>
              <a:rPr lang="ja-JP" altLang="en-US" sz="1400" dirty="0">
                <a:latin typeface="Meiryo UI" panose="020B0604030504040204" pitchFamily="50" charset="-128"/>
                <a:ea typeface="Meiryo UI" panose="020B0604030504040204" pitchFamily="50" charset="-128"/>
                <a:cs typeface="PMingLiU"/>
              </a:rPr>
              <a:t>個別化医療</a:t>
            </a:r>
            <a:endParaRPr sz="1400" dirty="0">
              <a:latin typeface="Meiryo UI" panose="020B0604030504040204" pitchFamily="50" charset="-128"/>
              <a:ea typeface="Meiryo UI" panose="020B0604030504040204" pitchFamily="50" charset="-128"/>
              <a:cs typeface="PMingLiU"/>
            </a:endParaRPr>
          </a:p>
        </p:txBody>
      </p:sp>
      <p:sp>
        <p:nvSpPr>
          <p:cNvPr id="172" name="object 128"/>
          <p:cNvSpPr txBox="1"/>
          <p:nvPr/>
        </p:nvSpPr>
        <p:spPr>
          <a:xfrm>
            <a:off x="7842596" y="4741925"/>
            <a:ext cx="1017690" cy="215444"/>
          </a:xfrm>
          <a:prstGeom prst="rect">
            <a:avLst/>
          </a:prstGeom>
        </p:spPr>
        <p:txBody>
          <a:bodyPr vert="horz" wrap="square" lIns="0" tIns="0" rIns="0" bIns="0" rtlCol="0">
            <a:spAutoFit/>
          </a:bodyPr>
          <a:lstStyle/>
          <a:p>
            <a:pPr marL="12700">
              <a:lnSpc>
                <a:spcPct val="100000"/>
              </a:lnSpc>
            </a:pPr>
            <a:r>
              <a:rPr sz="1400" spc="-55" dirty="0">
                <a:latin typeface="Meiryo UI" panose="020B0604030504040204" pitchFamily="50" charset="-128"/>
                <a:ea typeface="Meiryo UI" panose="020B0604030504040204" pitchFamily="50" charset="-128"/>
                <a:cs typeface="PMingLiU"/>
              </a:rPr>
              <a:t>ス</a:t>
            </a:r>
            <a:r>
              <a:rPr sz="1400" spc="-60" dirty="0">
                <a:latin typeface="Meiryo UI" panose="020B0604030504040204" pitchFamily="50" charset="-128"/>
                <a:ea typeface="Meiryo UI" panose="020B0604030504040204" pitchFamily="50" charset="-128"/>
                <a:cs typeface="PMingLiU"/>
              </a:rPr>
              <a:t>マ</a:t>
            </a:r>
            <a:r>
              <a:rPr sz="1400" spc="-95" dirty="0">
                <a:latin typeface="Meiryo UI" panose="020B0604030504040204" pitchFamily="50" charset="-128"/>
                <a:ea typeface="Meiryo UI" panose="020B0604030504040204" pitchFamily="50" charset="-128"/>
                <a:cs typeface="PMingLiU"/>
              </a:rPr>
              <a:t>ー</a:t>
            </a:r>
            <a:r>
              <a:rPr sz="1400" spc="-80" dirty="0">
                <a:latin typeface="Meiryo UI" panose="020B0604030504040204" pitchFamily="50" charset="-128"/>
                <a:ea typeface="Meiryo UI" panose="020B0604030504040204" pitchFamily="50" charset="-128"/>
                <a:cs typeface="PMingLiU"/>
              </a:rPr>
              <a:t>ト</a:t>
            </a:r>
            <a:r>
              <a:rPr sz="1400" spc="-15" dirty="0">
                <a:latin typeface="Meiryo UI" panose="020B0604030504040204" pitchFamily="50" charset="-128"/>
                <a:ea typeface="Meiryo UI" panose="020B0604030504040204" pitchFamily="50" charset="-128"/>
                <a:cs typeface="PMingLiU"/>
              </a:rPr>
              <a:t>シ</a:t>
            </a:r>
            <a:r>
              <a:rPr sz="1400" spc="-60" dirty="0">
                <a:latin typeface="Meiryo UI" panose="020B0604030504040204" pitchFamily="50" charset="-128"/>
                <a:ea typeface="Meiryo UI" panose="020B0604030504040204" pitchFamily="50" charset="-128"/>
                <a:cs typeface="PMingLiU"/>
              </a:rPr>
              <a:t>テ</a:t>
            </a:r>
            <a:r>
              <a:rPr sz="1400" dirty="0">
                <a:latin typeface="Meiryo UI" panose="020B0604030504040204" pitchFamily="50" charset="-128"/>
                <a:ea typeface="Meiryo UI" panose="020B0604030504040204" pitchFamily="50" charset="-128"/>
                <a:cs typeface="PMingLiU"/>
              </a:rPr>
              <a:t>ィ</a:t>
            </a:r>
          </a:p>
        </p:txBody>
      </p:sp>
      <p:sp>
        <p:nvSpPr>
          <p:cNvPr id="46" name="正方形/長方形 45"/>
          <p:cNvSpPr/>
          <p:nvPr/>
        </p:nvSpPr>
        <p:spPr>
          <a:xfrm>
            <a:off x="9333273" y="3898721"/>
            <a:ext cx="2195153" cy="523220"/>
          </a:xfrm>
          <a:prstGeom prst="rect">
            <a:avLst/>
          </a:prstGeom>
        </p:spPr>
        <p:txBody>
          <a:bodyPr wrap="none">
            <a:spAutoFit/>
          </a:bodyPr>
          <a:lstStyle/>
          <a:p>
            <a:pPr marR="5080">
              <a:lnSpc>
                <a:spcPct val="100000"/>
              </a:lnSpc>
            </a:pPr>
            <a:r>
              <a:rPr lang="ja-JP" altLang="en-US" sz="1400" b="1" spc="15" dirty="0">
                <a:latin typeface="Meiryo UI" panose="020B0604030504040204" pitchFamily="50" charset="-128"/>
                <a:ea typeface="Meiryo UI" panose="020B0604030504040204" pitchFamily="50" charset="-128"/>
                <a:cs typeface="PMingLiU"/>
              </a:rPr>
              <a:t>仮想通貨</a:t>
            </a:r>
            <a:r>
              <a:rPr lang="ja-JP" altLang="en-US" sz="1400" b="1" dirty="0">
                <a:latin typeface="Meiryo UI" panose="020B0604030504040204" pitchFamily="50" charset="-128"/>
                <a:ea typeface="Meiryo UI" panose="020B0604030504040204" pitchFamily="50" charset="-128"/>
                <a:cs typeface="PMingLiU"/>
              </a:rPr>
              <a:t>（ビットコイン）</a:t>
            </a:r>
            <a:endParaRPr lang="en-US" altLang="ja-JP" sz="1400" b="1" dirty="0">
              <a:latin typeface="Meiryo UI" panose="020B0604030504040204" pitchFamily="50" charset="-128"/>
              <a:ea typeface="Meiryo UI" panose="020B0604030504040204" pitchFamily="50" charset="-128"/>
              <a:cs typeface="PMingLiU"/>
            </a:endParaRPr>
          </a:p>
          <a:p>
            <a:pPr marR="5080">
              <a:lnSpc>
                <a:spcPct val="100000"/>
              </a:lnSpc>
            </a:pPr>
            <a:r>
              <a:rPr lang="ja-JP" altLang="en-US" sz="1400" b="1" dirty="0">
                <a:latin typeface="Meiryo UI" panose="020B0604030504040204" pitchFamily="50" charset="-128"/>
                <a:ea typeface="Meiryo UI" panose="020B0604030504040204" pitchFamily="50" charset="-128"/>
                <a:cs typeface="PMingLiU"/>
              </a:rPr>
              <a:t>（暗号通貨とも呼ばれる）</a:t>
            </a:r>
          </a:p>
        </p:txBody>
      </p:sp>
      <p:sp>
        <p:nvSpPr>
          <p:cNvPr id="175" name="object 115"/>
          <p:cNvSpPr txBox="1"/>
          <p:nvPr/>
        </p:nvSpPr>
        <p:spPr>
          <a:xfrm>
            <a:off x="689591" y="3924315"/>
            <a:ext cx="1028065" cy="215444"/>
          </a:xfrm>
          <a:prstGeom prst="rect">
            <a:avLst/>
          </a:prstGeom>
        </p:spPr>
        <p:txBody>
          <a:bodyPr vert="horz" wrap="square" lIns="0" tIns="0" rIns="0" bIns="0" rtlCol="0">
            <a:spAutoFit/>
          </a:bodyPr>
          <a:lstStyle/>
          <a:p>
            <a:pPr>
              <a:lnSpc>
                <a:spcPct val="100000"/>
              </a:lnSpc>
              <a:spcBef>
                <a:spcPts val="45"/>
              </a:spcBef>
            </a:pPr>
            <a:r>
              <a:rPr lang="ja-JP" altLang="en-US" sz="1400" dirty="0">
                <a:latin typeface="Meiryo UI" panose="020B0604030504040204" pitchFamily="50" charset="-128"/>
                <a:ea typeface="Meiryo UI" panose="020B0604030504040204" pitchFamily="50" charset="-128"/>
                <a:cs typeface="PMingLiU"/>
              </a:rPr>
              <a:t>モバイルアプリ</a:t>
            </a:r>
            <a:endParaRPr sz="1400" dirty="0">
              <a:latin typeface="Meiryo UI" panose="020B0604030504040204" pitchFamily="50" charset="-128"/>
              <a:ea typeface="Meiryo UI" panose="020B0604030504040204" pitchFamily="50" charset="-128"/>
              <a:cs typeface="PMingLiU"/>
            </a:endParaRPr>
          </a:p>
        </p:txBody>
      </p:sp>
      <p:sp>
        <p:nvSpPr>
          <p:cNvPr id="176" name="object 115"/>
          <p:cNvSpPr txBox="1"/>
          <p:nvPr/>
        </p:nvSpPr>
        <p:spPr>
          <a:xfrm>
            <a:off x="517460" y="4476624"/>
            <a:ext cx="2233333" cy="215444"/>
          </a:xfrm>
          <a:prstGeom prst="rect">
            <a:avLst/>
          </a:prstGeom>
        </p:spPr>
        <p:txBody>
          <a:bodyPr vert="horz" wrap="square" lIns="0" tIns="0" rIns="0" bIns="0" rtlCol="0">
            <a:spAutoFit/>
          </a:bodyPr>
          <a:lstStyle/>
          <a:p>
            <a:pPr>
              <a:lnSpc>
                <a:spcPct val="100000"/>
              </a:lnSpc>
              <a:spcBef>
                <a:spcPts val="45"/>
              </a:spcBef>
            </a:pPr>
            <a:r>
              <a:rPr lang="en-US" altLang="ja-JP" sz="1400" dirty="0">
                <a:latin typeface="Meiryo UI" panose="020B0604030504040204" pitchFamily="50" charset="-128"/>
                <a:ea typeface="Meiryo UI" panose="020B0604030504040204" pitchFamily="50" charset="-128"/>
                <a:cs typeface="PMingLiU"/>
              </a:rPr>
              <a:t>3D</a:t>
            </a:r>
            <a:r>
              <a:rPr lang="ja-JP" altLang="en-US" sz="1400" dirty="0">
                <a:latin typeface="Meiryo UI" panose="020B0604030504040204" pitchFamily="50" charset="-128"/>
                <a:ea typeface="Meiryo UI" panose="020B0604030504040204" pitchFamily="50" charset="-128"/>
                <a:cs typeface="PMingLiU"/>
              </a:rPr>
              <a:t>プリンタ／</a:t>
            </a:r>
            <a:r>
              <a:rPr lang="en-US" altLang="ja-JP" sz="1400" dirty="0">
                <a:latin typeface="Meiryo UI" panose="020B0604030504040204" pitchFamily="50" charset="-128"/>
                <a:ea typeface="Meiryo UI" panose="020B0604030504040204" pitchFamily="50" charset="-128"/>
                <a:cs typeface="PMingLiU"/>
              </a:rPr>
              <a:t>4D</a:t>
            </a:r>
            <a:r>
              <a:rPr lang="ja-JP" altLang="en-US" sz="1400" dirty="0">
                <a:latin typeface="Meiryo UI" panose="020B0604030504040204" pitchFamily="50" charset="-128"/>
                <a:ea typeface="Meiryo UI" panose="020B0604030504040204" pitchFamily="50" charset="-128"/>
                <a:cs typeface="PMingLiU"/>
              </a:rPr>
              <a:t>プリンタ</a:t>
            </a:r>
            <a:endParaRPr sz="1400" dirty="0">
              <a:latin typeface="Meiryo UI" panose="020B0604030504040204" pitchFamily="50" charset="-128"/>
              <a:ea typeface="Meiryo UI" panose="020B0604030504040204" pitchFamily="50" charset="-128"/>
              <a:cs typeface="PMingLiU"/>
            </a:endParaRPr>
          </a:p>
        </p:txBody>
      </p:sp>
      <p:sp>
        <p:nvSpPr>
          <p:cNvPr id="177" name="object 122"/>
          <p:cNvSpPr txBox="1"/>
          <p:nvPr/>
        </p:nvSpPr>
        <p:spPr>
          <a:xfrm>
            <a:off x="517461" y="3358668"/>
            <a:ext cx="1512948" cy="215444"/>
          </a:xfrm>
          <a:prstGeom prst="rect">
            <a:avLst/>
          </a:prstGeom>
        </p:spPr>
        <p:txBody>
          <a:bodyPr vert="horz" wrap="square" lIns="0" tIns="0" rIns="0" bIns="0" rtlCol="0">
            <a:spAutoFit/>
          </a:bodyPr>
          <a:lstStyle/>
          <a:p>
            <a:pPr marL="12700">
              <a:lnSpc>
                <a:spcPct val="100000"/>
              </a:lnSpc>
            </a:pPr>
            <a:r>
              <a:rPr sz="1400" spc="-45" dirty="0" err="1">
                <a:latin typeface="Meiryo UI" panose="020B0604030504040204" pitchFamily="50" charset="-128"/>
                <a:ea typeface="Meiryo UI" panose="020B0604030504040204" pitchFamily="50" charset="-128"/>
                <a:cs typeface="PMingLiU"/>
              </a:rPr>
              <a:t>ク</a:t>
            </a:r>
            <a:r>
              <a:rPr sz="1400" spc="-35" dirty="0" err="1">
                <a:latin typeface="Meiryo UI" panose="020B0604030504040204" pitchFamily="50" charset="-128"/>
                <a:ea typeface="Meiryo UI" panose="020B0604030504040204" pitchFamily="50" charset="-128"/>
                <a:cs typeface="PMingLiU"/>
              </a:rPr>
              <a:t>ラ</a:t>
            </a:r>
            <a:r>
              <a:rPr sz="1400" spc="-85" dirty="0" err="1">
                <a:latin typeface="Meiryo UI" panose="020B0604030504040204" pitchFamily="50" charset="-128"/>
                <a:ea typeface="Meiryo UI" panose="020B0604030504040204" pitchFamily="50" charset="-128"/>
                <a:cs typeface="PMingLiU"/>
              </a:rPr>
              <a:t>ウ</a:t>
            </a:r>
            <a:r>
              <a:rPr sz="1400" spc="-45" dirty="0" err="1">
                <a:latin typeface="Meiryo UI" panose="020B0604030504040204" pitchFamily="50" charset="-128"/>
                <a:ea typeface="Meiryo UI" panose="020B0604030504040204" pitchFamily="50" charset="-128"/>
                <a:cs typeface="PMingLiU"/>
              </a:rPr>
              <a:t>ド</a:t>
            </a:r>
            <a:r>
              <a:rPr lang="ja-JP" altLang="en-US" sz="1400" spc="-45" dirty="0">
                <a:latin typeface="Meiryo UI" panose="020B0604030504040204" pitchFamily="50" charset="-128"/>
                <a:ea typeface="Meiryo UI" panose="020B0604030504040204" pitchFamily="50" charset="-128"/>
                <a:cs typeface="PMingLiU"/>
              </a:rPr>
              <a:t>　データセンタ</a:t>
            </a:r>
            <a:endParaRPr sz="1400" dirty="0">
              <a:latin typeface="Meiryo UI" panose="020B0604030504040204" pitchFamily="50" charset="-128"/>
              <a:ea typeface="Meiryo UI" panose="020B0604030504040204" pitchFamily="50" charset="-128"/>
              <a:cs typeface="PMingLiU"/>
            </a:endParaRPr>
          </a:p>
        </p:txBody>
      </p:sp>
      <p:sp>
        <p:nvSpPr>
          <p:cNvPr id="178" name="object 120"/>
          <p:cNvSpPr txBox="1"/>
          <p:nvPr/>
        </p:nvSpPr>
        <p:spPr>
          <a:xfrm>
            <a:off x="590284" y="4962619"/>
            <a:ext cx="1226680"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PMingLiU"/>
              </a:rPr>
              <a:t>モバイルファースト</a:t>
            </a:r>
            <a:endParaRPr sz="1400" dirty="0">
              <a:latin typeface="Meiryo UI" panose="020B0604030504040204" pitchFamily="50" charset="-128"/>
              <a:ea typeface="Meiryo UI" panose="020B0604030504040204" pitchFamily="50" charset="-128"/>
              <a:cs typeface="PMingLiU"/>
            </a:endParaRPr>
          </a:p>
        </p:txBody>
      </p:sp>
      <p:sp>
        <p:nvSpPr>
          <p:cNvPr id="179" name="object 120"/>
          <p:cNvSpPr txBox="1"/>
          <p:nvPr/>
        </p:nvSpPr>
        <p:spPr>
          <a:xfrm>
            <a:off x="1816964" y="3635430"/>
            <a:ext cx="1678241"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PMingLiU"/>
              </a:rPr>
              <a:t>パーソナライゼーション</a:t>
            </a:r>
            <a:endParaRPr sz="1400" dirty="0">
              <a:latin typeface="Meiryo UI" panose="020B0604030504040204" pitchFamily="50" charset="-128"/>
              <a:ea typeface="Meiryo UI" panose="020B0604030504040204" pitchFamily="50" charset="-128"/>
              <a:cs typeface="PMingLiU"/>
            </a:endParaRPr>
          </a:p>
        </p:txBody>
      </p:sp>
      <p:sp>
        <p:nvSpPr>
          <p:cNvPr id="180" name="object 115"/>
          <p:cNvSpPr txBox="1"/>
          <p:nvPr/>
        </p:nvSpPr>
        <p:spPr>
          <a:xfrm>
            <a:off x="2217718" y="3281605"/>
            <a:ext cx="1363175" cy="215444"/>
          </a:xfrm>
          <a:prstGeom prst="rect">
            <a:avLst/>
          </a:prstGeom>
        </p:spPr>
        <p:txBody>
          <a:bodyPr vert="horz" wrap="square" lIns="0" tIns="0" rIns="0" bIns="0" rtlCol="0">
            <a:spAutoFit/>
          </a:bodyPr>
          <a:lstStyle/>
          <a:p>
            <a:pPr>
              <a:lnSpc>
                <a:spcPct val="100000"/>
              </a:lnSpc>
              <a:spcBef>
                <a:spcPts val="45"/>
              </a:spcBef>
            </a:pPr>
            <a:r>
              <a:rPr lang="en-US" altLang="ja-JP" sz="1400" dirty="0">
                <a:latin typeface="Meiryo UI" panose="020B0604030504040204" pitchFamily="50" charset="-128"/>
                <a:ea typeface="Meiryo UI" panose="020B0604030504040204" pitchFamily="50" charset="-128"/>
                <a:cs typeface="PMingLiU"/>
              </a:rPr>
              <a:t>IoT</a:t>
            </a:r>
            <a:r>
              <a:rPr lang="ja-JP" altLang="en-US" sz="1400" dirty="0">
                <a:latin typeface="Meiryo UI" panose="020B0604030504040204" pitchFamily="50" charset="-128"/>
                <a:ea typeface="Meiryo UI" panose="020B0604030504040204" pitchFamily="50" charset="-128"/>
                <a:cs typeface="PMingLiU"/>
              </a:rPr>
              <a:t>／</a:t>
            </a:r>
            <a:r>
              <a:rPr lang="en-US" altLang="ja-JP" sz="1400" dirty="0">
                <a:latin typeface="Meiryo UI" panose="020B0604030504040204" pitchFamily="50" charset="-128"/>
                <a:ea typeface="Meiryo UI" panose="020B0604030504040204" pitchFamily="50" charset="-128"/>
                <a:cs typeface="PMingLiU"/>
              </a:rPr>
              <a:t>CPS</a:t>
            </a:r>
            <a:endParaRPr sz="1400" dirty="0">
              <a:latin typeface="Meiryo UI" panose="020B0604030504040204" pitchFamily="50" charset="-128"/>
              <a:ea typeface="Meiryo UI" panose="020B0604030504040204" pitchFamily="50" charset="-128"/>
              <a:cs typeface="PMingLiU"/>
            </a:endParaRPr>
          </a:p>
        </p:txBody>
      </p:sp>
      <p:sp>
        <p:nvSpPr>
          <p:cNvPr id="181" name="object 108"/>
          <p:cNvSpPr txBox="1"/>
          <p:nvPr/>
        </p:nvSpPr>
        <p:spPr>
          <a:xfrm>
            <a:off x="383144" y="2437710"/>
            <a:ext cx="962747" cy="215444"/>
          </a:xfrm>
          <a:prstGeom prst="rect">
            <a:avLst/>
          </a:prstGeom>
        </p:spPr>
        <p:txBody>
          <a:bodyPr vert="horz" wrap="square" lIns="0" tIns="0" rIns="0" bIns="0" rtlCol="0">
            <a:spAutoFit/>
          </a:bodyPr>
          <a:lstStyle/>
          <a:p>
            <a:pPr marL="12700">
              <a:lnSpc>
                <a:spcPct val="100000"/>
              </a:lnSpc>
            </a:pPr>
            <a:r>
              <a:rPr lang="ja-JP" altLang="en-US" sz="1400" spc="15" dirty="0">
                <a:latin typeface="Meiryo UI" panose="020B0604030504040204" pitchFamily="50" charset="-128"/>
                <a:ea typeface="Meiryo UI" panose="020B0604030504040204" pitchFamily="50" charset="-128"/>
                <a:cs typeface="PMingLiU"/>
              </a:rPr>
              <a:t>ロボティクス</a:t>
            </a:r>
            <a:endParaRPr sz="1400" dirty="0">
              <a:latin typeface="Meiryo UI" panose="020B0604030504040204" pitchFamily="50" charset="-128"/>
              <a:ea typeface="Meiryo UI" panose="020B0604030504040204" pitchFamily="50" charset="-128"/>
              <a:cs typeface="PMingLiU"/>
            </a:endParaRPr>
          </a:p>
        </p:txBody>
      </p:sp>
      <p:sp>
        <p:nvSpPr>
          <p:cNvPr id="160" name="object 112"/>
          <p:cNvSpPr txBox="1"/>
          <p:nvPr/>
        </p:nvSpPr>
        <p:spPr>
          <a:xfrm>
            <a:off x="907116" y="5994536"/>
            <a:ext cx="1645922" cy="215444"/>
          </a:xfrm>
          <a:prstGeom prst="rect">
            <a:avLst/>
          </a:prstGeom>
        </p:spPr>
        <p:txBody>
          <a:bodyPr vert="horz" wrap="square" lIns="0" tIns="0" rIns="0" bIns="0" rtlCol="0">
            <a:spAutoFit/>
          </a:bodyPr>
          <a:lstStyle/>
          <a:p>
            <a:pPr marL="12700">
              <a:lnSpc>
                <a:spcPct val="100000"/>
              </a:lnSpc>
            </a:pPr>
            <a:r>
              <a:rPr lang="en-US" altLang="ja-JP" sz="1400" spc="110" dirty="0">
                <a:latin typeface="Meiryo UI" panose="020B0604030504040204" pitchFamily="50" charset="-128"/>
                <a:ea typeface="Meiryo UI" panose="020B0604030504040204" pitchFamily="50" charset="-128"/>
                <a:cs typeface="Calibri"/>
              </a:rPr>
              <a:t>AR</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VR</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MR</a:t>
            </a:r>
            <a:endParaRPr sz="1400" dirty="0">
              <a:latin typeface="Meiryo UI" panose="020B0604030504040204" pitchFamily="50" charset="-128"/>
              <a:ea typeface="Meiryo UI" panose="020B0604030504040204" pitchFamily="50" charset="-128"/>
              <a:cs typeface="Calibri"/>
            </a:endParaRPr>
          </a:p>
        </p:txBody>
      </p:sp>
      <p:sp>
        <p:nvSpPr>
          <p:cNvPr id="2" name="テキスト ボックス 1"/>
          <p:cNvSpPr txBox="1"/>
          <p:nvPr/>
        </p:nvSpPr>
        <p:spPr>
          <a:xfrm>
            <a:off x="1779083" y="492189"/>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様々な技術を収斂し、更に破壊的テクノロジーが生まれる</a:t>
            </a:r>
          </a:p>
        </p:txBody>
      </p:sp>
      <p:sp>
        <p:nvSpPr>
          <p:cNvPr id="173" name="object 124"/>
          <p:cNvSpPr txBox="1"/>
          <p:nvPr/>
        </p:nvSpPr>
        <p:spPr>
          <a:xfrm>
            <a:off x="6110452" y="2463170"/>
            <a:ext cx="764273" cy="215444"/>
          </a:xfrm>
          <a:prstGeom prst="rect">
            <a:avLst/>
          </a:prstGeom>
        </p:spPr>
        <p:txBody>
          <a:bodyPr vert="horz" wrap="square" lIns="0" tIns="0" rIns="0" bIns="0" rtlCol="0">
            <a:spAutoFit/>
          </a:bodyPr>
          <a:lstStyle/>
          <a:p>
            <a:pPr marL="12700">
              <a:lnSpc>
                <a:spcPct val="100000"/>
              </a:lnSpc>
            </a:pPr>
            <a:r>
              <a:rPr lang="ja-JP" altLang="en-US" sz="1400" spc="-10" dirty="0">
                <a:latin typeface="Meiryo UI" panose="020B0604030504040204" pitchFamily="50" charset="-128"/>
                <a:ea typeface="Meiryo UI" panose="020B0604030504040204" pitchFamily="50" charset="-128"/>
                <a:cs typeface="PMingLiU"/>
              </a:rPr>
              <a:t>自律運転</a:t>
            </a:r>
            <a:endParaRPr sz="1400" dirty="0">
              <a:latin typeface="Meiryo UI" panose="020B0604030504040204" pitchFamily="50" charset="-128"/>
              <a:ea typeface="Meiryo UI" panose="020B0604030504040204" pitchFamily="50" charset="-128"/>
              <a:cs typeface="PMingLiU"/>
            </a:endParaRPr>
          </a:p>
        </p:txBody>
      </p:sp>
      <p:sp>
        <p:nvSpPr>
          <p:cNvPr id="3" name="角丸四角形吹き出し 2"/>
          <p:cNvSpPr/>
          <p:nvPr/>
        </p:nvSpPr>
        <p:spPr>
          <a:xfrm>
            <a:off x="8628081" y="5287514"/>
            <a:ext cx="3236028" cy="1042587"/>
          </a:xfrm>
          <a:prstGeom prst="wedgeRoundRectCallout">
            <a:avLst>
              <a:gd name="adj1" fmla="val -12123"/>
              <a:gd name="adj2" fmla="val -133533"/>
              <a:gd name="adj3" fmla="val 16667"/>
            </a:avLst>
          </a:prstGeom>
          <a:solidFill>
            <a:srgbClr val="FFC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例えば仮想通貨</a:t>
            </a:r>
            <a:r>
              <a:rPr kumimoji="1" lang="ja-JP" altLang="en-US" sz="1200" dirty="0">
                <a:solidFill>
                  <a:schemeClr val="tx1"/>
                </a:solidFill>
                <a:latin typeface="Meiryo UI" panose="020B0604030504040204" pitchFamily="50" charset="-128"/>
                <a:ea typeface="Meiryo UI" panose="020B0604030504040204" pitchFamily="50" charset="-128"/>
              </a:rPr>
              <a:t>ビットコインは、</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	</a:t>
            </a:r>
            <a:r>
              <a:rPr lang="ja-JP" altLang="en-US" sz="1200" dirty="0">
                <a:solidFill>
                  <a:schemeClr val="tx1"/>
                </a:solidFill>
                <a:latin typeface="Meiryo UI" panose="020B0604030504040204" pitchFamily="50" charset="-128"/>
                <a:ea typeface="Meiryo UI" panose="020B0604030504040204" pitchFamily="50" charset="-128"/>
              </a:rPr>
              <a:t>①ハッシュ関数</a:t>
            </a:r>
            <a:endParaRPr lang="en-US" altLang="ja-JP" sz="1200" dirty="0">
              <a:solidFill>
                <a:schemeClr val="tx1"/>
              </a:solidFill>
              <a:latin typeface="Meiryo UI" panose="020B0604030504040204" pitchFamily="50" charset="-128"/>
              <a:ea typeface="Meiryo UI" panose="020B0604030504040204" pitchFamily="50" charset="-128"/>
            </a:endParaRPr>
          </a:p>
          <a:p>
            <a:r>
              <a:rPr kumimoji="1" lang="en-US" altLang="ja-JP" sz="1200" dirty="0">
                <a:solidFill>
                  <a:schemeClr val="tx1"/>
                </a:solidFill>
                <a:latin typeface="Meiryo UI" panose="020B0604030504040204" pitchFamily="50" charset="-128"/>
                <a:ea typeface="Meiryo UI" panose="020B0604030504040204" pitchFamily="50" charset="-128"/>
              </a:rPr>
              <a:t>	</a:t>
            </a:r>
            <a:r>
              <a:rPr kumimoji="1" lang="ja-JP" altLang="en-US" sz="1200" dirty="0">
                <a:solidFill>
                  <a:schemeClr val="tx1"/>
                </a:solidFill>
                <a:latin typeface="Meiryo UI" panose="020B0604030504040204" pitchFamily="50" charset="-128"/>
                <a:ea typeface="Meiryo UI" panose="020B0604030504040204" pitchFamily="50" charset="-128"/>
              </a:rPr>
              <a:t>②公開鍵暗号</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	</a:t>
            </a:r>
            <a:r>
              <a:rPr lang="ja-JP" altLang="en-US" sz="1200" dirty="0">
                <a:solidFill>
                  <a:schemeClr val="tx1"/>
                </a:solidFill>
                <a:latin typeface="Meiryo UI" panose="020B0604030504040204" pitchFamily="50" charset="-128"/>
                <a:ea typeface="Meiryo UI" panose="020B0604030504040204" pitchFamily="50" charset="-128"/>
              </a:rPr>
              <a:t>③分散型ネットワーク技術</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と言う枯れた技術を巧みに組み合わせている。</a:t>
            </a:r>
          </a:p>
        </p:txBody>
      </p:sp>
      <p:sp>
        <p:nvSpPr>
          <p:cNvPr id="174" name="object 112"/>
          <p:cNvSpPr txBox="1"/>
          <p:nvPr/>
        </p:nvSpPr>
        <p:spPr>
          <a:xfrm>
            <a:off x="2572236" y="6008535"/>
            <a:ext cx="754114"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Calibri"/>
              </a:rPr>
              <a:t>脳科学</a:t>
            </a:r>
            <a:endParaRPr sz="1400" dirty="0">
              <a:latin typeface="Meiryo UI" panose="020B0604030504040204" pitchFamily="50" charset="-128"/>
              <a:ea typeface="Meiryo UI" panose="020B0604030504040204" pitchFamily="50" charset="-128"/>
              <a:cs typeface="Calibri"/>
            </a:endParaRPr>
          </a:p>
        </p:txBody>
      </p:sp>
      <p:sp>
        <p:nvSpPr>
          <p:cNvPr id="4" name="左中かっこ 3"/>
          <p:cNvSpPr/>
          <p:nvPr/>
        </p:nvSpPr>
        <p:spPr>
          <a:xfrm>
            <a:off x="9320720" y="5595350"/>
            <a:ext cx="325708" cy="426913"/>
          </a:xfrm>
          <a:prstGeom prst="leftBrace">
            <a:avLst>
              <a:gd name="adj1" fmla="val 25044"/>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 name="直線矢印コネクタ 5"/>
          <p:cNvCxnSpPr/>
          <p:nvPr/>
        </p:nvCxnSpPr>
        <p:spPr>
          <a:xfrm flipH="1" flipV="1">
            <a:off x="8120743" y="5816774"/>
            <a:ext cx="1082154"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593892" y="5566233"/>
            <a:ext cx="2599248" cy="461665"/>
          </a:xfrm>
          <a:prstGeom prst="rect">
            <a:avLst/>
          </a:prstGeom>
          <a:noFill/>
        </p:spPr>
        <p:txBody>
          <a:bodyPr wrap="square" rtlCol="0">
            <a:spAutoFit/>
          </a:bodyPr>
          <a:lstStyle/>
          <a:p>
            <a:pPr algn="r"/>
            <a:r>
              <a:rPr kumimoji="1" lang="ja-JP" altLang="en-US" sz="2400" b="1" dirty="0">
                <a:latin typeface="Meiryo UI" panose="020B0604030504040204" pitchFamily="50" charset="-128"/>
                <a:ea typeface="Meiryo UI" panose="020B0604030504040204" pitchFamily="50" charset="-128"/>
              </a:rPr>
              <a:t>ブロックチェーン</a:t>
            </a:r>
          </a:p>
        </p:txBody>
      </p:sp>
      <p:sp>
        <p:nvSpPr>
          <p:cNvPr id="5" name="正方形/長方形 4">
            <a:extLst>
              <a:ext uri="{FF2B5EF4-FFF2-40B4-BE49-F238E27FC236}">
                <a16:creationId xmlns:a16="http://schemas.microsoft.com/office/drawing/2014/main" id="{21DE6109-61AE-1A8F-FDBF-516A1D06989D}"/>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技術の融合</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9918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バイオ技術</a:t>
            </a:r>
          </a:p>
        </p:txBody>
      </p:sp>
    </p:spTree>
    <p:extLst>
      <p:ext uri="{BB962C8B-B14F-4D97-AF65-F5344CB8AC3E}">
        <p14:creationId xmlns:p14="http://schemas.microsoft.com/office/powerpoint/2010/main" val="1685219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object 2">
            <a:extLst>
              <a:ext uri="{FF2B5EF4-FFF2-40B4-BE49-F238E27FC236}">
                <a16:creationId xmlns:a16="http://schemas.microsoft.com/office/drawing/2014/main" id="{46546336-C090-4AC7-8F29-E2A5FB588BC7}"/>
              </a:ext>
            </a:extLst>
          </p:cNvPr>
          <p:cNvPicPr/>
          <p:nvPr/>
        </p:nvPicPr>
        <p:blipFill>
          <a:blip r:embed="rId2" cstate="print"/>
          <a:stretch>
            <a:fillRect/>
          </a:stretch>
        </p:blipFill>
        <p:spPr>
          <a:xfrm>
            <a:off x="8420436" y="5184978"/>
            <a:ext cx="512063" cy="480059"/>
          </a:xfrm>
          <a:prstGeom prst="rect">
            <a:avLst/>
          </a:prstGeom>
        </p:spPr>
      </p:pic>
      <p:grpSp>
        <p:nvGrpSpPr>
          <p:cNvPr id="134" name="object 3">
            <a:extLst>
              <a:ext uri="{FF2B5EF4-FFF2-40B4-BE49-F238E27FC236}">
                <a16:creationId xmlns:a16="http://schemas.microsoft.com/office/drawing/2014/main" id="{0750EF23-6303-4B83-A3E8-399F5DB86DE2}"/>
              </a:ext>
            </a:extLst>
          </p:cNvPr>
          <p:cNvGrpSpPr/>
          <p:nvPr/>
        </p:nvGrpSpPr>
        <p:grpSpPr>
          <a:xfrm>
            <a:off x="18624" y="2110062"/>
            <a:ext cx="9415780" cy="4683760"/>
            <a:chOff x="213359" y="2101595"/>
            <a:chExt cx="9415780" cy="4683760"/>
          </a:xfrm>
        </p:grpSpPr>
        <p:sp>
          <p:nvSpPr>
            <p:cNvPr id="135" name="object 4">
              <a:extLst>
                <a:ext uri="{FF2B5EF4-FFF2-40B4-BE49-F238E27FC236}">
                  <a16:creationId xmlns:a16="http://schemas.microsoft.com/office/drawing/2014/main" id="{F8488BB2-55A6-40D9-9F17-056C326345FF}"/>
                </a:ext>
              </a:extLst>
            </p:cNvPr>
            <p:cNvSpPr/>
            <p:nvPr/>
          </p:nvSpPr>
          <p:spPr>
            <a:xfrm>
              <a:off x="213359" y="2101595"/>
              <a:ext cx="4564380" cy="4683760"/>
            </a:xfrm>
            <a:custGeom>
              <a:avLst/>
              <a:gdLst/>
              <a:ahLst/>
              <a:cxnLst/>
              <a:rect l="l" t="t" r="r" b="b"/>
              <a:pathLst>
                <a:path w="4564380" h="4683759">
                  <a:moveTo>
                    <a:pt x="4564380" y="0"/>
                  </a:moveTo>
                  <a:lnTo>
                    <a:pt x="0" y="0"/>
                  </a:lnTo>
                  <a:lnTo>
                    <a:pt x="0" y="4683252"/>
                  </a:lnTo>
                  <a:lnTo>
                    <a:pt x="4564380" y="4683252"/>
                  </a:lnTo>
                  <a:lnTo>
                    <a:pt x="4564380" y="0"/>
                  </a:lnTo>
                  <a:close/>
                </a:path>
              </a:pathLst>
            </a:custGeom>
            <a:solidFill>
              <a:srgbClr val="DEDEDE"/>
            </a:solidFill>
          </p:spPr>
          <p:txBody>
            <a:bodyPr wrap="square" lIns="0" tIns="0" rIns="0" bIns="0" rtlCol="0"/>
            <a:lstStyle/>
            <a:p>
              <a:endParaRPr/>
            </a:p>
          </p:txBody>
        </p:sp>
        <p:sp>
          <p:nvSpPr>
            <p:cNvPr id="136" name="object 5">
              <a:extLst>
                <a:ext uri="{FF2B5EF4-FFF2-40B4-BE49-F238E27FC236}">
                  <a16:creationId xmlns:a16="http://schemas.microsoft.com/office/drawing/2014/main" id="{EF7951BC-1CFE-4AF4-AE74-46EDBF7592B7}"/>
                </a:ext>
              </a:extLst>
            </p:cNvPr>
            <p:cNvSpPr/>
            <p:nvPr/>
          </p:nvSpPr>
          <p:spPr>
            <a:xfrm>
              <a:off x="316229" y="2381249"/>
              <a:ext cx="2609215" cy="1214755"/>
            </a:xfrm>
            <a:custGeom>
              <a:avLst/>
              <a:gdLst/>
              <a:ahLst/>
              <a:cxnLst/>
              <a:rect l="l" t="t" r="r" b="b"/>
              <a:pathLst>
                <a:path w="2609215" h="1214754">
                  <a:moveTo>
                    <a:pt x="2609088" y="0"/>
                  </a:moveTo>
                  <a:lnTo>
                    <a:pt x="0" y="0"/>
                  </a:lnTo>
                  <a:lnTo>
                    <a:pt x="0" y="1214627"/>
                  </a:lnTo>
                  <a:lnTo>
                    <a:pt x="2609088" y="1214627"/>
                  </a:lnTo>
                  <a:lnTo>
                    <a:pt x="2609088" y="0"/>
                  </a:lnTo>
                  <a:close/>
                </a:path>
              </a:pathLst>
            </a:custGeom>
            <a:solidFill>
              <a:srgbClr val="FFFFFF"/>
            </a:solidFill>
          </p:spPr>
          <p:txBody>
            <a:bodyPr wrap="square" lIns="0" tIns="0" rIns="0" bIns="0" rtlCol="0"/>
            <a:lstStyle/>
            <a:p>
              <a:endParaRPr/>
            </a:p>
          </p:txBody>
        </p:sp>
        <p:sp>
          <p:nvSpPr>
            <p:cNvPr id="137" name="object 6">
              <a:extLst>
                <a:ext uri="{FF2B5EF4-FFF2-40B4-BE49-F238E27FC236}">
                  <a16:creationId xmlns:a16="http://schemas.microsoft.com/office/drawing/2014/main" id="{CC9C757D-2A19-4C9F-B161-35CD9969B42A}"/>
                </a:ext>
              </a:extLst>
            </p:cNvPr>
            <p:cNvSpPr/>
            <p:nvPr/>
          </p:nvSpPr>
          <p:spPr>
            <a:xfrm>
              <a:off x="316229" y="2381249"/>
              <a:ext cx="2609215" cy="1214755"/>
            </a:xfrm>
            <a:custGeom>
              <a:avLst/>
              <a:gdLst/>
              <a:ahLst/>
              <a:cxnLst/>
              <a:rect l="l" t="t" r="r" b="b"/>
              <a:pathLst>
                <a:path w="2609215" h="1214754">
                  <a:moveTo>
                    <a:pt x="0" y="0"/>
                  </a:moveTo>
                  <a:lnTo>
                    <a:pt x="2609088" y="0"/>
                  </a:lnTo>
                  <a:lnTo>
                    <a:pt x="2609088" y="1214627"/>
                  </a:lnTo>
                  <a:lnTo>
                    <a:pt x="0" y="1214627"/>
                  </a:lnTo>
                  <a:lnTo>
                    <a:pt x="0" y="0"/>
                  </a:lnTo>
                  <a:close/>
                </a:path>
              </a:pathLst>
            </a:custGeom>
            <a:ln w="38100">
              <a:solidFill>
                <a:srgbClr val="00B0F0"/>
              </a:solidFill>
            </a:ln>
          </p:spPr>
          <p:txBody>
            <a:bodyPr wrap="square" lIns="0" tIns="0" rIns="0" bIns="0" rtlCol="0"/>
            <a:lstStyle/>
            <a:p>
              <a:endParaRPr/>
            </a:p>
          </p:txBody>
        </p:sp>
        <p:sp>
          <p:nvSpPr>
            <p:cNvPr id="138" name="object 7">
              <a:extLst>
                <a:ext uri="{FF2B5EF4-FFF2-40B4-BE49-F238E27FC236}">
                  <a16:creationId xmlns:a16="http://schemas.microsoft.com/office/drawing/2014/main" id="{B4EF5DA9-6E3B-4832-AB3A-3195269A00CA}"/>
                </a:ext>
              </a:extLst>
            </p:cNvPr>
            <p:cNvSpPr/>
            <p:nvPr/>
          </p:nvSpPr>
          <p:spPr>
            <a:xfrm>
              <a:off x="4701539" y="2101595"/>
              <a:ext cx="4927600" cy="1704339"/>
            </a:xfrm>
            <a:custGeom>
              <a:avLst/>
              <a:gdLst/>
              <a:ahLst/>
              <a:cxnLst/>
              <a:rect l="l" t="t" r="r" b="b"/>
              <a:pathLst>
                <a:path w="4927600" h="1704339">
                  <a:moveTo>
                    <a:pt x="4927092" y="0"/>
                  </a:moveTo>
                  <a:lnTo>
                    <a:pt x="0" y="0"/>
                  </a:lnTo>
                  <a:lnTo>
                    <a:pt x="0" y="1703832"/>
                  </a:lnTo>
                  <a:lnTo>
                    <a:pt x="4927092" y="1703832"/>
                  </a:lnTo>
                  <a:lnTo>
                    <a:pt x="4927092" y="0"/>
                  </a:lnTo>
                  <a:close/>
                </a:path>
              </a:pathLst>
            </a:custGeom>
            <a:solidFill>
              <a:srgbClr val="DEDEDE"/>
            </a:solidFill>
          </p:spPr>
          <p:txBody>
            <a:bodyPr wrap="square" lIns="0" tIns="0" rIns="0" bIns="0" rtlCol="0"/>
            <a:lstStyle/>
            <a:p>
              <a:endParaRPr/>
            </a:p>
          </p:txBody>
        </p:sp>
        <p:sp>
          <p:nvSpPr>
            <p:cNvPr id="139" name="object 8">
              <a:extLst>
                <a:ext uri="{FF2B5EF4-FFF2-40B4-BE49-F238E27FC236}">
                  <a16:creationId xmlns:a16="http://schemas.microsoft.com/office/drawing/2014/main" id="{F5BA4007-548A-484A-BE76-57127DA1C78D}"/>
                </a:ext>
              </a:extLst>
            </p:cNvPr>
            <p:cNvSpPr/>
            <p:nvPr/>
          </p:nvSpPr>
          <p:spPr>
            <a:xfrm>
              <a:off x="7425690" y="2375153"/>
              <a:ext cx="2092960" cy="1221105"/>
            </a:xfrm>
            <a:custGeom>
              <a:avLst/>
              <a:gdLst/>
              <a:ahLst/>
              <a:cxnLst/>
              <a:rect l="l" t="t" r="r" b="b"/>
              <a:pathLst>
                <a:path w="2092959" h="1221104">
                  <a:moveTo>
                    <a:pt x="2092452" y="0"/>
                  </a:moveTo>
                  <a:lnTo>
                    <a:pt x="0" y="0"/>
                  </a:lnTo>
                  <a:lnTo>
                    <a:pt x="0" y="1220724"/>
                  </a:lnTo>
                  <a:lnTo>
                    <a:pt x="2092452" y="1220724"/>
                  </a:lnTo>
                  <a:lnTo>
                    <a:pt x="2092452" y="0"/>
                  </a:lnTo>
                  <a:close/>
                </a:path>
              </a:pathLst>
            </a:custGeom>
            <a:solidFill>
              <a:srgbClr val="FFFFFF"/>
            </a:solidFill>
          </p:spPr>
          <p:txBody>
            <a:bodyPr wrap="square" lIns="0" tIns="0" rIns="0" bIns="0" rtlCol="0"/>
            <a:lstStyle/>
            <a:p>
              <a:endParaRPr/>
            </a:p>
          </p:txBody>
        </p:sp>
        <p:sp>
          <p:nvSpPr>
            <p:cNvPr id="140" name="object 9">
              <a:extLst>
                <a:ext uri="{FF2B5EF4-FFF2-40B4-BE49-F238E27FC236}">
                  <a16:creationId xmlns:a16="http://schemas.microsoft.com/office/drawing/2014/main" id="{8E466456-1A97-4B62-A0D6-72886DC19D0F}"/>
                </a:ext>
              </a:extLst>
            </p:cNvPr>
            <p:cNvSpPr/>
            <p:nvPr/>
          </p:nvSpPr>
          <p:spPr>
            <a:xfrm>
              <a:off x="7425690" y="2375153"/>
              <a:ext cx="2092960" cy="1221105"/>
            </a:xfrm>
            <a:custGeom>
              <a:avLst/>
              <a:gdLst/>
              <a:ahLst/>
              <a:cxnLst/>
              <a:rect l="l" t="t" r="r" b="b"/>
              <a:pathLst>
                <a:path w="2092959" h="1221104">
                  <a:moveTo>
                    <a:pt x="0" y="0"/>
                  </a:moveTo>
                  <a:lnTo>
                    <a:pt x="2092452" y="0"/>
                  </a:lnTo>
                  <a:lnTo>
                    <a:pt x="2092452" y="1220724"/>
                  </a:lnTo>
                  <a:lnTo>
                    <a:pt x="0" y="1220724"/>
                  </a:lnTo>
                  <a:lnTo>
                    <a:pt x="0" y="0"/>
                  </a:lnTo>
                  <a:close/>
                </a:path>
              </a:pathLst>
            </a:custGeom>
            <a:ln w="38100">
              <a:solidFill>
                <a:srgbClr val="00B0F0"/>
              </a:solidFill>
            </a:ln>
          </p:spPr>
          <p:txBody>
            <a:bodyPr wrap="square" lIns="0" tIns="0" rIns="0" bIns="0" rtlCol="0"/>
            <a:lstStyle/>
            <a:p>
              <a:endParaRPr/>
            </a:p>
          </p:txBody>
        </p:sp>
        <p:sp>
          <p:nvSpPr>
            <p:cNvPr id="141" name="object 10">
              <a:extLst>
                <a:ext uri="{FF2B5EF4-FFF2-40B4-BE49-F238E27FC236}">
                  <a16:creationId xmlns:a16="http://schemas.microsoft.com/office/drawing/2014/main" id="{1543438C-9D6E-4691-A285-33F2C9752567}"/>
                </a:ext>
              </a:extLst>
            </p:cNvPr>
            <p:cNvSpPr/>
            <p:nvPr/>
          </p:nvSpPr>
          <p:spPr>
            <a:xfrm>
              <a:off x="3036570" y="2381249"/>
              <a:ext cx="4276725" cy="1216660"/>
            </a:xfrm>
            <a:custGeom>
              <a:avLst/>
              <a:gdLst/>
              <a:ahLst/>
              <a:cxnLst/>
              <a:rect l="l" t="t" r="r" b="b"/>
              <a:pathLst>
                <a:path w="4276725" h="1216660">
                  <a:moveTo>
                    <a:pt x="4276344" y="0"/>
                  </a:moveTo>
                  <a:lnTo>
                    <a:pt x="0" y="0"/>
                  </a:lnTo>
                  <a:lnTo>
                    <a:pt x="0" y="1216152"/>
                  </a:lnTo>
                  <a:lnTo>
                    <a:pt x="4276344" y="1216152"/>
                  </a:lnTo>
                  <a:lnTo>
                    <a:pt x="4276344" y="0"/>
                  </a:lnTo>
                  <a:close/>
                </a:path>
              </a:pathLst>
            </a:custGeom>
            <a:solidFill>
              <a:srgbClr val="FFFFFF"/>
            </a:solidFill>
          </p:spPr>
          <p:txBody>
            <a:bodyPr wrap="square" lIns="0" tIns="0" rIns="0" bIns="0" rtlCol="0"/>
            <a:lstStyle/>
            <a:p>
              <a:endParaRPr/>
            </a:p>
          </p:txBody>
        </p:sp>
        <p:sp>
          <p:nvSpPr>
            <p:cNvPr id="142" name="object 11">
              <a:extLst>
                <a:ext uri="{FF2B5EF4-FFF2-40B4-BE49-F238E27FC236}">
                  <a16:creationId xmlns:a16="http://schemas.microsoft.com/office/drawing/2014/main" id="{CBB0C08F-98F0-44E5-936A-3E7C45878FF3}"/>
                </a:ext>
              </a:extLst>
            </p:cNvPr>
            <p:cNvSpPr/>
            <p:nvPr/>
          </p:nvSpPr>
          <p:spPr>
            <a:xfrm>
              <a:off x="3036570" y="2381249"/>
              <a:ext cx="4276725" cy="1216660"/>
            </a:xfrm>
            <a:custGeom>
              <a:avLst/>
              <a:gdLst/>
              <a:ahLst/>
              <a:cxnLst/>
              <a:rect l="l" t="t" r="r" b="b"/>
              <a:pathLst>
                <a:path w="4276725" h="1216660">
                  <a:moveTo>
                    <a:pt x="0" y="0"/>
                  </a:moveTo>
                  <a:lnTo>
                    <a:pt x="4276344" y="0"/>
                  </a:lnTo>
                  <a:lnTo>
                    <a:pt x="4276344" y="1216152"/>
                  </a:lnTo>
                  <a:lnTo>
                    <a:pt x="0" y="1216152"/>
                  </a:lnTo>
                  <a:lnTo>
                    <a:pt x="0" y="0"/>
                  </a:lnTo>
                  <a:close/>
                </a:path>
              </a:pathLst>
            </a:custGeom>
            <a:ln w="38100">
              <a:solidFill>
                <a:srgbClr val="00B0F0"/>
              </a:solidFill>
            </a:ln>
          </p:spPr>
          <p:txBody>
            <a:bodyPr wrap="square" lIns="0" tIns="0" rIns="0" bIns="0" rtlCol="0"/>
            <a:lstStyle/>
            <a:p>
              <a:endParaRPr/>
            </a:p>
          </p:txBody>
        </p:sp>
        <p:pic>
          <p:nvPicPr>
            <p:cNvPr id="143" name="object 12">
              <a:extLst>
                <a:ext uri="{FF2B5EF4-FFF2-40B4-BE49-F238E27FC236}">
                  <a16:creationId xmlns:a16="http://schemas.microsoft.com/office/drawing/2014/main" id="{F06A08EA-29C7-47B1-8436-38B1F7957F78}"/>
                </a:ext>
              </a:extLst>
            </p:cNvPr>
            <p:cNvPicPr/>
            <p:nvPr/>
          </p:nvPicPr>
          <p:blipFill>
            <a:blip r:embed="rId3" cstate="print"/>
            <a:stretch>
              <a:fillRect/>
            </a:stretch>
          </p:blipFill>
          <p:spPr>
            <a:xfrm>
              <a:off x="361187" y="3689603"/>
              <a:ext cx="4338828" cy="2886455"/>
            </a:xfrm>
            <a:prstGeom prst="rect">
              <a:avLst/>
            </a:prstGeom>
          </p:spPr>
        </p:pic>
      </p:grpSp>
      <p:sp>
        <p:nvSpPr>
          <p:cNvPr id="145" name="object 14">
            <a:extLst>
              <a:ext uri="{FF2B5EF4-FFF2-40B4-BE49-F238E27FC236}">
                <a16:creationId xmlns:a16="http://schemas.microsoft.com/office/drawing/2014/main" id="{0D2799B9-35E4-48B3-9D22-EE21D831EE5A}"/>
              </a:ext>
            </a:extLst>
          </p:cNvPr>
          <p:cNvSpPr txBox="1"/>
          <p:nvPr/>
        </p:nvSpPr>
        <p:spPr>
          <a:xfrm>
            <a:off x="245784" y="584536"/>
            <a:ext cx="11734549" cy="1299714"/>
          </a:xfrm>
          <a:prstGeom prst="rect">
            <a:avLst/>
          </a:prstGeom>
          <a:noFill/>
        </p:spPr>
        <p:txBody>
          <a:bodyPr vert="horz" wrap="square" lIns="0" tIns="113664" rIns="0" bIns="0" rtlCol="0">
            <a:spAutoFit/>
          </a:bodyPr>
          <a:lstStyle/>
          <a:p>
            <a:pPr marL="450215" marR="208915" indent="-342900">
              <a:lnSpc>
                <a:spcPct val="100000"/>
              </a:lnSpc>
              <a:spcBef>
                <a:spcPts val="894"/>
              </a:spcBef>
              <a:buClr>
                <a:srgbClr val="002060"/>
              </a:buClr>
              <a:buFont typeface="Wingdings"/>
              <a:buChar char=""/>
              <a:tabLst>
                <a:tab pos="450215" algn="l"/>
                <a:tab pos="450850" algn="l"/>
              </a:tabLst>
            </a:pPr>
            <a:r>
              <a:rPr sz="1800" spc="-10" dirty="0">
                <a:latin typeface="BIZ UDP明朝 Medium" panose="02020500000000000000" pitchFamily="18" charset="-128"/>
                <a:ea typeface="BIZ UDP明朝 Medium" panose="02020500000000000000" pitchFamily="18" charset="-128"/>
                <a:cs typeface="Meiryo UI"/>
              </a:rPr>
              <a:t>生物機能のデータ化の進展により、</a:t>
            </a:r>
            <a:r>
              <a:rPr sz="1800" b="1" dirty="0">
                <a:latin typeface="BIZ UDP明朝 Medium" panose="02020500000000000000" pitchFamily="18" charset="-128"/>
                <a:ea typeface="BIZ UDP明朝 Medium" panose="02020500000000000000" pitchFamily="18" charset="-128"/>
                <a:cs typeface="Meiryo UI"/>
              </a:rPr>
              <a:t>合成生物学（＝</a:t>
            </a:r>
            <a:r>
              <a:rPr sz="1800" b="1" spc="-10" dirty="0">
                <a:latin typeface="BIZ UDP明朝 Medium" panose="02020500000000000000" pitchFamily="18" charset="-128"/>
                <a:ea typeface="BIZ UDP明朝 Medium" panose="02020500000000000000" pitchFamily="18" charset="-128"/>
                <a:cs typeface="Meiryo UI"/>
              </a:rPr>
              <a:t>ゲノム編集等により、代謝等の生物機能を人工的に設計した細胞等をつくる学問分野</a:t>
            </a:r>
            <a:r>
              <a:rPr sz="1800" b="1" dirty="0">
                <a:latin typeface="BIZ UDP明朝 Medium" panose="02020500000000000000" pitchFamily="18" charset="-128"/>
                <a:ea typeface="BIZ UDP明朝 Medium" panose="02020500000000000000" pitchFamily="18" charset="-128"/>
                <a:cs typeface="Meiryo UI"/>
              </a:rPr>
              <a:t>）</a:t>
            </a:r>
            <a:r>
              <a:rPr sz="1800" spc="-20" dirty="0">
                <a:latin typeface="BIZ UDP明朝 Medium" panose="02020500000000000000" pitchFamily="18" charset="-128"/>
                <a:ea typeface="BIZ UDP明朝 Medium" panose="02020500000000000000" pitchFamily="18" charset="-128"/>
                <a:cs typeface="Meiryo UI"/>
              </a:rPr>
              <a:t>が発展。</a:t>
            </a:r>
            <a:endParaRPr sz="1800" dirty="0">
              <a:latin typeface="BIZ UDP明朝 Medium" panose="02020500000000000000" pitchFamily="18" charset="-128"/>
              <a:ea typeface="BIZ UDP明朝 Medium" panose="02020500000000000000" pitchFamily="18" charset="-128"/>
              <a:cs typeface="Meiryo UI"/>
            </a:endParaRPr>
          </a:p>
          <a:p>
            <a:pPr marL="450215" marR="262255" indent="-342900">
              <a:lnSpc>
                <a:spcPct val="100000"/>
              </a:lnSpc>
              <a:spcBef>
                <a:spcPts val="600"/>
              </a:spcBef>
              <a:buClr>
                <a:srgbClr val="002060"/>
              </a:buClr>
              <a:buFont typeface="Wingdings"/>
              <a:buChar char=""/>
              <a:tabLst>
                <a:tab pos="450215" algn="l"/>
                <a:tab pos="450850" algn="l"/>
              </a:tabLst>
            </a:pPr>
            <a:r>
              <a:rPr sz="1800" b="1" spc="-10" dirty="0">
                <a:latin typeface="BIZ UDP明朝 Medium" panose="02020500000000000000" pitchFamily="18" charset="-128"/>
                <a:ea typeface="BIZ UDP明朝 Medium" panose="02020500000000000000" pitchFamily="18" charset="-128"/>
                <a:cs typeface="Meiryo UI"/>
              </a:rPr>
              <a:t>高度に機能がデザインされ、機能の発現が制御された生物細胞</a:t>
            </a:r>
            <a:r>
              <a:rPr sz="1800" b="1" dirty="0">
                <a:latin typeface="BIZ UDP明朝 Medium" panose="02020500000000000000" pitchFamily="18" charset="-128"/>
                <a:ea typeface="BIZ UDP明朝 Medium" panose="02020500000000000000" pitchFamily="18" charset="-128"/>
                <a:cs typeface="Meiryo UI"/>
              </a:rPr>
              <a:t>（＝</a:t>
            </a:r>
            <a:r>
              <a:rPr sz="1800" b="1" spc="-10" dirty="0">
                <a:latin typeface="BIZ UDP明朝 Medium" panose="02020500000000000000" pitchFamily="18" charset="-128"/>
                <a:ea typeface="BIZ UDP明朝 Medium" panose="02020500000000000000" pitchFamily="18" charset="-128"/>
                <a:cs typeface="Meiryo UI"/>
              </a:rPr>
              <a:t>スマートセル</a:t>
            </a:r>
            <a:r>
              <a:rPr sz="1800" b="1" dirty="0">
                <a:latin typeface="BIZ UDP明朝 Medium" panose="02020500000000000000" pitchFamily="18" charset="-128"/>
                <a:ea typeface="BIZ UDP明朝 Medium" panose="02020500000000000000" pitchFamily="18" charset="-128"/>
                <a:cs typeface="Meiryo UI"/>
              </a:rPr>
              <a:t>）</a:t>
            </a:r>
            <a:r>
              <a:rPr sz="1800" spc="-20" dirty="0">
                <a:latin typeface="BIZ UDP明朝 Medium" panose="02020500000000000000" pitchFamily="18" charset="-128"/>
                <a:ea typeface="BIZ UDP明朝 Medium" panose="02020500000000000000" pitchFamily="18" charset="-128"/>
                <a:cs typeface="Meiryo UI"/>
              </a:rPr>
              <a:t>を創出し、</a:t>
            </a:r>
            <a:r>
              <a:rPr sz="1800" spc="-10" dirty="0">
                <a:latin typeface="BIZ UDP明朝 Medium" panose="02020500000000000000" pitchFamily="18" charset="-128"/>
                <a:ea typeface="BIZ UDP明朝 Medium" panose="02020500000000000000" pitchFamily="18" charset="-128"/>
                <a:cs typeface="Meiryo UI"/>
              </a:rPr>
              <a:t>これまで利用し得なかった“</a:t>
            </a:r>
            <a:r>
              <a:rPr sz="1800" b="1" dirty="0">
                <a:latin typeface="BIZ UDP明朝 Medium" panose="02020500000000000000" pitchFamily="18" charset="-128"/>
                <a:ea typeface="BIZ UDP明朝 Medium" panose="02020500000000000000" pitchFamily="18" charset="-128"/>
                <a:cs typeface="Meiryo UI"/>
              </a:rPr>
              <a:t>潜在的な生物機能</a:t>
            </a:r>
            <a:r>
              <a:rPr sz="1800" spc="-15" dirty="0">
                <a:latin typeface="BIZ UDP明朝 Medium" panose="02020500000000000000" pitchFamily="18" charset="-128"/>
                <a:ea typeface="BIZ UDP明朝 Medium" panose="02020500000000000000" pitchFamily="18" charset="-128"/>
                <a:cs typeface="Meiryo UI"/>
              </a:rPr>
              <a:t>”を引き出し、利用することも可能に。</a:t>
            </a:r>
            <a:endParaRPr sz="1800" dirty="0">
              <a:latin typeface="BIZ UDP明朝 Medium" panose="02020500000000000000" pitchFamily="18" charset="-128"/>
              <a:ea typeface="BIZ UDP明朝 Medium" panose="02020500000000000000" pitchFamily="18" charset="-128"/>
              <a:cs typeface="Meiryo UI"/>
            </a:endParaRPr>
          </a:p>
        </p:txBody>
      </p:sp>
      <p:grpSp>
        <p:nvGrpSpPr>
          <p:cNvPr id="146" name="object 15">
            <a:extLst>
              <a:ext uri="{FF2B5EF4-FFF2-40B4-BE49-F238E27FC236}">
                <a16:creationId xmlns:a16="http://schemas.microsoft.com/office/drawing/2014/main" id="{C6BB76C4-19DC-44FB-A991-4AAF2636CF6B}"/>
              </a:ext>
            </a:extLst>
          </p:cNvPr>
          <p:cNvGrpSpPr/>
          <p:nvPr/>
        </p:nvGrpSpPr>
        <p:grpSpPr>
          <a:xfrm>
            <a:off x="5742807" y="2595965"/>
            <a:ext cx="1344930" cy="1009650"/>
            <a:chOff x="5937542" y="2587498"/>
            <a:chExt cx="1344930" cy="1009650"/>
          </a:xfrm>
        </p:grpSpPr>
        <p:pic>
          <p:nvPicPr>
            <p:cNvPr id="147" name="object 16">
              <a:extLst>
                <a:ext uri="{FF2B5EF4-FFF2-40B4-BE49-F238E27FC236}">
                  <a16:creationId xmlns:a16="http://schemas.microsoft.com/office/drawing/2014/main" id="{A90AEF7C-E6A6-4D30-A265-0BD7EC4FDA6F}"/>
                </a:ext>
              </a:extLst>
            </p:cNvPr>
            <p:cNvPicPr/>
            <p:nvPr/>
          </p:nvPicPr>
          <p:blipFill>
            <a:blip r:embed="rId4" cstate="print"/>
            <a:stretch>
              <a:fillRect/>
            </a:stretch>
          </p:blipFill>
          <p:spPr>
            <a:xfrm>
              <a:off x="6469380" y="3075432"/>
              <a:ext cx="463295" cy="521207"/>
            </a:xfrm>
            <a:prstGeom prst="rect">
              <a:avLst/>
            </a:prstGeom>
          </p:spPr>
        </p:pic>
        <p:sp>
          <p:nvSpPr>
            <p:cNvPr id="148" name="object 17">
              <a:extLst>
                <a:ext uri="{FF2B5EF4-FFF2-40B4-BE49-F238E27FC236}">
                  <a16:creationId xmlns:a16="http://schemas.microsoft.com/office/drawing/2014/main" id="{59A0F2A4-8E4A-41E1-BA93-57120E8232C7}"/>
                </a:ext>
              </a:extLst>
            </p:cNvPr>
            <p:cNvSpPr/>
            <p:nvPr/>
          </p:nvSpPr>
          <p:spPr>
            <a:xfrm>
              <a:off x="6512052" y="3095245"/>
              <a:ext cx="378460" cy="436245"/>
            </a:xfrm>
            <a:custGeom>
              <a:avLst/>
              <a:gdLst/>
              <a:ahLst/>
              <a:cxnLst/>
              <a:rect l="l" t="t" r="r" b="b"/>
              <a:pathLst>
                <a:path w="378459" h="436245">
                  <a:moveTo>
                    <a:pt x="314960" y="0"/>
                  </a:moveTo>
                  <a:lnTo>
                    <a:pt x="62992" y="0"/>
                  </a:lnTo>
                  <a:lnTo>
                    <a:pt x="38474" y="4950"/>
                  </a:lnTo>
                  <a:lnTo>
                    <a:pt x="18451" y="18451"/>
                  </a:lnTo>
                  <a:lnTo>
                    <a:pt x="4950" y="38474"/>
                  </a:lnTo>
                  <a:lnTo>
                    <a:pt x="0" y="62991"/>
                  </a:lnTo>
                  <a:lnTo>
                    <a:pt x="0" y="372871"/>
                  </a:lnTo>
                  <a:lnTo>
                    <a:pt x="4950" y="397389"/>
                  </a:lnTo>
                  <a:lnTo>
                    <a:pt x="18451" y="417412"/>
                  </a:lnTo>
                  <a:lnTo>
                    <a:pt x="38474" y="430913"/>
                  </a:lnTo>
                  <a:lnTo>
                    <a:pt x="62992" y="435863"/>
                  </a:lnTo>
                  <a:lnTo>
                    <a:pt x="314960" y="435863"/>
                  </a:lnTo>
                  <a:lnTo>
                    <a:pt x="339477" y="430913"/>
                  </a:lnTo>
                  <a:lnTo>
                    <a:pt x="359500" y="417412"/>
                  </a:lnTo>
                  <a:lnTo>
                    <a:pt x="373001" y="397389"/>
                  </a:lnTo>
                  <a:lnTo>
                    <a:pt x="377952" y="372871"/>
                  </a:lnTo>
                  <a:lnTo>
                    <a:pt x="377952" y="62991"/>
                  </a:lnTo>
                  <a:lnTo>
                    <a:pt x="373001" y="38474"/>
                  </a:lnTo>
                  <a:lnTo>
                    <a:pt x="359500" y="18451"/>
                  </a:lnTo>
                  <a:lnTo>
                    <a:pt x="339477" y="4950"/>
                  </a:lnTo>
                  <a:lnTo>
                    <a:pt x="314960" y="0"/>
                  </a:lnTo>
                  <a:close/>
                </a:path>
              </a:pathLst>
            </a:custGeom>
            <a:solidFill>
              <a:srgbClr val="F79646">
                <a:alpha val="49804"/>
              </a:srgbClr>
            </a:solidFill>
          </p:spPr>
          <p:txBody>
            <a:bodyPr wrap="square" lIns="0" tIns="0" rIns="0" bIns="0" rtlCol="0"/>
            <a:lstStyle/>
            <a:p>
              <a:endParaRPr/>
            </a:p>
          </p:txBody>
        </p:sp>
        <p:pic>
          <p:nvPicPr>
            <p:cNvPr id="149" name="object 18">
              <a:extLst>
                <a:ext uri="{FF2B5EF4-FFF2-40B4-BE49-F238E27FC236}">
                  <a16:creationId xmlns:a16="http://schemas.microsoft.com/office/drawing/2014/main" id="{B0B390D2-061C-4EE0-88F5-BA446AD517A4}"/>
                </a:ext>
              </a:extLst>
            </p:cNvPr>
            <p:cNvPicPr/>
            <p:nvPr/>
          </p:nvPicPr>
          <p:blipFill>
            <a:blip r:embed="rId5" cstate="print"/>
            <a:stretch>
              <a:fillRect/>
            </a:stretch>
          </p:blipFill>
          <p:spPr>
            <a:xfrm>
              <a:off x="6143244" y="3086100"/>
              <a:ext cx="316991" cy="243839"/>
            </a:xfrm>
            <a:prstGeom prst="rect">
              <a:avLst/>
            </a:prstGeom>
          </p:spPr>
        </p:pic>
        <p:sp>
          <p:nvSpPr>
            <p:cNvPr id="150" name="object 19">
              <a:extLst>
                <a:ext uri="{FF2B5EF4-FFF2-40B4-BE49-F238E27FC236}">
                  <a16:creationId xmlns:a16="http://schemas.microsoft.com/office/drawing/2014/main" id="{471B357A-8564-45C7-AD52-B52F308BC992}"/>
                </a:ext>
              </a:extLst>
            </p:cNvPr>
            <p:cNvSpPr/>
            <p:nvPr/>
          </p:nvSpPr>
          <p:spPr>
            <a:xfrm>
              <a:off x="6185430" y="3105847"/>
              <a:ext cx="232410" cy="158115"/>
            </a:xfrm>
            <a:custGeom>
              <a:avLst/>
              <a:gdLst/>
              <a:ahLst/>
              <a:cxnLst/>
              <a:rect l="l" t="t" r="r" b="b"/>
              <a:pathLst>
                <a:path w="232410" h="158114">
                  <a:moveTo>
                    <a:pt x="232384" y="0"/>
                  </a:moveTo>
                  <a:lnTo>
                    <a:pt x="90068" y="40360"/>
                  </a:lnTo>
                  <a:lnTo>
                    <a:pt x="0" y="157695"/>
                  </a:lnTo>
                  <a:lnTo>
                    <a:pt x="232384" y="0"/>
                  </a:lnTo>
                  <a:close/>
                </a:path>
              </a:pathLst>
            </a:custGeom>
            <a:solidFill>
              <a:srgbClr val="A7A8A7"/>
            </a:solidFill>
          </p:spPr>
          <p:txBody>
            <a:bodyPr wrap="square" lIns="0" tIns="0" rIns="0" bIns="0" rtlCol="0"/>
            <a:lstStyle/>
            <a:p>
              <a:endParaRPr/>
            </a:p>
          </p:txBody>
        </p:sp>
        <p:sp>
          <p:nvSpPr>
            <p:cNvPr id="151" name="object 20">
              <a:extLst>
                <a:ext uri="{FF2B5EF4-FFF2-40B4-BE49-F238E27FC236}">
                  <a16:creationId xmlns:a16="http://schemas.microsoft.com/office/drawing/2014/main" id="{C44CC79C-41FC-4432-AFF0-E8150DD28B13}"/>
                </a:ext>
              </a:extLst>
            </p:cNvPr>
            <p:cNvSpPr/>
            <p:nvPr/>
          </p:nvSpPr>
          <p:spPr>
            <a:xfrm>
              <a:off x="5993930" y="3203486"/>
              <a:ext cx="641350" cy="247015"/>
            </a:xfrm>
            <a:custGeom>
              <a:avLst/>
              <a:gdLst/>
              <a:ahLst/>
              <a:cxnLst/>
              <a:rect l="l" t="t" r="r" b="b"/>
              <a:pathLst>
                <a:path w="641350" h="247014">
                  <a:moveTo>
                    <a:pt x="132334" y="2578"/>
                  </a:moveTo>
                  <a:lnTo>
                    <a:pt x="127330" y="508"/>
                  </a:lnTo>
                  <a:lnTo>
                    <a:pt x="117843" y="0"/>
                  </a:lnTo>
                  <a:lnTo>
                    <a:pt x="106883" y="1231"/>
                  </a:lnTo>
                  <a:lnTo>
                    <a:pt x="71539" y="35636"/>
                  </a:lnTo>
                  <a:lnTo>
                    <a:pt x="35052" y="161264"/>
                  </a:lnTo>
                  <a:lnTo>
                    <a:pt x="24371" y="196443"/>
                  </a:lnTo>
                  <a:lnTo>
                    <a:pt x="15405" y="217157"/>
                  </a:lnTo>
                  <a:lnTo>
                    <a:pt x="7391" y="229654"/>
                  </a:lnTo>
                  <a:lnTo>
                    <a:pt x="1765" y="237121"/>
                  </a:lnTo>
                  <a:lnTo>
                    <a:pt x="0" y="242760"/>
                  </a:lnTo>
                  <a:lnTo>
                    <a:pt x="3949" y="246392"/>
                  </a:lnTo>
                  <a:lnTo>
                    <a:pt x="12344" y="246646"/>
                  </a:lnTo>
                  <a:lnTo>
                    <a:pt x="21932" y="244957"/>
                  </a:lnTo>
                  <a:lnTo>
                    <a:pt x="29451" y="242760"/>
                  </a:lnTo>
                  <a:lnTo>
                    <a:pt x="36639" y="240144"/>
                  </a:lnTo>
                  <a:lnTo>
                    <a:pt x="38963" y="233705"/>
                  </a:lnTo>
                  <a:lnTo>
                    <a:pt x="43116" y="227037"/>
                  </a:lnTo>
                  <a:lnTo>
                    <a:pt x="92951" y="65481"/>
                  </a:lnTo>
                  <a:lnTo>
                    <a:pt x="111429" y="26885"/>
                  </a:lnTo>
                  <a:lnTo>
                    <a:pt x="130962" y="6489"/>
                  </a:lnTo>
                  <a:lnTo>
                    <a:pt x="132334" y="2578"/>
                  </a:lnTo>
                  <a:close/>
                </a:path>
                <a:path w="641350" h="247014">
                  <a:moveTo>
                    <a:pt x="385318" y="2578"/>
                  </a:moveTo>
                  <a:lnTo>
                    <a:pt x="380377" y="508"/>
                  </a:lnTo>
                  <a:lnTo>
                    <a:pt x="370992" y="0"/>
                  </a:lnTo>
                  <a:lnTo>
                    <a:pt x="360172" y="1231"/>
                  </a:lnTo>
                  <a:lnTo>
                    <a:pt x="325234" y="35636"/>
                  </a:lnTo>
                  <a:lnTo>
                    <a:pt x="289153" y="161264"/>
                  </a:lnTo>
                  <a:lnTo>
                    <a:pt x="278599" y="196443"/>
                  </a:lnTo>
                  <a:lnTo>
                    <a:pt x="269735" y="217157"/>
                  </a:lnTo>
                  <a:lnTo>
                    <a:pt x="261810" y="229654"/>
                  </a:lnTo>
                  <a:lnTo>
                    <a:pt x="256260" y="237121"/>
                  </a:lnTo>
                  <a:lnTo>
                    <a:pt x="254508" y="242760"/>
                  </a:lnTo>
                  <a:lnTo>
                    <a:pt x="258406" y="246392"/>
                  </a:lnTo>
                  <a:lnTo>
                    <a:pt x="266712" y="246646"/>
                  </a:lnTo>
                  <a:lnTo>
                    <a:pt x="276186" y="244957"/>
                  </a:lnTo>
                  <a:lnTo>
                    <a:pt x="283616" y="242760"/>
                  </a:lnTo>
                  <a:lnTo>
                    <a:pt x="290728" y="240144"/>
                  </a:lnTo>
                  <a:lnTo>
                    <a:pt x="293027" y="233705"/>
                  </a:lnTo>
                  <a:lnTo>
                    <a:pt x="297129" y="227037"/>
                  </a:lnTo>
                  <a:lnTo>
                    <a:pt x="346379" y="65481"/>
                  </a:lnTo>
                  <a:lnTo>
                    <a:pt x="364655" y="26885"/>
                  </a:lnTo>
                  <a:lnTo>
                    <a:pt x="383971" y="6489"/>
                  </a:lnTo>
                  <a:lnTo>
                    <a:pt x="385318" y="2578"/>
                  </a:lnTo>
                  <a:close/>
                </a:path>
                <a:path w="641350" h="247014">
                  <a:moveTo>
                    <a:pt x="641350" y="2578"/>
                  </a:moveTo>
                  <a:lnTo>
                    <a:pt x="636346" y="508"/>
                  </a:lnTo>
                  <a:lnTo>
                    <a:pt x="626859" y="0"/>
                  </a:lnTo>
                  <a:lnTo>
                    <a:pt x="615899" y="1231"/>
                  </a:lnTo>
                  <a:lnTo>
                    <a:pt x="580555" y="35636"/>
                  </a:lnTo>
                  <a:lnTo>
                    <a:pt x="544068" y="161264"/>
                  </a:lnTo>
                  <a:lnTo>
                    <a:pt x="533387" y="196443"/>
                  </a:lnTo>
                  <a:lnTo>
                    <a:pt x="524421" y="217157"/>
                  </a:lnTo>
                  <a:lnTo>
                    <a:pt x="516407" y="229654"/>
                  </a:lnTo>
                  <a:lnTo>
                    <a:pt x="510781" y="237121"/>
                  </a:lnTo>
                  <a:lnTo>
                    <a:pt x="509016" y="242760"/>
                  </a:lnTo>
                  <a:lnTo>
                    <a:pt x="512965" y="246392"/>
                  </a:lnTo>
                  <a:lnTo>
                    <a:pt x="521360" y="246646"/>
                  </a:lnTo>
                  <a:lnTo>
                    <a:pt x="530948" y="244957"/>
                  </a:lnTo>
                  <a:lnTo>
                    <a:pt x="538467" y="242760"/>
                  </a:lnTo>
                  <a:lnTo>
                    <a:pt x="545655" y="240144"/>
                  </a:lnTo>
                  <a:lnTo>
                    <a:pt x="547979" y="233705"/>
                  </a:lnTo>
                  <a:lnTo>
                    <a:pt x="552132" y="227037"/>
                  </a:lnTo>
                  <a:lnTo>
                    <a:pt x="601967" y="65481"/>
                  </a:lnTo>
                  <a:lnTo>
                    <a:pt x="620445" y="26885"/>
                  </a:lnTo>
                  <a:lnTo>
                    <a:pt x="639978" y="6489"/>
                  </a:lnTo>
                  <a:lnTo>
                    <a:pt x="641350" y="2578"/>
                  </a:lnTo>
                  <a:close/>
                </a:path>
              </a:pathLst>
            </a:custGeom>
            <a:solidFill>
              <a:srgbClr val="C00000"/>
            </a:solidFill>
          </p:spPr>
          <p:txBody>
            <a:bodyPr wrap="square" lIns="0" tIns="0" rIns="0" bIns="0" rtlCol="0"/>
            <a:lstStyle/>
            <a:p>
              <a:endParaRPr/>
            </a:p>
          </p:txBody>
        </p:sp>
        <p:sp>
          <p:nvSpPr>
            <p:cNvPr id="152" name="object 21">
              <a:extLst>
                <a:ext uri="{FF2B5EF4-FFF2-40B4-BE49-F238E27FC236}">
                  <a16:creationId xmlns:a16="http://schemas.microsoft.com/office/drawing/2014/main" id="{8419378C-D71D-4BC8-8284-EAED503AE030}"/>
                </a:ext>
              </a:extLst>
            </p:cNvPr>
            <p:cNvSpPr/>
            <p:nvPr/>
          </p:nvSpPr>
          <p:spPr>
            <a:xfrm>
              <a:off x="6065558" y="3203480"/>
              <a:ext cx="132715" cy="247015"/>
            </a:xfrm>
            <a:custGeom>
              <a:avLst/>
              <a:gdLst/>
              <a:ahLst/>
              <a:cxnLst/>
              <a:rect l="l" t="t" r="r" b="b"/>
              <a:pathLst>
                <a:path w="132714" h="247014">
                  <a:moveTo>
                    <a:pt x="117846" y="0"/>
                  </a:moveTo>
                  <a:lnTo>
                    <a:pt x="79315" y="18021"/>
                  </a:lnTo>
                  <a:lnTo>
                    <a:pt x="60707" y="69419"/>
                  </a:lnTo>
                  <a:lnTo>
                    <a:pt x="35059" y="161262"/>
                  </a:lnTo>
                  <a:lnTo>
                    <a:pt x="24371" y="196448"/>
                  </a:lnTo>
                  <a:lnTo>
                    <a:pt x="15412" y="217162"/>
                  </a:lnTo>
                  <a:lnTo>
                    <a:pt x="7394" y="229655"/>
                  </a:lnTo>
                  <a:lnTo>
                    <a:pt x="1772" y="237124"/>
                  </a:lnTo>
                  <a:lnTo>
                    <a:pt x="0" y="242765"/>
                  </a:lnTo>
                  <a:lnTo>
                    <a:pt x="3949" y="246390"/>
                  </a:lnTo>
                  <a:lnTo>
                    <a:pt x="12349" y="246641"/>
                  </a:lnTo>
                  <a:lnTo>
                    <a:pt x="21936" y="244954"/>
                  </a:lnTo>
                  <a:lnTo>
                    <a:pt x="29451" y="242765"/>
                  </a:lnTo>
                  <a:lnTo>
                    <a:pt x="36639" y="240149"/>
                  </a:lnTo>
                  <a:lnTo>
                    <a:pt x="38963" y="233710"/>
                  </a:lnTo>
                  <a:lnTo>
                    <a:pt x="43116" y="227042"/>
                  </a:lnTo>
                  <a:lnTo>
                    <a:pt x="92951" y="65485"/>
                  </a:lnTo>
                  <a:lnTo>
                    <a:pt x="111429" y="26890"/>
                  </a:lnTo>
                  <a:lnTo>
                    <a:pt x="130966" y="6493"/>
                  </a:lnTo>
                  <a:lnTo>
                    <a:pt x="132334" y="2582"/>
                  </a:lnTo>
                  <a:lnTo>
                    <a:pt x="127335" y="505"/>
                  </a:lnTo>
                  <a:lnTo>
                    <a:pt x="117846" y="0"/>
                  </a:lnTo>
                  <a:close/>
                </a:path>
              </a:pathLst>
            </a:custGeom>
            <a:solidFill>
              <a:srgbClr val="0066FF"/>
            </a:solidFill>
          </p:spPr>
          <p:txBody>
            <a:bodyPr wrap="square" lIns="0" tIns="0" rIns="0" bIns="0" rtlCol="0"/>
            <a:lstStyle/>
            <a:p>
              <a:endParaRPr/>
            </a:p>
          </p:txBody>
        </p:sp>
        <p:sp>
          <p:nvSpPr>
            <p:cNvPr id="153" name="object 22">
              <a:extLst>
                <a:ext uri="{FF2B5EF4-FFF2-40B4-BE49-F238E27FC236}">
                  <a16:creationId xmlns:a16="http://schemas.microsoft.com/office/drawing/2014/main" id="{461EE55D-5E9D-4540-B606-8DE7D7732CD8}"/>
                </a:ext>
              </a:extLst>
            </p:cNvPr>
            <p:cNvSpPr/>
            <p:nvPr/>
          </p:nvSpPr>
          <p:spPr>
            <a:xfrm>
              <a:off x="5937542" y="3203662"/>
              <a:ext cx="132715" cy="247015"/>
            </a:xfrm>
            <a:custGeom>
              <a:avLst/>
              <a:gdLst/>
              <a:ahLst/>
              <a:cxnLst/>
              <a:rect l="l" t="t" r="r" b="b"/>
              <a:pathLst>
                <a:path w="132714"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54" name="object 23">
              <a:extLst>
                <a:ext uri="{FF2B5EF4-FFF2-40B4-BE49-F238E27FC236}">
                  <a16:creationId xmlns:a16="http://schemas.microsoft.com/office/drawing/2014/main" id="{6B45BAC8-0C43-4C80-86B3-FEC85321F0E5}"/>
                </a:ext>
              </a:extLst>
            </p:cNvPr>
            <p:cNvSpPr/>
            <p:nvPr/>
          </p:nvSpPr>
          <p:spPr>
            <a:xfrm>
              <a:off x="6318542" y="3203480"/>
              <a:ext cx="130810" cy="247015"/>
            </a:xfrm>
            <a:custGeom>
              <a:avLst/>
              <a:gdLst/>
              <a:ahLst/>
              <a:cxnLst/>
              <a:rect l="l" t="t" r="r" b="b"/>
              <a:pathLst>
                <a:path w="130810"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0066FF"/>
            </a:solidFill>
          </p:spPr>
          <p:txBody>
            <a:bodyPr wrap="square" lIns="0" tIns="0" rIns="0" bIns="0" rtlCol="0"/>
            <a:lstStyle/>
            <a:p>
              <a:endParaRPr/>
            </a:p>
          </p:txBody>
        </p:sp>
        <p:sp>
          <p:nvSpPr>
            <p:cNvPr id="155" name="object 24">
              <a:extLst>
                <a:ext uri="{FF2B5EF4-FFF2-40B4-BE49-F238E27FC236}">
                  <a16:creationId xmlns:a16="http://schemas.microsoft.com/office/drawing/2014/main" id="{89711CC1-12D8-400E-861F-ABCF00561CF3}"/>
                </a:ext>
              </a:extLst>
            </p:cNvPr>
            <p:cNvSpPr/>
            <p:nvPr/>
          </p:nvSpPr>
          <p:spPr>
            <a:xfrm>
              <a:off x="6190526" y="3203662"/>
              <a:ext cx="132715" cy="247015"/>
            </a:xfrm>
            <a:custGeom>
              <a:avLst/>
              <a:gdLst/>
              <a:ahLst/>
              <a:cxnLst/>
              <a:rect l="l" t="t" r="r" b="b"/>
              <a:pathLst>
                <a:path w="132714"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56" name="object 25">
              <a:extLst>
                <a:ext uri="{FF2B5EF4-FFF2-40B4-BE49-F238E27FC236}">
                  <a16:creationId xmlns:a16="http://schemas.microsoft.com/office/drawing/2014/main" id="{A1F6B7FB-1760-4842-BCB2-EB5775C36F77}"/>
                </a:ext>
              </a:extLst>
            </p:cNvPr>
            <p:cNvSpPr/>
            <p:nvPr/>
          </p:nvSpPr>
          <p:spPr>
            <a:xfrm>
              <a:off x="6573050" y="3203480"/>
              <a:ext cx="132715" cy="247015"/>
            </a:xfrm>
            <a:custGeom>
              <a:avLst/>
              <a:gdLst/>
              <a:ahLst/>
              <a:cxnLst/>
              <a:rect l="l" t="t" r="r" b="b"/>
              <a:pathLst>
                <a:path w="132715" h="247014">
                  <a:moveTo>
                    <a:pt x="117846" y="0"/>
                  </a:moveTo>
                  <a:lnTo>
                    <a:pt x="79315" y="18021"/>
                  </a:lnTo>
                  <a:lnTo>
                    <a:pt x="60707" y="69419"/>
                  </a:lnTo>
                  <a:lnTo>
                    <a:pt x="35059" y="161262"/>
                  </a:lnTo>
                  <a:lnTo>
                    <a:pt x="24371" y="196448"/>
                  </a:lnTo>
                  <a:lnTo>
                    <a:pt x="15412" y="217162"/>
                  </a:lnTo>
                  <a:lnTo>
                    <a:pt x="7394" y="229655"/>
                  </a:lnTo>
                  <a:lnTo>
                    <a:pt x="1772" y="237124"/>
                  </a:lnTo>
                  <a:lnTo>
                    <a:pt x="0" y="242765"/>
                  </a:lnTo>
                  <a:lnTo>
                    <a:pt x="3949" y="246390"/>
                  </a:lnTo>
                  <a:lnTo>
                    <a:pt x="12349" y="246641"/>
                  </a:lnTo>
                  <a:lnTo>
                    <a:pt x="21936" y="244954"/>
                  </a:lnTo>
                  <a:lnTo>
                    <a:pt x="29451" y="242765"/>
                  </a:lnTo>
                  <a:lnTo>
                    <a:pt x="36639" y="240149"/>
                  </a:lnTo>
                  <a:lnTo>
                    <a:pt x="38963" y="233710"/>
                  </a:lnTo>
                  <a:lnTo>
                    <a:pt x="43116" y="227042"/>
                  </a:lnTo>
                  <a:lnTo>
                    <a:pt x="92951" y="65485"/>
                  </a:lnTo>
                  <a:lnTo>
                    <a:pt x="111429" y="26890"/>
                  </a:lnTo>
                  <a:lnTo>
                    <a:pt x="130966" y="6493"/>
                  </a:lnTo>
                  <a:lnTo>
                    <a:pt x="132334" y="2582"/>
                  </a:lnTo>
                  <a:lnTo>
                    <a:pt x="127335" y="505"/>
                  </a:lnTo>
                  <a:lnTo>
                    <a:pt x="117846" y="0"/>
                  </a:lnTo>
                  <a:close/>
                </a:path>
              </a:pathLst>
            </a:custGeom>
            <a:solidFill>
              <a:srgbClr val="0066FF"/>
            </a:solidFill>
          </p:spPr>
          <p:txBody>
            <a:bodyPr wrap="square" lIns="0" tIns="0" rIns="0" bIns="0" rtlCol="0"/>
            <a:lstStyle/>
            <a:p>
              <a:endParaRPr/>
            </a:p>
          </p:txBody>
        </p:sp>
        <p:sp>
          <p:nvSpPr>
            <p:cNvPr id="157" name="object 26">
              <a:extLst>
                <a:ext uri="{FF2B5EF4-FFF2-40B4-BE49-F238E27FC236}">
                  <a16:creationId xmlns:a16="http://schemas.microsoft.com/office/drawing/2014/main" id="{195970B0-6694-4AFB-87F1-F9EBC2E08573}"/>
                </a:ext>
              </a:extLst>
            </p:cNvPr>
            <p:cNvSpPr/>
            <p:nvPr/>
          </p:nvSpPr>
          <p:spPr>
            <a:xfrm>
              <a:off x="6630962" y="3203662"/>
              <a:ext cx="130810" cy="247015"/>
            </a:xfrm>
            <a:custGeom>
              <a:avLst/>
              <a:gdLst/>
              <a:ahLst/>
              <a:cxnLst/>
              <a:rect l="l" t="t" r="r" b="b"/>
              <a:pathLst>
                <a:path w="130809" h="247014">
                  <a:moveTo>
                    <a:pt x="12206" y="0"/>
                  </a:moveTo>
                  <a:lnTo>
                    <a:pt x="3903" y="251"/>
                  </a:lnTo>
                  <a:lnTo>
                    <a:pt x="0" y="3876"/>
                  </a:lnTo>
                  <a:lnTo>
                    <a:pt x="1753" y="9517"/>
                  </a:lnTo>
                  <a:lnTo>
                    <a:pt x="7312" y="16986"/>
                  </a:lnTo>
                  <a:lnTo>
                    <a:pt x="15237" y="29479"/>
                  </a:lnTo>
                  <a:lnTo>
                    <a:pt x="24091" y="50193"/>
                  </a:lnTo>
                  <a:lnTo>
                    <a:pt x="34655" y="85379"/>
                  </a:lnTo>
                  <a:lnTo>
                    <a:pt x="60012" y="177221"/>
                  </a:lnTo>
                  <a:lnTo>
                    <a:pt x="70726" y="211000"/>
                  </a:lnTo>
                  <a:lnTo>
                    <a:pt x="96380" y="242281"/>
                  </a:lnTo>
                  <a:lnTo>
                    <a:pt x="116490" y="246641"/>
                  </a:lnTo>
                  <a:lnTo>
                    <a:pt x="125869" y="246136"/>
                  </a:lnTo>
                  <a:lnTo>
                    <a:pt x="130810" y="244059"/>
                  </a:lnTo>
                  <a:lnTo>
                    <a:pt x="129463" y="240148"/>
                  </a:lnTo>
                  <a:lnTo>
                    <a:pt x="116436" y="227440"/>
                  </a:lnTo>
                  <a:lnTo>
                    <a:pt x="110147" y="219751"/>
                  </a:lnTo>
                  <a:lnTo>
                    <a:pt x="102800" y="209026"/>
                  </a:lnTo>
                  <a:lnTo>
                    <a:pt x="98567" y="199780"/>
                  </a:lnTo>
                  <a:lnTo>
                    <a:pt x="91871" y="181155"/>
                  </a:lnTo>
                  <a:lnTo>
                    <a:pt x="42621" y="19599"/>
                  </a:lnTo>
                  <a:lnTo>
                    <a:pt x="38519" y="12931"/>
                  </a:lnTo>
                  <a:lnTo>
                    <a:pt x="36220" y="6492"/>
                  </a:lnTo>
                  <a:lnTo>
                    <a:pt x="29108" y="3876"/>
                  </a:lnTo>
                  <a:lnTo>
                    <a:pt x="21683" y="1687"/>
                  </a:lnTo>
                  <a:lnTo>
                    <a:pt x="12206" y="0"/>
                  </a:lnTo>
                  <a:close/>
                </a:path>
              </a:pathLst>
            </a:custGeom>
            <a:solidFill>
              <a:srgbClr val="FF0000"/>
            </a:solidFill>
          </p:spPr>
          <p:txBody>
            <a:bodyPr wrap="square" lIns="0" tIns="0" rIns="0" bIns="0" rtlCol="0"/>
            <a:lstStyle/>
            <a:p>
              <a:endParaRPr/>
            </a:p>
          </p:txBody>
        </p:sp>
        <p:sp>
          <p:nvSpPr>
            <p:cNvPr id="158" name="object 27">
              <a:extLst>
                <a:ext uri="{FF2B5EF4-FFF2-40B4-BE49-F238E27FC236}">
                  <a16:creationId xmlns:a16="http://schemas.microsoft.com/office/drawing/2014/main" id="{FC2DA333-1000-43E4-A27F-FC6F73A6BE37}"/>
                </a:ext>
              </a:extLst>
            </p:cNvPr>
            <p:cNvSpPr/>
            <p:nvPr/>
          </p:nvSpPr>
          <p:spPr>
            <a:xfrm>
              <a:off x="6446558" y="3203662"/>
              <a:ext cx="130810" cy="247015"/>
            </a:xfrm>
            <a:custGeom>
              <a:avLst/>
              <a:gdLst/>
              <a:ahLst/>
              <a:cxnLst/>
              <a:rect l="l" t="t" r="r" b="b"/>
              <a:pathLst>
                <a:path w="130809" h="247014">
                  <a:moveTo>
                    <a:pt x="12206" y="0"/>
                  </a:moveTo>
                  <a:lnTo>
                    <a:pt x="3903" y="251"/>
                  </a:lnTo>
                  <a:lnTo>
                    <a:pt x="0" y="3876"/>
                  </a:lnTo>
                  <a:lnTo>
                    <a:pt x="1753" y="9517"/>
                  </a:lnTo>
                  <a:lnTo>
                    <a:pt x="7312" y="16986"/>
                  </a:lnTo>
                  <a:lnTo>
                    <a:pt x="15237" y="29479"/>
                  </a:lnTo>
                  <a:lnTo>
                    <a:pt x="24091" y="50193"/>
                  </a:lnTo>
                  <a:lnTo>
                    <a:pt x="34655" y="85379"/>
                  </a:lnTo>
                  <a:lnTo>
                    <a:pt x="60012" y="177221"/>
                  </a:lnTo>
                  <a:lnTo>
                    <a:pt x="70726" y="211000"/>
                  </a:lnTo>
                  <a:lnTo>
                    <a:pt x="96380" y="242281"/>
                  </a:lnTo>
                  <a:lnTo>
                    <a:pt x="116490" y="246641"/>
                  </a:lnTo>
                  <a:lnTo>
                    <a:pt x="125869" y="246136"/>
                  </a:lnTo>
                  <a:lnTo>
                    <a:pt x="130810" y="244059"/>
                  </a:lnTo>
                  <a:lnTo>
                    <a:pt x="129463" y="240148"/>
                  </a:lnTo>
                  <a:lnTo>
                    <a:pt x="116436" y="227440"/>
                  </a:lnTo>
                  <a:lnTo>
                    <a:pt x="110147" y="219751"/>
                  </a:lnTo>
                  <a:lnTo>
                    <a:pt x="102800" y="209026"/>
                  </a:lnTo>
                  <a:lnTo>
                    <a:pt x="98567" y="199780"/>
                  </a:lnTo>
                  <a:lnTo>
                    <a:pt x="91871" y="181155"/>
                  </a:lnTo>
                  <a:lnTo>
                    <a:pt x="42621" y="19599"/>
                  </a:lnTo>
                  <a:lnTo>
                    <a:pt x="38519" y="12931"/>
                  </a:lnTo>
                  <a:lnTo>
                    <a:pt x="36220" y="6492"/>
                  </a:lnTo>
                  <a:lnTo>
                    <a:pt x="29108" y="3876"/>
                  </a:lnTo>
                  <a:lnTo>
                    <a:pt x="21683" y="1687"/>
                  </a:lnTo>
                  <a:lnTo>
                    <a:pt x="12206" y="0"/>
                  </a:lnTo>
                  <a:close/>
                </a:path>
              </a:pathLst>
            </a:custGeom>
            <a:solidFill>
              <a:srgbClr val="33CCFF"/>
            </a:solidFill>
          </p:spPr>
          <p:txBody>
            <a:bodyPr wrap="square" lIns="0" tIns="0" rIns="0" bIns="0" rtlCol="0"/>
            <a:lstStyle/>
            <a:p>
              <a:endParaRPr/>
            </a:p>
          </p:txBody>
        </p:sp>
        <p:sp>
          <p:nvSpPr>
            <p:cNvPr id="159" name="object 28">
              <a:extLst>
                <a:ext uri="{FF2B5EF4-FFF2-40B4-BE49-F238E27FC236}">
                  <a16:creationId xmlns:a16="http://schemas.microsoft.com/office/drawing/2014/main" id="{5C00D817-E465-419A-A50F-4D7A39C6674C}"/>
                </a:ext>
              </a:extLst>
            </p:cNvPr>
            <p:cNvSpPr/>
            <p:nvPr/>
          </p:nvSpPr>
          <p:spPr>
            <a:xfrm>
              <a:off x="6121946" y="3203663"/>
              <a:ext cx="385445" cy="247015"/>
            </a:xfrm>
            <a:custGeom>
              <a:avLst/>
              <a:gdLst/>
              <a:ahLst/>
              <a:cxnLst/>
              <a:rect l="l" t="t" r="r" b="b"/>
              <a:pathLst>
                <a:path w="385445" h="247014">
                  <a:moveTo>
                    <a:pt x="132334" y="244068"/>
                  </a:moveTo>
                  <a:lnTo>
                    <a:pt x="130962" y="240157"/>
                  </a:lnTo>
                  <a:lnTo>
                    <a:pt x="117779" y="227444"/>
                  </a:lnTo>
                  <a:lnTo>
                    <a:pt x="111429" y="219760"/>
                  </a:lnTo>
                  <a:lnTo>
                    <a:pt x="103987" y="209029"/>
                  </a:lnTo>
                  <a:lnTo>
                    <a:pt x="99707" y="199783"/>
                  </a:lnTo>
                  <a:lnTo>
                    <a:pt x="92951" y="181165"/>
                  </a:lnTo>
                  <a:lnTo>
                    <a:pt x="43116" y="19608"/>
                  </a:lnTo>
                  <a:lnTo>
                    <a:pt x="38963" y="12941"/>
                  </a:lnTo>
                  <a:lnTo>
                    <a:pt x="36639" y="6502"/>
                  </a:lnTo>
                  <a:lnTo>
                    <a:pt x="29451" y="3886"/>
                  </a:lnTo>
                  <a:lnTo>
                    <a:pt x="21932" y="1689"/>
                  </a:lnTo>
                  <a:lnTo>
                    <a:pt x="12344" y="0"/>
                  </a:lnTo>
                  <a:lnTo>
                    <a:pt x="3949" y="254"/>
                  </a:lnTo>
                  <a:lnTo>
                    <a:pt x="0" y="3886"/>
                  </a:lnTo>
                  <a:lnTo>
                    <a:pt x="1765" y="9525"/>
                  </a:lnTo>
                  <a:lnTo>
                    <a:pt x="7391" y="16992"/>
                  </a:lnTo>
                  <a:lnTo>
                    <a:pt x="15405" y="29489"/>
                  </a:lnTo>
                  <a:lnTo>
                    <a:pt x="24371" y="50203"/>
                  </a:lnTo>
                  <a:lnTo>
                    <a:pt x="35052" y="85382"/>
                  </a:lnTo>
                  <a:lnTo>
                    <a:pt x="60706" y="177228"/>
                  </a:lnTo>
                  <a:lnTo>
                    <a:pt x="71539" y="211010"/>
                  </a:lnTo>
                  <a:lnTo>
                    <a:pt x="97510" y="242290"/>
                  </a:lnTo>
                  <a:lnTo>
                    <a:pt x="117843" y="246646"/>
                  </a:lnTo>
                  <a:lnTo>
                    <a:pt x="127330" y="246138"/>
                  </a:lnTo>
                  <a:lnTo>
                    <a:pt x="132334" y="244068"/>
                  </a:lnTo>
                  <a:close/>
                </a:path>
                <a:path w="385445" h="247014">
                  <a:moveTo>
                    <a:pt x="385318" y="244068"/>
                  </a:moveTo>
                  <a:lnTo>
                    <a:pt x="383946" y="240157"/>
                  </a:lnTo>
                  <a:lnTo>
                    <a:pt x="370763" y="227444"/>
                  </a:lnTo>
                  <a:lnTo>
                    <a:pt x="364413" y="219760"/>
                  </a:lnTo>
                  <a:lnTo>
                    <a:pt x="356971" y="209029"/>
                  </a:lnTo>
                  <a:lnTo>
                    <a:pt x="352691" y="199783"/>
                  </a:lnTo>
                  <a:lnTo>
                    <a:pt x="345935" y="181165"/>
                  </a:lnTo>
                  <a:lnTo>
                    <a:pt x="296100" y="19608"/>
                  </a:lnTo>
                  <a:lnTo>
                    <a:pt x="291947" y="12941"/>
                  </a:lnTo>
                  <a:lnTo>
                    <a:pt x="289623" y="6502"/>
                  </a:lnTo>
                  <a:lnTo>
                    <a:pt x="282435" y="3886"/>
                  </a:lnTo>
                  <a:lnTo>
                    <a:pt x="274916" y="1689"/>
                  </a:lnTo>
                  <a:lnTo>
                    <a:pt x="265328" y="0"/>
                  </a:lnTo>
                  <a:lnTo>
                    <a:pt x="256933" y="254"/>
                  </a:lnTo>
                  <a:lnTo>
                    <a:pt x="252984" y="3886"/>
                  </a:lnTo>
                  <a:lnTo>
                    <a:pt x="254749" y="9525"/>
                  </a:lnTo>
                  <a:lnTo>
                    <a:pt x="260375" y="16992"/>
                  </a:lnTo>
                  <a:lnTo>
                    <a:pt x="268389" y="29489"/>
                  </a:lnTo>
                  <a:lnTo>
                    <a:pt x="277355" y="50203"/>
                  </a:lnTo>
                  <a:lnTo>
                    <a:pt x="288036" y="85382"/>
                  </a:lnTo>
                  <a:lnTo>
                    <a:pt x="313690" y="177228"/>
                  </a:lnTo>
                  <a:lnTo>
                    <a:pt x="324523" y="211010"/>
                  </a:lnTo>
                  <a:lnTo>
                    <a:pt x="350494" y="242290"/>
                  </a:lnTo>
                  <a:lnTo>
                    <a:pt x="370827" y="246646"/>
                  </a:lnTo>
                  <a:lnTo>
                    <a:pt x="380314" y="246138"/>
                  </a:lnTo>
                  <a:lnTo>
                    <a:pt x="385318" y="244068"/>
                  </a:lnTo>
                  <a:close/>
                </a:path>
              </a:pathLst>
            </a:custGeom>
            <a:solidFill>
              <a:srgbClr val="FF0000"/>
            </a:solidFill>
          </p:spPr>
          <p:txBody>
            <a:bodyPr wrap="square" lIns="0" tIns="0" rIns="0" bIns="0" rtlCol="0"/>
            <a:lstStyle/>
            <a:p>
              <a:endParaRPr/>
            </a:p>
          </p:txBody>
        </p:sp>
        <p:sp>
          <p:nvSpPr>
            <p:cNvPr id="160" name="object 29">
              <a:extLst>
                <a:ext uri="{FF2B5EF4-FFF2-40B4-BE49-F238E27FC236}">
                  <a16:creationId xmlns:a16="http://schemas.microsoft.com/office/drawing/2014/main" id="{E4C44679-DF1E-4B73-AF3A-1C94DED037A2}"/>
                </a:ext>
              </a:extLst>
            </p:cNvPr>
            <p:cNvSpPr/>
            <p:nvPr/>
          </p:nvSpPr>
          <p:spPr>
            <a:xfrm>
              <a:off x="6763550" y="3203480"/>
              <a:ext cx="130810" cy="247015"/>
            </a:xfrm>
            <a:custGeom>
              <a:avLst/>
              <a:gdLst/>
              <a:ahLst/>
              <a:cxnLst/>
              <a:rect l="l" t="t" r="r" b="b"/>
              <a:pathLst>
                <a:path w="130809"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C00000"/>
            </a:solidFill>
          </p:spPr>
          <p:txBody>
            <a:bodyPr wrap="square" lIns="0" tIns="0" rIns="0" bIns="0" rtlCol="0"/>
            <a:lstStyle/>
            <a:p>
              <a:endParaRPr/>
            </a:p>
          </p:txBody>
        </p:sp>
        <p:sp>
          <p:nvSpPr>
            <p:cNvPr id="161" name="object 30">
              <a:extLst>
                <a:ext uri="{FF2B5EF4-FFF2-40B4-BE49-F238E27FC236}">
                  <a16:creationId xmlns:a16="http://schemas.microsoft.com/office/drawing/2014/main" id="{836FE25D-198D-452E-A043-0E635806BE45}"/>
                </a:ext>
              </a:extLst>
            </p:cNvPr>
            <p:cNvSpPr/>
            <p:nvPr/>
          </p:nvSpPr>
          <p:spPr>
            <a:xfrm>
              <a:off x="6833654" y="3203480"/>
              <a:ext cx="130810" cy="247015"/>
            </a:xfrm>
            <a:custGeom>
              <a:avLst/>
              <a:gdLst/>
              <a:ahLst/>
              <a:cxnLst/>
              <a:rect l="l" t="t" r="r" b="b"/>
              <a:pathLst>
                <a:path w="130809"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0066FF"/>
            </a:solidFill>
          </p:spPr>
          <p:txBody>
            <a:bodyPr wrap="square" lIns="0" tIns="0" rIns="0" bIns="0" rtlCol="0"/>
            <a:lstStyle/>
            <a:p>
              <a:endParaRPr/>
            </a:p>
          </p:txBody>
        </p:sp>
        <p:sp>
          <p:nvSpPr>
            <p:cNvPr id="162" name="object 31">
              <a:extLst>
                <a:ext uri="{FF2B5EF4-FFF2-40B4-BE49-F238E27FC236}">
                  <a16:creationId xmlns:a16="http://schemas.microsoft.com/office/drawing/2014/main" id="{E026ED1E-193A-447D-96F2-6DD3C47E9BAA}"/>
                </a:ext>
              </a:extLst>
            </p:cNvPr>
            <p:cNvSpPr/>
            <p:nvPr/>
          </p:nvSpPr>
          <p:spPr>
            <a:xfrm>
              <a:off x="6705639" y="3203662"/>
              <a:ext cx="132715" cy="247015"/>
            </a:xfrm>
            <a:custGeom>
              <a:avLst/>
              <a:gdLst/>
              <a:ahLst/>
              <a:cxnLst/>
              <a:rect l="l" t="t" r="r" b="b"/>
              <a:pathLst>
                <a:path w="132715"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63" name="object 32">
              <a:extLst>
                <a:ext uri="{FF2B5EF4-FFF2-40B4-BE49-F238E27FC236}">
                  <a16:creationId xmlns:a16="http://schemas.microsoft.com/office/drawing/2014/main" id="{3635AFB1-0873-4416-8882-DA485615BED7}"/>
                </a:ext>
              </a:extLst>
            </p:cNvPr>
            <p:cNvSpPr/>
            <p:nvPr/>
          </p:nvSpPr>
          <p:spPr>
            <a:xfrm>
              <a:off x="6890042" y="3203662"/>
              <a:ext cx="132715" cy="247015"/>
            </a:xfrm>
            <a:custGeom>
              <a:avLst/>
              <a:gdLst/>
              <a:ahLst/>
              <a:cxnLst/>
              <a:rect l="l" t="t" r="r" b="b"/>
              <a:pathLst>
                <a:path w="132715"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FF0000"/>
            </a:solidFill>
          </p:spPr>
          <p:txBody>
            <a:bodyPr wrap="square" lIns="0" tIns="0" rIns="0" bIns="0" rtlCol="0"/>
            <a:lstStyle/>
            <a:p>
              <a:endParaRPr/>
            </a:p>
          </p:txBody>
        </p:sp>
        <p:pic>
          <p:nvPicPr>
            <p:cNvPr id="164" name="object 33">
              <a:extLst>
                <a:ext uri="{FF2B5EF4-FFF2-40B4-BE49-F238E27FC236}">
                  <a16:creationId xmlns:a16="http://schemas.microsoft.com/office/drawing/2014/main" id="{7936C67F-C676-43E0-BD83-EE3C3B10D96A}"/>
                </a:ext>
              </a:extLst>
            </p:cNvPr>
            <p:cNvPicPr/>
            <p:nvPr/>
          </p:nvPicPr>
          <p:blipFill>
            <a:blip r:embed="rId6" cstate="print"/>
            <a:stretch>
              <a:fillRect/>
            </a:stretch>
          </p:blipFill>
          <p:spPr>
            <a:xfrm>
              <a:off x="6185916" y="3081528"/>
              <a:ext cx="278891" cy="327659"/>
            </a:xfrm>
            <a:prstGeom prst="rect">
              <a:avLst/>
            </a:prstGeom>
          </p:spPr>
        </p:pic>
        <p:sp>
          <p:nvSpPr>
            <p:cNvPr id="165" name="object 34">
              <a:extLst>
                <a:ext uri="{FF2B5EF4-FFF2-40B4-BE49-F238E27FC236}">
                  <a16:creationId xmlns:a16="http://schemas.microsoft.com/office/drawing/2014/main" id="{431756D5-DE04-4B51-AA4C-4C3211B0CB60}"/>
                </a:ext>
              </a:extLst>
            </p:cNvPr>
            <p:cNvSpPr/>
            <p:nvPr/>
          </p:nvSpPr>
          <p:spPr>
            <a:xfrm>
              <a:off x="6228597" y="3101528"/>
              <a:ext cx="194310" cy="242570"/>
            </a:xfrm>
            <a:custGeom>
              <a:avLst/>
              <a:gdLst/>
              <a:ahLst/>
              <a:cxnLst/>
              <a:rect l="l" t="t" r="r" b="b"/>
              <a:pathLst>
                <a:path w="194310" h="242570">
                  <a:moveTo>
                    <a:pt x="193763" y="0"/>
                  </a:moveTo>
                  <a:lnTo>
                    <a:pt x="0" y="242125"/>
                  </a:lnTo>
                  <a:lnTo>
                    <a:pt x="129768" y="147383"/>
                  </a:lnTo>
                  <a:lnTo>
                    <a:pt x="193763" y="0"/>
                  </a:lnTo>
                  <a:close/>
                </a:path>
              </a:pathLst>
            </a:custGeom>
            <a:solidFill>
              <a:srgbClr val="A7A8A7"/>
            </a:solidFill>
          </p:spPr>
          <p:txBody>
            <a:bodyPr wrap="square" lIns="0" tIns="0" rIns="0" bIns="0" rtlCol="0"/>
            <a:lstStyle/>
            <a:p>
              <a:endParaRPr/>
            </a:p>
          </p:txBody>
        </p:sp>
        <p:pic>
          <p:nvPicPr>
            <p:cNvPr id="166" name="object 35">
              <a:extLst>
                <a:ext uri="{FF2B5EF4-FFF2-40B4-BE49-F238E27FC236}">
                  <a16:creationId xmlns:a16="http://schemas.microsoft.com/office/drawing/2014/main" id="{6F254847-BC26-49C1-BA8D-A700EB66C5CF}"/>
                </a:ext>
              </a:extLst>
            </p:cNvPr>
            <p:cNvPicPr/>
            <p:nvPr/>
          </p:nvPicPr>
          <p:blipFill>
            <a:blip r:embed="rId7" cstate="print"/>
            <a:stretch>
              <a:fillRect/>
            </a:stretch>
          </p:blipFill>
          <p:spPr>
            <a:xfrm>
              <a:off x="6342888" y="2887980"/>
              <a:ext cx="204215" cy="249935"/>
            </a:xfrm>
            <a:prstGeom prst="rect">
              <a:avLst/>
            </a:prstGeom>
          </p:spPr>
        </p:pic>
        <p:sp>
          <p:nvSpPr>
            <p:cNvPr id="167" name="object 36">
              <a:extLst>
                <a:ext uri="{FF2B5EF4-FFF2-40B4-BE49-F238E27FC236}">
                  <a16:creationId xmlns:a16="http://schemas.microsoft.com/office/drawing/2014/main" id="{03CCE937-5F01-495A-9F1C-8F0AF639EC65}"/>
                </a:ext>
              </a:extLst>
            </p:cNvPr>
            <p:cNvSpPr/>
            <p:nvPr/>
          </p:nvSpPr>
          <p:spPr>
            <a:xfrm>
              <a:off x="6385498" y="2908094"/>
              <a:ext cx="118745" cy="164465"/>
            </a:xfrm>
            <a:custGeom>
              <a:avLst/>
              <a:gdLst/>
              <a:ahLst/>
              <a:cxnLst/>
              <a:rect l="l" t="t" r="r" b="b"/>
              <a:pathLst>
                <a:path w="118745" h="164464">
                  <a:moveTo>
                    <a:pt x="88975" y="0"/>
                  </a:moveTo>
                  <a:lnTo>
                    <a:pt x="44391" y="31091"/>
                  </a:lnTo>
                  <a:lnTo>
                    <a:pt x="7361" y="93329"/>
                  </a:lnTo>
                  <a:lnTo>
                    <a:pt x="0" y="123356"/>
                  </a:lnTo>
                  <a:lnTo>
                    <a:pt x="1311" y="147338"/>
                  </a:lnTo>
                  <a:lnTo>
                    <a:pt x="11661" y="162007"/>
                  </a:lnTo>
                  <a:lnTo>
                    <a:pt x="29490" y="164111"/>
                  </a:lnTo>
                  <a:lnTo>
                    <a:pt x="51193" y="153825"/>
                  </a:lnTo>
                  <a:lnTo>
                    <a:pt x="62102" y="143910"/>
                  </a:lnTo>
                  <a:lnTo>
                    <a:pt x="22431" y="143910"/>
                  </a:lnTo>
                  <a:lnTo>
                    <a:pt x="18278" y="134852"/>
                  </a:lnTo>
                  <a:lnTo>
                    <a:pt x="28232" y="96207"/>
                  </a:lnTo>
                  <a:lnTo>
                    <a:pt x="56882" y="48059"/>
                  </a:lnTo>
                  <a:lnTo>
                    <a:pt x="86097" y="20870"/>
                  </a:lnTo>
                  <a:lnTo>
                    <a:pt x="96040" y="20199"/>
                  </a:lnTo>
                  <a:lnTo>
                    <a:pt x="117347" y="20199"/>
                  </a:lnTo>
                  <a:lnTo>
                    <a:pt x="117160" y="16771"/>
                  </a:lnTo>
                  <a:lnTo>
                    <a:pt x="106810" y="2101"/>
                  </a:lnTo>
                  <a:lnTo>
                    <a:pt x="88975" y="0"/>
                  </a:lnTo>
                  <a:close/>
                </a:path>
                <a:path w="118745" h="164464">
                  <a:moveTo>
                    <a:pt x="117347" y="20199"/>
                  </a:moveTo>
                  <a:lnTo>
                    <a:pt x="96040" y="20199"/>
                  </a:lnTo>
                  <a:lnTo>
                    <a:pt x="100191" y="29256"/>
                  </a:lnTo>
                  <a:lnTo>
                    <a:pt x="98055" y="45937"/>
                  </a:lnTo>
                  <a:lnTo>
                    <a:pt x="77333" y="92830"/>
                  </a:lnTo>
                  <a:lnTo>
                    <a:pt x="46010" y="133405"/>
                  </a:lnTo>
                  <a:lnTo>
                    <a:pt x="22431" y="143910"/>
                  </a:lnTo>
                  <a:lnTo>
                    <a:pt x="62102" y="143910"/>
                  </a:lnTo>
                  <a:lnTo>
                    <a:pt x="74073" y="133028"/>
                  </a:lnTo>
                  <a:lnTo>
                    <a:pt x="95430" y="103600"/>
                  </a:lnTo>
                  <a:lnTo>
                    <a:pt x="111105" y="70785"/>
                  </a:lnTo>
                  <a:lnTo>
                    <a:pt x="118470" y="40754"/>
                  </a:lnTo>
                  <a:lnTo>
                    <a:pt x="117347" y="20199"/>
                  </a:lnTo>
                  <a:close/>
                </a:path>
              </a:pathLst>
            </a:custGeom>
            <a:solidFill>
              <a:srgbClr val="A7A8A7"/>
            </a:solidFill>
          </p:spPr>
          <p:txBody>
            <a:bodyPr wrap="square" lIns="0" tIns="0" rIns="0" bIns="0" rtlCol="0"/>
            <a:lstStyle/>
            <a:p>
              <a:endParaRPr/>
            </a:p>
          </p:txBody>
        </p:sp>
        <p:pic>
          <p:nvPicPr>
            <p:cNvPr id="168" name="object 37">
              <a:extLst>
                <a:ext uri="{FF2B5EF4-FFF2-40B4-BE49-F238E27FC236}">
                  <a16:creationId xmlns:a16="http://schemas.microsoft.com/office/drawing/2014/main" id="{2809F573-8C51-47EC-B287-CCFF5873F436}"/>
                </a:ext>
              </a:extLst>
            </p:cNvPr>
            <p:cNvPicPr/>
            <p:nvPr/>
          </p:nvPicPr>
          <p:blipFill>
            <a:blip r:embed="rId8" cstate="print"/>
            <a:stretch>
              <a:fillRect/>
            </a:stretch>
          </p:blipFill>
          <p:spPr>
            <a:xfrm>
              <a:off x="6355080" y="3055620"/>
              <a:ext cx="120395" cy="123443"/>
            </a:xfrm>
            <a:prstGeom prst="rect">
              <a:avLst/>
            </a:prstGeom>
          </p:spPr>
        </p:pic>
        <p:sp>
          <p:nvSpPr>
            <p:cNvPr id="169" name="object 38">
              <a:extLst>
                <a:ext uri="{FF2B5EF4-FFF2-40B4-BE49-F238E27FC236}">
                  <a16:creationId xmlns:a16="http://schemas.microsoft.com/office/drawing/2014/main" id="{73B5CB48-29B2-4695-9A58-40FA79183750}"/>
                </a:ext>
              </a:extLst>
            </p:cNvPr>
            <p:cNvSpPr/>
            <p:nvPr/>
          </p:nvSpPr>
          <p:spPr>
            <a:xfrm>
              <a:off x="6397482" y="3076138"/>
              <a:ext cx="34925" cy="37465"/>
            </a:xfrm>
            <a:custGeom>
              <a:avLst/>
              <a:gdLst/>
              <a:ahLst/>
              <a:cxnLst/>
              <a:rect l="l" t="t" r="r" b="b"/>
              <a:pathLst>
                <a:path w="34925" h="37464">
                  <a:moveTo>
                    <a:pt x="12307" y="0"/>
                  </a:moveTo>
                  <a:lnTo>
                    <a:pt x="6210" y="2251"/>
                  </a:lnTo>
                  <a:lnTo>
                    <a:pt x="1869" y="7088"/>
                  </a:lnTo>
                  <a:lnTo>
                    <a:pt x="0" y="13508"/>
                  </a:lnTo>
                  <a:lnTo>
                    <a:pt x="673" y="20687"/>
                  </a:lnTo>
                  <a:lnTo>
                    <a:pt x="3962" y="27803"/>
                  </a:lnTo>
                  <a:lnTo>
                    <a:pt x="9364" y="33490"/>
                  </a:lnTo>
                  <a:lnTo>
                    <a:pt x="15787" y="36771"/>
                  </a:lnTo>
                  <a:lnTo>
                    <a:pt x="22441" y="37406"/>
                  </a:lnTo>
                  <a:lnTo>
                    <a:pt x="28536" y="35157"/>
                  </a:lnTo>
                  <a:lnTo>
                    <a:pt x="32885" y="30319"/>
                  </a:lnTo>
                  <a:lnTo>
                    <a:pt x="34756" y="23900"/>
                  </a:lnTo>
                  <a:lnTo>
                    <a:pt x="34080" y="16720"/>
                  </a:lnTo>
                  <a:lnTo>
                    <a:pt x="30784" y="9604"/>
                  </a:lnTo>
                  <a:lnTo>
                    <a:pt x="25387" y="3912"/>
                  </a:lnTo>
                  <a:lnTo>
                    <a:pt x="18964" y="632"/>
                  </a:lnTo>
                  <a:lnTo>
                    <a:pt x="12307" y="0"/>
                  </a:lnTo>
                  <a:close/>
                </a:path>
              </a:pathLst>
            </a:custGeom>
            <a:solidFill>
              <a:srgbClr val="A7A8A7"/>
            </a:solidFill>
          </p:spPr>
          <p:txBody>
            <a:bodyPr wrap="square" lIns="0" tIns="0" rIns="0" bIns="0" rtlCol="0"/>
            <a:lstStyle/>
            <a:p>
              <a:endParaRPr/>
            </a:p>
          </p:txBody>
        </p:sp>
        <p:pic>
          <p:nvPicPr>
            <p:cNvPr id="170" name="object 39">
              <a:extLst>
                <a:ext uri="{FF2B5EF4-FFF2-40B4-BE49-F238E27FC236}">
                  <a16:creationId xmlns:a16="http://schemas.microsoft.com/office/drawing/2014/main" id="{0D2D534C-13B3-4A80-9924-106E87D0E0D1}"/>
                </a:ext>
              </a:extLst>
            </p:cNvPr>
            <p:cNvPicPr/>
            <p:nvPr/>
          </p:nvPicPr>
          <p:blipFill>
            <a:blip r:embed="rId9" cstate="print"/>
            <a:stretch>
              <a:fillRect/>
            </a:stretch>
          </p:blipFill>
          <p:spPr>
            <a:xfrm>
              <a:off x="6384036" y="2974847"/>
              <a:ext cx="304799" cy="201167"/>
            </a:xfrm>
            <a:prstGeom prst="rect">
              <a:avLst/>
            </a:prstGeom>
          </p:spPr>
        </p:pic>
        <p:sp>
          <p:nvSpPr>
            <p:cNvPr id="171" name="object 40">
              <a:extLst>
                <a:ext uri="{FF2B5EF4-FFF2-40B4-BE49-F238E27FC236}">
                  <a16:creationId xmlns:a16="http://schemas.microsoft.com/office/drawing/2014/main" id="{47D55A38-4C11-4E32-B55C-82146D80F307}"/>
                </a:ext>
              </a:extLst>
            </p:cNvPr>
            <p:cNvSpPr/>
            <p:nvPr/>
          </p:nvSpPr>
          <p:spPr>
            <a:xfrm>
              <a:off x="6427806" y="2994829"/>
              <a:ext cx="217804" cy="116205"/>
            </a:xfrm>
            <a:custGeom>
              <a:avLst/>
              <a:gdLst/>
              <a:ahLst/>
              <a:cxnLst/>
              <a:rect l="l" t="t" r="r" b="b"/>
              <a:pathLst>
                <a:path w="217804" h="116205">
                  <a:moveTo>
                    <a:pt x="174883" y="0"/>
                  </a:moveTo>
                  <a:lnTo>
                    <a:pt x="93484" y="13922"/>
                  </a:lnTo>
                  <a:lnTo>
                    <a:pt x="52342" y="32126"/>
                  </a:lnTo>
                  <a:lnTo>
                    <a:pt x="2594" y="75672"/>
                  </a:lnTo>
                  <a:lnTo>
                    <a:pt x="0" y="95748"/>
                  </a:lnTo>
                  <a:lnTo>
                    <a:pt x="14502" y="109867"/>
                  </a:lnTo>
                  <a:lnTo>
                    <a:pt x="42679" y="115709"/>
                  </a:lnTo>
                  <a:lnTo>
                    <a:pt x="80536" y="113079"/>
                  </a:lnTo>
                  <a:lnTo>
                    <a:pt x="124079" y="101780"/>
                  </a:lnTo>
                  <a:lnTo>
                    <a:pt x="139923" y="94773"/>
                  </a:lnTo>
                  <a:lnTo>
                    <a:pt x="52803" y="94773"/>
                  </a:lnTo>
                  <a:lnTo>
                    <a:pt x="31762" y="94274"/>
                  </a:lnTo>
                  <a:lnTo>
                    <a:pt x="21958" y="88103"/>
                  </a:lnTo>
                  <a:lnTo>
                    <a:pt x="25808" y="77171"/>
                  </a:lnTo>
                  <a:lnTo>
                    <a:pt x="41984" y="63707"/>
                  </a:lnTo>
                  <a:lnTo>
                    <a:pt x="67940" y="49389"/>
                  </a:lnTo>
                  <a:lnTo>
                    <a:pt x="101130" y="35893"/>
                  </a:lnTo>
                  <a:lnTo>
                    <a:pt x="135528" y="25848"/>
                  </a:lnTo>
                  <a:lnTo>
                    <a:pt x="164765" y="20942"/>
                  </a:lnTo>
                  <a:lnTo>
                    <a:pt x="217437" y="20942"/>
                  </a:lnTo>
                  <a:lnTo>
                    <a:pt x="217563" y="19967"/>
                  </a:lnTo>
                  <a:lnTo>
                    <a:pt x="203060" y="5842"/>
                  </a:lnTo>
                  <a:lnTo>
                    <a:pt x="174883" y="0"/>
                  </a:lnTo>
                  <a:close/>
                </a:path>
                <a:path w="217804" h="116205">
                  <a:moveTo>
                    <a:pt x="217437" y="20942"/>
                  </a:moveTo>
                  <a:lnTo>
                    <a:pt x="164765" y="20942"/>
                  </a:lnTo>
                  <a:lnTo>
                    <a:pt x="185803" y="21441"/>
                  </a:lnTo>
                  <a:lnTo>
                    <a:pt x="195605" y="27612"/>
                  </a:lnTo>
                  <a:lnTo>
                    <a:pt x="149630" y="66324"/>
                  </a:lnTo>
                  <a:lnTo>
                    <a:pt x="82040" y="89867"/>
                  </a:lnTo>
                  <a:lnTo>
                    <a:pt x="52803" y="94773"/>
                  </a:lnTo>
                  <a:lnTo>
                    <a:pt x="139923" y="94773"/>
                  </a:lnTo>
                  <a:lnTo>
                    <a:pt x="165223" y="83584"/>
                  </a:lnTo>
                  <a:lnTo>
                    <a:pt x="196524" y="62126"/>
                  </a:lnTo>
                  <a:lnTo>
                    <a:pt x="214974" y="40042"/>
                  </a:lnTo>
                  <a:lnTo>
                    <a:pt x="217437" y="20942"/>
                  </a:lnTo>
                  <a:close/>
                </a:path>
              </a:pathLst>
            </a:custGeom>
            <a:solidFill>
              <a:srgbClr val="A7A8A7"/>
            </a:solidFill>
          </p:spPr>
          <p:txBody>
            <a:bodyPr wrap="square" lIns="0" tIns="0" rIns="0" bIns="0" rtlCol="0"/>
            <a:lstStyle/>
            <a:p>
              <a:endParaRPr/>
            </a:p>
          </p:txBody>
        </p:sp>
        <p:sp>
          <p:nvSpPr>
            <p:cNvPr id="172" name="object 41">
              <a:extLst>
                <a:ext uri="{FF2B5EF4-FFF2-40B4-BE49-F238E27FC236}">
                  <a16:creationId xmlns:a16="http://schemas.microsoft.com/office/drawing/2014/main" id="{39958E0D-FBE5-4F37-B2B8-B0FFDD3FAB48}"/>
                </a:ext>
              </a:extLst>
            </p:cNvPr>
            <p:cNvSpPr/>
            <p:nvPr/>
          </p:nvSpPr>
          <p:spPr>
            <a:xfrm>
              <a:off x="6122670" y="2597658"/>
              <a:ext cx="1149350" cy="357505"/>
            </a:xfrm>
            <a:custGeom>
              <a:avLst/>
              <a:gdLst/>
              <a:ahLst/>
              <a:cxnLst/>
              <a:rect l="l" t="t" r="r" b="b"/>
              <a:pathLst>
                <a:path w="1149350" h="357505">
                  <a:moveTo>
                    <a:pt x="0" y="48767"/>
                  </a:moveTo>
                  <a:lnTo>
                    <a:pt x="3832" y="29784"/>
                  </a:lnTo>
                  <a:lnTo>
                    <a:pt x="14282" y="14282"/>
                  </a:lnTo>
                  <a:lnTo>
                    <a:pt x="29784" y="3832"/>
                  </a:lnTo>
                  <a:lnTo>
                    <a:pt x="48768" y="0"/>
                  </a:lnTo>
                  <a:lnTo>
                    <a:pt x="670306" y="0"/>
                  </a:lnTo>
                  <a:lnTo>
                    <a:pt x="957580" y="0"/>
                  </a:lnTo>
                  <a:lnTo>
                    <a:pt x="1100328" y="0"/>
                  </a:lnTo>
                  <a:lnTo>
                    <a:pt x="1119311" y="3832"/>
                  </a:lnTo>
                  <a:lnTo>
                    <a:pt x="1134813" y="14282"/>
                  </a:lnTo>
                  <a:lnTo>
                    <a:pt x="1145263" y="29784"/>
                  </a:lnTo>
                  <a:lnTo>
                    <a:pt x="1149096" y="48767"/>
                  </a:lnTo>
                  <a:lnTo>
                    <a:pt x="1149096" y="170687"/>
                  </a:lnTo>
                  <a:lnTo>
                    <a:pt x="1149096" y="243839"/>
                  </a:lnTo>
                  <a:lnTo>
                    <a:pt x="1145263" y="262823"/>
                  </a:lnTo>
                  <a:lnTo>
                    <a:pt x="1134813" y="278325"/>
                  </a:lnTo>
                  <a:lnTo>
                    <a:pt x="1119311" y="288775"/>
                  </a:lnTo>
                  <a:lnTo>
                    <a:pt x="1100328" y="292607"/>
                  </a:lnTo>
                  <a:lnTo>
                    <a:pt x="957580" y="292607"/>
                  </a:lnTo>
                  <a:lnTo>
                    <a:pt x="606031" y="356984"/>
                  </a:lnTo>
                  <a:lnTo>
                    <a:pt x="670306" y="292607"/>
                  </a:lnTo>
                  <a:lnTo>
                    <a:pt x="48768" y="292607"/>
                  </a:lnTo>
                  <a:lnTo>
                    <a:pt x="29784" y="288775"/>
                  </a:lnTo>
                  <a:lnTo>
                    <a:pt x="14282" y="278325"/>
                  </a:lnTo>
                  <a:lnTo>
                    <a:pt x="3832" y="262823"/>
                  </a:lnTo>
                  <a:lnTo>
                    <a:pt x="0" y="243839"/>
                  </a:lnTo>
                  <a:lnTo>
                    <a:pt x="0" y="170687"/>
                  </a:lnTo>
                  <a:lnTo>
                    <a:pt x="0" y="48767"/>
                  </a:lnTo>
                  <a:close/>
                </a:path>
              </a:pathLst>
            </a:custGeom>
            <a:ln w="19811">
              <a:solidFill>
                <a:srgbClr val="808080"/>
              </a:solidFill>
            </a:ln>
          </p:spPr>
          <p:txBody>
            <a:bodyPr wrap="square" lIns="0" tIns="0" rIns="0" bIns="0" rtlCol="0"/>
            <a:lstStyle/>
            <a:p>
              <a:endParaRPr/>
            </a:p>
          </p:txBody>
        </p:sp>
      </p:grpSp>
      <p:sp>
        <p:nvSpPr>
          <p:cNvPr id="173" name="object 42">
            <a:extLst>
              <a:ext uri="{FF2B5EF4-FFF2-40B4-BE49-F238E27FC236}">
                <a16:creationId xmlns:a16="http://schemas.microsoft.com/office/drawing/2014/main" id="{1211BEF5-A673-441A-8081-D49F51679EE9}"/>
              </a:ext>
            </a:extLst>
          </p:cNvPr>
          <p:cNvSpPr txBox="1"/>
          <p:nvPr/>
        </p:nvSpPr>
        <p:spPr>
          <a:xfrm>
            <a:off x="6006979" y="2658742"/>
            <a:ext cx="989330" cy="186690"/>
          </a:xfrm>
          <a:prstGeom prst="rect">
            <a:avLst/>
          </a:prstGeom>
        </p:spPr>
        <p:txBody>
          <a:bodyPr vert="horz" wrap="square" lIns="0" tIns="13335" rIns="0" bIns="0" rtlCol="0">
            <a:spAutoFit/>
          </a:bodyPr>
          <a:lstStyle/>
          <a:p>
            <a:pPr marL="12700">
              <a:lnSpc>
                <a:spcPct val="100000"/>
              </a:lnSpc>
              <a:spcBef>
                <a:spcPts val="105"/>
              </a:spcBef>
            </a:pPr>
            <a:r>
              <a:rPr sz="1050" b="1" spc="-10" dirty="0">
                <a:latin typeface="Meiryo UI"/>
                <a:cs typeface="Meiryo UI"/>
              </a:rPr>
              <a:t>CRISPR/Cas9</a:t>
            </a:r>
            <a:endParaRPr sz="1050">
              <a:latin typeface="Meiryo UI"/>
              <a:cs typeface="Meiryo UI"/>
            </a:endParaRPr>
          </a:p>
        </p:txBody>
      </p:sp>
      <p:sp>
        <p:nvSpPr>
          <p:cNvPr id="174" name="object 43">
            <a:extLst>
              <a:ext uri="{FF2B5EF4-FFF2-40B4-BE49-F238E27FC236}">
                <a16:creationId xmlns:a16="http://schemas.microsoft.com/office/drawing/2014/main" id="{111581A9-D6DA-4B48-A87A-99BB3B79A104}"/>
              </a:ext>
            </a:extLst>
          </p:cNvPr>
          <p:cNvSpPr txBox="1"/>
          <p:nvPr/>
        </p:nvSpPr>
        <p:spPr>
          <a:xfrm>
            <a:off x="2910347" y="2619263"/>
            <a:ext cx="284607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Meiryo UI"/>
                <a:cs typeface="Meiryo UI"/>
              </a:rPr>
              <a:t>DNA</a:t>
            </a:r>
            <a:r>
              <a:rPr sz="1200" spc="-5" dirty="0">
                <a:latin typeface="Meiryo UI"/>
                <a:cs typeface="Meiryo UI"/>
              </a:rPr>
              <a:t>合成コストは</a:t>
            </a:r>
            <a:r>
              <a:rPr sz="1200" spc="-10" dirty="0">
                <a:latin typeface="Meiryo UI"/>
                <a:cs typeface="Meiryo UI"/>
              </a:rPr>
              <a:t>2000</a:t>
            </a:r>
            <a:r>
              <a:rPr sz="1200" dirty="0">
                <a:latin typeface="Meiryo UI"/>
                <a:cs typeface="Meiryo UI"/>
              </a:rPr>
              <a:t>年の</a:t>
            </a:r>
            <a:r>
              <a:rPr sz="1200" spc="-10" dirty="0">
                <a:latin typeface="Meiryo UI"/>
                <a:cs typeface="Meiryo UI"/>
              </a:rPr>
              <a:t>1/1000</a:t>
            </a:r>
            <a:r>
              <a:rPr sz="1200" spc="-15" dirty="0">
                <a:latin typeface="Meiryo UI"/>
                <a:cs typeface="Meiryo UI"/>
              </a:rPr>
              <a:t>に低下。</a:t>
            </a:r>
            <a:endParaRPr sz="1200">
              <a:latin typeface="Meiryo UI"/>
              <a:cs typeface="Meiryo UI"/>
            </a:endParaRPr>
          </a:p>
        </p:txBody>
      </p:sp>
      <p:sp>
        <p:nvSpPr>
          <p:cNvPr id="175" name="object 44">
            <a:extLst>
              <a:ext uri="{FF2B5EF4-FFF2-40B4-BE49-F238E27FC236}">
                <a16:creationId xmlns:a16="http://schemas.microsoft.com/office/drawing/2014/main" id="{C051E837-4F57-4042-A78B-13CCC86DCAD4}"/>
              </a:ext>
            </a:extLst>
          </p:cNvPr>
          <p:cNvSpPr txBox="1"/>
          <p:nvPr/>
        </p:nvSpPr>
        <p:spPr>
          <a:xfrm>
            <a:off x="2910347" y="2803667"/>
            <a:ext cx="2593340" cy="269240"/>
          </a:xfrm>
          <a:prstGeom prst="rect">
            <a:avLst/>
          </a:prstGeom>
        </p:spPr>
        <p:txBody>
          <a:bodyPr vert="horz" wrap="square" lIns="0" tIns="12065" rIns="0" bIns="0" rtlCol="0">
            <a:spAutoFit/>
          </a:bodyPr>
          <a:lstStyle/>
          <a:p>
            <a:pPr marL="12700">
              <a:lnSpc>
                <a:spcPct val="100000"/>
              </a:lnSpc>
              <a:spcBef>
                <a:spcPts val="95"/>
              </a:spcBef>
            </a:pPr>
            <a:r>
              <a:rPr sz="1200" spc="-10" dirty="0">
                <a:latin typeface="Meiryo UI"/>
                <a:cs typeface="Meiryo UI"/>
              </a:rPr>
              <a:t>2013</a:t>
            </a:r>
            <a:r>
              <a:rPr sz="1200" dirty="0">
                <a:latin typeface="Meiryo UI"/>
                <a:cs typeface="Meiryo UI"/>
              </a:rPr>
              <a:t>年初めには</a:t>
            </a:r>
            <a:r>
              <a:rPr sz="1600" b="1" spc="-25" dirty="0">
                <a:solidFill>
                  <a:srgbClr val="FF0000"/>
                </a:solidFill>
                <a:latin typeface="Meiryo UI"/>
                <a:cs typeface="Meiryo UI"/>
              </a:rPr>
              <a:t>クリスパーキ</a:t>
            </a:r>
            <a:r>
              <a:rPr sz="1600" b="1" spc="-30" dirty="0">
                <a:solidFill>
                  <a:srgbClr val="FF0000"/>
                </a:solidFill>
                <a:latin typeface="Meiryo UI"/>
                <a:cs typeface="Meiryo UI"/>
              </a:rPr>
              <a:t>ャス：</a:t>
            </a:r>
            <a:endParaRPr sz="1600">
              <a:latin typeface="Meiryo UI"/>
              <a:cs typeface="Meiryo UI"/>
            </a:endParaRPr>
          </a:p>
        </p:txBody>
      </p:sp>
      <p:sp>
        <p:nvSpPr>
          <p:cNvPr id="176" name="object 45">
            <a:extLst>
              <a:ext uri="{FF2B5EF4-FFF2-40B4-BE49-F238E27FC236}">
                <a16:creationId xmlns:a16="http://schemas.microsoft.com/office/drawing/2014/main" id="{89493167-7505-48DF-B690-3E8263CDC8E5}"/>
              </a:ext>
            </a:extLst>
          </p:cNvPr>
          <p:cNvSpPr txBox="1"/>
          <p:nvPr/>
        </p:nvSpPr>
        <p:spPr>
          <a:xfrm>
            <a:off x="2910299" y="3047568"/>
            <a:ext cx="1880870"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0000"/>
                </a:solidFill>
                <a:latin typeface="Meiryo UI"/>
                <a:cs typeface="Meiryo UI"/>
              </a:rPr>
              <a:t>CRISPR/Cas</a:t>
            </a:r>
            <a:r>
              <a:rPr sz="1200" spc="-15" dirty="0">
                <a:latin typeface="Meiryo UI"/>
                <a:cs typeface="Meiryo UI"/>
              </a:rPr>
              <a:t>が登場。</a:t>
            </a:r>
            <a:endParaRPr sz="1200">
              <a:latin typeface="Meiryo UI"/>
              <a:cs typeface="Meiryo UI"/>
            </a:endParaRPr>
          </a:p>
        </p:txBody>
      </p:sp>
      <p:sp>
        <p:nvSpPr>
          <p:cNvPr id="177" name="object 46">
            <a:extLst>
              <a:ext uri="{FF2B5EF4-FFF2-40B4-BE49-F238E27FC236}">
                <a16:creationId xmlns:a16="http://schemas.microsoft.com/office/drawing/2014/main" id="{F96EFE7C-DD79-4658-AFEA-DF9F02649EB6}"/>
              </a:ext>
            </a:extLst>
          </p:cNvPr>
          <p:cNvSpPr txBox="1"/>
          <p:nvPr/>
        </p:nvSpPr>
        <p:spPr>
          <a:xfrm>
            <a:off x="140544" y="2646847"/>
            <a:ext cx="2571115" cy="883919"/>
          </a:xfrm>
          <a:prstGeom prst="rect">
            <a:avLst/>
          </a:prstGeom>
        </p:spPr>
        <p:txBody>
          <a:bodyPr vert="horz" wrap="square" lIns="0" tIns="12700" rIns="0" bIns="0" rtlCol="0">
            <a:spAutoFit/>
          </a:bodyPr>
          <a:lstStyle/>
          <a:p>
            <a:pPr marL="78105" marR="97790">
              <a:lnSpc>
                <a:spcPct val="100000"/>
              </a:lnSpc>
              <a:spcBef>
                <a:spcPts val="100"/>
              </a:spcBef>
            </a:pPr>
            <a:r>
              <a:rPr sz="1200" spc="-10" dirty="0">
                <a:latin typeface="Meiryo UI"/>
                <a:cs typeface="Meiryo UI"/>
              </a:rPr>
              <a:t>DNAシークエンシングのコストは2005</a:t>
            </a:r>
            <a:r>
              <a:rPr sz="1200" spc="-50" dirty="0">
                <a:latin typeface="Meiryo UI"/>
                <a:cs typeface="Meiryo UI"/>
              </a:rPr>
              <a:t>年</a:t>
            </a:r>
            <a:r>
              <a:rPr sz="1200" dirty="0">
                <a:latin typeface="Meiryo UI"/>
                <a:cs typeface="Meiryo UI"/>
              </a:rPr>
              <a:t>の</a:t>
            </a:r>
            <a:r>
              <a:rPr sz="1200" spc="-10" dirty="0">
                <a:latin typeface="Meiryo UI"/>
                <a:cs typeface="Meiryo UI"/>
              </a:rPr>
              <a:t>1/1万、ヒトゲノム計画時(1990</a:t>
            </a:r>
            <a:r>
              <a:rPr sz="1200" spc="-25" dirty="0">
                <a:latin typeface="Meiryo UI"/>
                <a:cs typeface="Meiryo UI"/>
              </a:rPr>
              <a:t>年)</a:t>
            </a:r>
            <a:r>
              <a:rPr sz="1200" dirty="0">
                <a:latin typeface="Meiryo UI"/>
                <a:cs typeface="Meiryo UI"/>
              </a:rPr>
              <a:t>の</a:t>
            </a:r>
            <a:r>
              <a:rPr sz="1200" spc="-10" dirty="0">
                <a:latin typeface="Meiryo UI"/>
                <a:cs typeface="Meiryo UI"/>
              </a:rPr>
              <a:t>1/1000</a:t>
            </a:r>
            <a:r>
              <a:rPr sz="1200" spc="-20" dirty="0">
                <a:latin typeface="Meiryo UI"/>
                <a:cs typeface="Meiryo UI"/>
              </a:rPr>
              <a:t>万に。</a:t>
            </a:r>
            <a:endParaRPr sz="1200">
              <a:latin typeface="Meiryo UI"/>
              <a:cs typeface="Meiryo UI"/>
            </a:endParaRPr>
          </a:p>
          <a:p>
            <a:pPr marL="162560">
              <a:lnSpc>
                <a:spcPct val="100000"/>
              </a:lnSpc>
              <a:spcBef>
                <a:spcPts val="520"/>
              </a:spcBef>
            </a:pPr>
            <a:r>
              <a:rPr sz="1600" b="1" spc="-25" dirty="0">
                <a:solidFill>
                  <a:srgbClr val="FF0000"/>
                </a:solidFill>
                <a:latin typeface="Meiryo UI"/>
                <a:cs typeface="Meiryo UI"/>
              </a:rPr>
              <a:t>生物情報を安価にデー</a:t>
            </a:r>
            <a:r>
              <a:rPr sz="1600" b="1" spc="-30" dirty="0">
                <a:solidFill>
                  <a:srgbClr val="FF0000"/>
                </a:solidFill>
                <a:latin typeface="Meiryo UI"/>
                <a:cs typeface="Meiryo UI"/>
              </a:rPr>
              <a:t>タ化</a:t>
            </a:r>
            <a:endParaRPr sz="1600">
              <a:latin typeface="Meiryo UI"/>
              <a:cs typeface="Meiryo UI"/>
            </a:endParaRPr>
          </a:p>
        </p:txBody>
      </p:sp>
      <p:sp>
        <p:nvSpPr>
          <p:cNvPr id="178" name="object 47">
            <a:extLst>
              <a:ext uri="{FF2B5EF4-FFF2-40B4-BE49-F238E27FC236}">
                <a16:creationId xmlns:a16="http://schemas.microsoft.com/office/drawing/2014/main" id="{51CD92EB-15F7-4680-8E46-C76190310255}"/>
              </a:ext>
            </a:extLst>
          </p:cNvPr>
          <p:cNvSpPr txBox="1"/>
          <p:nvPr/>
        </p:nvSpPr>
        <p:spPr>
          <a:xfrm>
            <a:off x="7250005" y="2625761"/>
            <a:ext cx="2054860" cy="1009892"/>
          </a:xfrm>
          <a:prstGeom prst="rect">
            <a:avLst/>
          </a:prstGeom>
        </p:spPr>
        <p:txBody>
          <a:bodyPr vert="horz" wrap="square" lIns="0" tIns="12065" rIns="0" bIns="0" rtlCol="0">
            <a:spAutoFit/>
          </a:bodyPr>
          <a:lstStyle/>
          <a:p>
            <a:pPr marL="102235" marR="104139">
              <a:lnSpc>
                <a:spcPct val="100000"/>
              </a:lnSpc>
              <a:spcBef>
                <a:spcPts val="95"/>
              </a:spcBef>
            </a:pPr>
            <a:r>
              <a:rPr sz="1600" b="1" spc="-25" dirty="0" err="1">
                <a:solidFill>
                  <a:srgbClr val="FF0000"/>
                </a:solidFill>
                <a:latin typeface="Meiryo UI"/>
                <a:cs typeface="Meiryo UI"/>
              </a:rPr>
              <a:t>ゲ</a:t>
            </a:r>
            <a:r>
              <a:rPr sz="1600" b="1" spc="-20" dirty="0" err="1">
                <a:solidFill>
                  <a:srgbClr val="FF0000"/>
                </a:solidFill>
                <a:latin typeface="Meiryo UI"/>
                <a:cs typeface="Meiryo UI"/>
              </a:rPr>
              <a:t>ノム</a:t>
            </a:r>
            <a:r>
              <a:rPr sz="1600" b="1" spc="-25" dirty="0" err="1">
                <a:solidFill>
                  <a:srgbClr val="FF0000"/>
                </a:solidFill>
                <a:latin typeface="Meiryo UI"/>
                <a:cs typeface="Meiryo UI"/>
              </a:rPr>
              <a:t>配列と生物機</a:t>
            </a:r>
            <a:r>
              <a:rPr sz="1600" b="1" spc="-50" dirty="0" err="1">
                <a:solidFill>
                  <a:srgbClr val="FF0000"/>
                </a:solidFill>
                <a:latin typeface="Meiryo UI"/>
                <a:cs typeface="Meiryo UI"/>
              </a:rPr>
              <a:t>能</a:t>
            </a:r>
            <a:r>
              <a:rPr sz="1600" b="1" spc="-25" dirty="0" err="1">
                <a:solidFill>
                  <a:srgbClr val="FF0000"/>
                </a:solidFill>
                <a:latin typeface="Meiryo UI"/>
                <a:cs typeface="Meiryo UI"/>
              </a:rPr>
              <a:t>の</a:t>
            </a:r>
            <a:r>
              <a:rPr sz="1600" b="1" spc="-30" dirty="0" err="1">
                <a:solidFill>
                  <a:srgbClr val="FF0000"/>
                </a:solidFill>
                <a:latin typeface="Meiryo UI"/>
                <a:cs typeface="Meiryo UI"/>
              </a:rPr>
              <a:t>関係</a:t>
            </a:r>
            <a:r>
              <a:rPr sz="1600" b="1" spc="-25" dirty="0" err="1">
                <a:solidFill>
                  <a:srgbClr val="FF0000"/>
                </a:solidFill>
                <a:latin typeface="Meiryo UI"/>
                <a:cs typeface="Meiryo UI"/>
              </a:rPr>
              <a:t>を解</a:t>
            </a:r>
            <a:r>
              <a:rPr sz="1600" b="1" spc="-50" dirty="0" err="1">
                <a:solidFill>
                  <a:srgbClr val="FF0000"/>
                </a:solidFill>
                <a:latin typeface="Meiryo UI"/>
                <a:cs typeface="Meiryo UI"/>
              </a:rPr>
              <a:t>明</a:t>
            </a:r>
            <a:endParaRPr lang="en-US" sz="1600" b="1" spc="-50" dirty="0">
              <a:solidFill>
                <a:srgbClr val="FF0000"/>
              </a:solidFill>
              <a:latin typeface="Meiryo UI"/>
              <a:cs typeface="Meiryo UI"/>
            </a:endParaRPr>
          </a:p>
          <a:p>
            <a:pPr marL="102235" marR="104139">
              <a:lnSpc>
                <a:spcPct val="100000"/>
              </a:lnSpc>
              <a:spcBef>
                <a:spcPts val="95"/>
              </a:spcBef>
            </a:pPr>
            <a:r>
              <a:rPr lang="ja-JP" altLang="en-US" sz="1600" b="1" spc="-50" dirty="0">
                <a:solidFill>
                  <a:srgbClr val="FF0000"/>
                </a:solidFill>
                <a:latin typeface="Meiryo UI"/>
                <a:cs typeface="Meiryo UI"/>
              </a:rPr>
              <a:t>タンパク質／</a:t>
            </a:r>
            <a:r>
              <a:rPr lang="en-US" altLang="ja-JP" sz="1600" b="1" spc="-50" dirty="0">
                <a:solidFill>
                  <a:srgbClr val="FF0000"/>
                </a:solidFill>
                <a:latin typeface="Meiryo UI"/>
                <a:cs typeface="Meiryo UI"/>
              </a:rPr>
              <a:t>RNA</a:t>
            </a:r>
            <a:r>
              <a:rPr lang="ja-JP" altLang="en-US" sz="1600" b="1" spc="-50" dirty="0">
                <a:solidFill>
                  <a:srgbClr val="FF0000"/>
                </a:solidFill>
                <a:latin typeface="Meiryo UI"/>
                <a:cs typeface="Meiryo UI"/>
              </a:rPr>
              <a:t>の折畳予測</a:t>
            </a:r>
            <a:endParaRPr sz="1600" dirty="0">
              <a:latin typeface="Meiryo UI"/>
              <a:cs typeface="Meiryo UI"/>
            </a:endParaRPr>
          </a:p>
        </p:txBody>
      </p:sp>
      <p:sp>
        <p:nvSpPr>
          <p:cNvPr id="179" name="object 48">
            <a:extLst>
              <a:ext uri="{FF2B5EF4-FFF2-40B4-BE49-F238E27FC236}">
                <a16:creationId xmlns:a16="http://schemas.microsoft.com/office/drawing/2014/main" id="{0FA29D2B-C512-4076-A016-E859D4784963}"/>
              </a:ext>
            </a:extLst>
          </p:cNvPr>
          <p:cNvSpPr txBox="1"/>
          <p:nvPr/>
        </p:nvSpPr>
        <p:spPr>
          <a:xfrm>
            <a:off x="2911627" y="3304484"/>
            <a:ext cx="269938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0000"/>
                </a:solidFill>
                <a:latin typeface="Meiryo UI"/>
                <a:cs typeface="Meiryo UI"/>
              </a:rPr>
              <a:t>生物機能の付加</a:t>
            </a:r>
            <a:r>
              <a:rPr sz="1600" b="1" spc="-20" dirty="0">
                <a:solidFill>
                  <a:srgbClr val="FF0000"/>
                </a:solidFill>
                <a:latin typeface="Meiryo UI"/>
                <a:cs typeface="Meiryo UI"/>
              </a:rPr>
              <a:t>・</a:t>
            </a:r>
            <a:r>
              <a:rPr sz="1600" b="1" spc="-25" dirty="0">
                <a:solidFill>
                  <a:srgbClr val="FF0000"/>
                </a:solidFill>
                <a:latin typeface="Meiryo UI"/>
                <a:cs typeface="Meiryo UI"/>
              </a:rPr>
              <a:t>発現</a:t>
            </a:r>
            <a:r>
              <a:rPr sz="1600" b="1" spc="-30" dirty="0">
                <a:solidFill>
                  <a:srgbClr val="FF0000"/>
                </a:solidFill>
                <a:latin typeface="Meiryo UI"/>
                <a:cs typeface="Meiryo UI"/>
              </a:rPr>
              <a:t>が</a:t>
            </a:r>
            <a:r>
              <a:rPr sz="1600" b="1" spc="-25" dirty="0">
                <a:solidFill>
                  <a:srgbClr val="FF0000"/>
                </a:solidFill>
                <a:latin typeface="Meiryo UI"/>
                <a:cs typeface="Meiryo UI"/>
              </a:rPr>
              <a:t>可能</a:t>
            </a:r>
            <a:r>
              <a:rPr sz="1600" b="1" spc="-50" dirty="0">
                <a:solidFill>
                  <a:srgbClr val="FF0000"/>
                </a:solidFill>
                <a:latin typeface="Meiryo UI"/>
                <a:cs typeface="Meiryo UI"/>
              </a:rPr>
              <a:t>に</a:t>
            </a:r>
            <a:endParaRPr sz="1600">
              <a:latin typeface="Meiryo UI"/>
              <a:cs typeface="Meiryo UI"/>
            </a:endParaRPr>
          </a:p>
        </p:txBody>
      </p:sp>
      <p:grpSp>
        <p:nvGrpSpPr>
          <p:cNvPr id="180" name="object 49">
            <a:extLst>
              <a:ext uri="{FF2B5EF4-FFF2-40B4-BE49-F238E27FC236}">
                <a16:creationId xmlns:a16="http://schemas.microsoft.com/office/drawing/2014/main" id="{9D1D0E48-1A57-4014-B5F3-EFC0195772E1}"/>
              </a:ext>
            </a:extLst>
          </p:cNvPr>
          <p:cNvGrpSpPr/>
          <p:nvPr/>
        </p:nvGrpSpPr>
        <p:grpSpPr>
          <a:xfrm>
            <a:off x="120733" y="2247222"/>
            <a:ext cx="2589530" cy="512445"/>
            <a:chOff x="315468" y="2238755"/>
            <a:chExt cx="2589530" cy="512445"/>
          </a:xfrm>
        </p:grpSpPr>
        <p:pic>
          <p:nvPicPr>
            <p:cNvPr id="181" name="object 50">
              <a:extLst>
                <a:ext uri="{FF2B5EF4-FFF2-40B4-BE49-F238E27FC236}">
                  <a16:creationId xmlns:a16="http://schemas.microsoft.com/office/drawing/2014/main" id="{B7BB497B-55BD-4D20-A53F-4EE71DA501A3}"/>
                </a:ext>
              </a:extLst>
            </p:cNvPr>
            <p:cNvPicPr/>
            <p:nvPr/>
          </p:nvPicPr>
          <p:blipFill>
            <a:blip r:embed="rId10" cstate="print"/>
            <a:stretch>
              <a:fillRect/>
            </a:stretch>
          </p:blipFill>
          <p:spPr>
            <a:xfrm>
              <a:off x="324611" y="2258567"/>
              <a:ext cx="2580131" cy="413003"/>
            </a:xfrm>
            <a:prstGeom prst="rect">
              <a:avLst/>
            </a:prstGeom>
          </p:spPr>
        </p:pic>
        <p:pic>
          <p:nvPicPr>
            <p:cNvPr id="182" name="object 51">
              <a:extLst>
                <a:ext uri="{FF2B5EF4-FFF2-40B4-BE49-F238E27FC236}">
                  <a16:creationId xmlns:a16="http://schemas.microsoft.com/office/drawing/2014/main" id="{7BBB8E42-DD8F-40A0-9839-658508E3E5B3}"/>
                </a:ext>
              </a:extLst>
            </p:cNvPr>
            <p:cNvPicPr/>
            <p:nvPr/>
          </p:nvPicPr>
          <p:blipFill>
            <a:blip r:embed="rId11" cstate="print"/>
            <a:stretch>
              <a:fillRect/>
            </a:stretch>
          </p:blipFill>
          <p:spPr>
            <a:xfrm>
              <a:off x="315468" y="2238755"/>
              <a:ext cx="2558795" cy="512063"/>
            </a:xfrm>
            <a:prstGeom prst="rect">
              <a:avLst/>
            </a:prstGeom>
          </p:spPr>
        </p:pic>
        <p:pic>
          <p:nvPicPr>
            <p:cNvPr id="183" name="object 52">
              <a:extLst>
                <a:ext uri="{FF2B5EF4-FFF2-40B4-BE49-F238E27FC236}">
                  <a16:creationId xmlns:a16="http://schemas.microsoft.com/office/drawing/2014/main" id="{151394D0-9E17-43E0-A5C5-50E4D1AC0A81}"/>
                </a:ext>
              </a:extLst>
            </p:cNvPr>
            <p:cNvPicPr/>
            <p:nvPr/>
          </p:nvPicPr>
          <p:blipFill>
            <a:blip r:embed="rId12" cstate="print"/>
            <a:stretch>
              <a:fillRect/>
            </a:stretch>
          </p:blipFill>
          <p:spPr>
            <a:xfrm>
              <a:off x="371856" y="2285999"/>
              <a:ext cx="2485644" cy="318515"/>
            </a:xfrm>
            <a:prstGeom prst="rect">
              <a:avLst/>
            </a:prstGeom>
          </p:spPr>
        </p:pic>
        <p:sp>
          <p:nvSpPr>
            <p:cNvPr id="184" name="object 53">
              <a:extLst>
                <a:ext uri="{FF2B5EF4-FFF2-40B4-BE49-F238E27FC236}">
                  <a16:creationId xmlns:a16="http://schemas.microsoft.com/office/drawing/2014/main" id="{E72D64D9-C45F-4325-B947-906BE7DD64B7}"/>
                </a:ext>
              </a:extLst>
            </p:cNvPr>
            <p:cNvSpPr/>
            <p:nvPr/>
          </p:nvSpPr>
          <p:spPr>
            <a:xfrm>
              <a:off x="371855" y="2285999"/>
              <a:ext cx="2486025" cy="318770"/>
            </a:xfrm>
            <a:custGeom>
              <a:avLst/>
              <a:gdLst/>
              <a:ahLst/>
              <a:cxnLst/>
              <a:rect l="l" t="t" r="r" b="b"/>
              <a:pathLst>
                <a:path w="2486025" h="318769">
                  <a:moveTo>
                    <a:pt x="0" y="0"/>
                  </a:moveTo>
                  <a:lnTo>
                    <a:pt x="2485644" y="0"/>
                  </a:lnTo>
                  <a:lnTo>
                    <a:pt x="2485644"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185" name="object 54">
            <a:extLst>
              <a:ext uri="{FF2B5EF4-FFF2-40B4-BE49-F238E27FC236}">
                <a16:creationId xmlns:a16="http://schemas.microsoft.com/office/drawing/2014/main" id="{57067BF7-EB25-4BC1-8754-9E10C22EBD88}"/>
              </a:ext>
            </a:extLst>
          </p:cNvPr>
          <p:cNvSpPr txBox="1"/>
          <p:nvPr/>
        </p:nvSpPr>
        <p:spPr>
          <a:xfrm>
            <a:off x="174412" y="2355428"/>
            <a:ext cx="2517775" cy="269240"/>
          </a:xfrm>
          <a:prstGeom prst="rect">
            <a:avLst/>
          </a:prstGeom>
        </p:spPr>
        <p:txBody>
          <a:bodyPr vert="horz" wrap="square" lIns="0" tIns="12065" rIns="0" bIns="0" rtlCol="0">
            <a:spAutoFit/>
          </a:bodyPr>
          <a:lstStyle/>
          <a:p>
            <a:pPr marL="144145">
              <a:lnSpc>
                <a:spcPct val="100000"/>
              </a:lnSpc>
              <a:spcBef>
                <a:spcPts val="95"/>
              </a:spcBef>
            </a:pPr>
            <a:r>
              <a:rPr sz="1600" b="1" spc="-25" dirty="0">
                <a:latin typeface="メイリオ"/>
                <a:cs typeface="メイリオ"/>
              </a:rPr>
              <a:t>ゲノム解読のコスト低</a:t>
            </a:r>
            <a:r>
              <a:rPr sz="1600" b="1" spc="-50" dirty="0">
                <a:latin typeface="メイリオ"/>
                <a:cs typeface="メイリオ"/>
              </a:rPr>
              <a:t>下</a:t>
            </a:r>
            <a:endParaRPr sz="1600" dirty="0">
              <a:latin typeface="メイリオ"/>
              <a:cs typeface="メイリオ"/>
            </a:endParaRPr>
          </a:p>
        </p:txBody>
      </p:sp>
      <p:grpSp>
        <p:nvGrpSpPr>
          <p:cNvPr id="186" name="object 55">
            <a:extLst>
              <a:ext uri="{FF2B5EF4-FFF2-40B4-BE49-F238E27FC236}">
                <a16:creationId xmlns:a16="http://schemas.microsoft.com/office/drawing/2014/main" id="{9025A750-C778-420E-BD93-22ED12F5ADA4}"/>
              </a:ext>
            </a:extLst>
          </p:cNvPr>
          <p:cNvGrpSpPr/>
          <p:nvPr/>
        </p:nvGrpSpPr>
        <p:grpSpPr>
          <a:xfrm>
            <a:off x="4862824" y="4454385"/>
            <a:ext cx="2043430" cy="2043430"/>
            <a:chOff x="5057559" y="4572927"/>
            <a:chExt cx="2043430" cy="2043430"/>
          </a:xfrm>
        </p:grpSpPr>
        <p:sp>
          <p:nvSpPr>
            <p:cNvPr id="187" name="object 56">
              <a:extLst>
                <a:ext uri="{FF2B5EF4-FFF2-40B4-BE49-F238E27FC236}">
                  <a16:creationId xmlns:a16="http://schemas.microsoft.com/office/drawing/2014/main" id="{9433F758-4037-4E0B-8A7B-57C8AE4F7C77}"/>
                </a:ext>
              </a:extLst>
            </p:cNvPr>
            <p:cNvSpPr/>
            <p:nvPr/>
          </p:nvSpPr>
          <p:spPr>
            <a:xfrm>
              <a:off x="6108954" y="4636466"/>
              <a:ext cx="992505" cy="929005"/>
            </a:xfrm>
            <a:custGeom>
              <a:avLst/>
              <a:gdLst/>
              <a:ahLst/>
              <a:cxnLst/>
              <a:rect l="l" t="t" r="r" b="b"/>
              <a:pathLst>
                <a:path w="992504" h="929004">
                  <a:moveTo>
                    <a:pt x="0" y="0"/>
                  </a:moveTo>
                  <a:lnTo>
                    <a:pt x="0" y="101282"/>
                  </a:lnTo>
                  <a:lnTo>
                    <a:pt x="48659" y="102695"/>
                  </a:lnTo>
                  <a:lnTo>
                    <a:pt x="96623" y="106886"/>
                  </a:lnTo>
                  <a:lnTo>
                    <a:pt x="143810" y="113777"/>
                  </a:lnTo>
                  <a:lnTo>
                    <a:pt x="190135" y="123296"/>
                  </a:lnTo>
                  <a:lnTo>
                    <a:pt x="235515" y="135365"/>
                  </a:lnTo>
                  <a:lnTo>
                    <a:pt x="279868" y="149910"/>
                  </a:lnTo>
                  <a:lnTo>
                    <a:pt x="323110" y="166856"/>
                  </a:lnTo>
                  <a:lnTo>
                    <a:pt x="365157" y="186127"/>
                  </a:lnTo>
                  <a:lnTo>
                    <a:pt x="405927" y="207648"/>
                  </a:lnTo>
                  <a:lnTo>
                    <a:pt x="445336" y="231345"/>
                  </a:lnTo>
                  <a:lnTo>
                    <a:pt x="483301" y="257141"/>
                  </a:lnTo>
                  <a:lnTo>
                    <a:pt x="519740" y="284962"/>
                  </a:lnTo>
                  <a:lnTo>
                    <a:pt x="554567" y="314732"/>
                  </a:lnTo>
                  <a:lnTo>
                    <a:pt x="587701" y="346377"/>
                  </a:lnTo>
                  <a:lnTo>
                    <a:pt x="619058" y="379820"/>
                  </a:lnTo>
                  <a:lnTo>
                    <a:pt x="648555" y="414988"/>
                  </a:lnTo>
                  <a:lnTo>
                    <a:pt x="676109" y="451803"/>
                  </a:lnTo>
                  <a:lnTo>
                    <a:pt x="701636" y="490192"/>
                  </a:lnTo>
                  <a:lnTo>
                    <a:pt x="725054" y="530080"/>
                  </a:lnTo>
                  <a:lnTo>
                    <a:pt x="746278" y="571390"/>
                  </a:lnTo>
                  <a:lnTo>
                    <a:pt x="765226" y="614047"/>
                  </a:lnTo>
                  <a:lnTo>
                    <a:pt x="781814" y="657977"/>
                  </a:lnTo>
                  <a:lnTo>
                    <a:pt x="795960" y="703105"/>
                  </a:lnTo>
                  <a:lnTo>
                    <a:pt x="807580" y="749354"/>
                  </a:lnTo>
                  <a:lnTo>
                    <a:pt x="816591" y="796650"/>
                  </a:lnTo>
                  <a:lnTo>
                    <a:pt x="822909" y="844918"/>
                  </a:lnTo>
                  <a:lnTo>
                    <a:pt x="755637" y="844918"/>
                  </a:lnTo>
                  <a:lnTo>
                    <a:pt x="877773" y="928420"/>
                  </a:lnTo>
                  <a:lnTo>
                    <a:pt x="991958" y="844918"/>
                  </a:lnTo>
                  <a:lnTo>
                    <a:pt x="924661" y="844918"/>
                  </a:lnTo>
                  <a:lnTo>
                    <a:pt x="919157" y="797456"/>
                  </a:lnTo>
                  <a:lnTo>
                    <a:pt x="911329" y="750797"/>
                  </a:lnTo>
                  <a:lnTo>
                    <a:pt x="901239" y="704997"/>
                  </a:lnTo>
                  <a:lnTo>
                    <a:pt x="888949" y="660114"/>
                  </a:lnTo>
                  <a:lnTo>
                    <a:pt x="874522" y="616204"/>
                  </a:lnTo>
                  <a:lnTo>
                    <a:pt x="858018" y="573323"/>
                  </a:lnTo>
                  <a:lnTo>
                    <a:pt x="839500" y="531527"/>
                  </a:lnTo>
                  <a:lnTo>
                    <a:pt x="819030" y="490874"/>
                  </a:lnTo>
                  <a:lnTo>
                    <a:pt x="796669" y="451420"/>
                  </a:lnTo>
                  <a:lnTo>
                    <a:pt x="772479" y="413222"/>
                  </a:lnTo>
                  <a:lnTo>
                    <a:pt x="746523" y="376335"/>
                  </a:lnTo>
                  <a:lnTo>
                    <a:pt x="718862" y="340817"/>
                  </a:lnTo>
                  <a:lnTo>
                    <a:pt x="689559" y="306725"/>
                  </a:lnTo>
                  <a:lnTo>
                    <a:pt x="658674" y="274114"/>
                  </a:lnTo>
                  <a:lnTo>
                    <a:pt x="626270" y="243041"/>
                  </a:lnTo>
                  <a:lnTo>
                    <a:pt x="592409" y="213563"/>
                  </a:lnTo>
                  <a:lnTo>
                    <a:pt x="557152" y="185737"/>
                  </a:lnTo>
                  <a:lnTo>
                    <a:pt x="520562" y="159618"/>
                  </a:lnTo>
                  <a:lnTo>
                    <a:pt x="482701" y="135264"/>
                  </a:lnTo>
                  <a:lnTo>
                    <a:pt x="443629" y="112731"/>
                  </a:lnTo>
                  <a:lnTo>
                    <a:pt x="403410" y="92075"/>
                  </a:lnTo>
                  <a:lnTo>
                    <a:pt x="362105" y="73354"/>
                  </a:lnTo>
                  <a:lnTo>
                    <a:pt x="319776" y="56623"/>
                  </a:lnTo>
                  <a:lnTo>
                    <a:pt x="276485" y="41940"/>
                  </a:lnTo>
                  <a:lnTo>
                    <a:pt x="232294" y="29361"/>
                  </a:lnTo>
                  <a:lnTo>
                    <a:pt x="187264" y="18941"/>
                  </a:lnTo>
                  <a:lnTo>
                    <a:pt x="141458" y="10739"/>
                  </a:lnTo>
                  <a:lnTo>
                    <a:pt x="94937" y="4810"/>
                  </a:lnTo>
                  <a:lnTo>
                    <a:pt x="47764" y="1212"/>
                  </a:lnTo>
                  <a:lnTo>
                    <a:pt x="0" y="0"/>
                  </a:lnTo>
                  <a:close/>
                </a:path>
              </a:pathLst>
            </a:custGeom>
            <a:solidFill>
              <a:srgbClr val="FF5A00"/>
            </a:solidFill>
          </p:spPr>
          <p:txBody>
            <a:bodyPr wrap="square" lIns="0" tIns="0" rIns="0" bIns="0" rtlCol="0"/>
            <a:lstStyle/>
            <a:p>
              <a:endParaRPr/>
            </a:p>
          </p:txBody>
        </p:sp>
        <p:sp>
          <p:nvSpPr>
            <p:cNvPr id="188" name="object 57">
              <a:extLst>
                <a:ext uri="{FF2B5EF4-FFF2-40B4-BE49-F238E27FC236}">
                  <a16:creationId xmlns:a16="http://schemas.microsoft.com/office/drawing/2014/main" id="{FFE4EA81-CC15-48F1-8A54-07639175BD14}"/>
                </a:ext>
              </a:extLst>
            </p:cNvPr>
            <p:cNvSpPr/>
            <p:nvPr/>
          </p:nvSpPr>
          <p:spPr>
            <a:xfrm>
              <a:off x="6108951" y="5624322"/>
              <a:ext cx="929005" cy="992505"/>
            </a:xfrm>
            <a:custGeom>
              <a:avLst/>
              <a:gdLst/>
              <a:ahLst/>
              <a:cxnLst/>
              <a:rect l="l" t="t" r="r" b="b"/>
              <a:pathLst>
                <a:path w="929004" h="992504">
                  <a:moveTo>
                    <a:pt x="928420" y="0"/>
                  </a:moveTo>
                  <a:lnTo>
                    <a:pt x="827138" y="0"/>
                  </a:lnTo>
                  <a:lnTo>
                    <a:pt x="825724" y="48659"/>
                  </a:lnTo>
                  <a:lnTo>
                    <a:pt x="821534" y="96623"/>
                  </a:lnTo>
                  <a:lnTo>
                    <a:pt x="814642" y="143810"/>
                  </a:lnTo>
                  <a:lnTo>
                    <a:pt x="805124" y="190135"/>
                  </a:lnTo>
                  <a:lnTo>
                    <a:pt x="793055" y="235515"/>
                  </a:lnTo>
                  <a:lnTo>
                    <a:pt x="778510" y="279868"/>
                  </a:lnTo>
                  <a:lnTo>
                    <a:pt x="761564" y="323110"/>
                  </a:lnTo>
                  <a:lnTo>
                    <a:pt x="742293" y="365157"/>
                  </a:lnTo>
                  <a:lnTo>
                    <a:pt x="720771" y="405927"/>
                  </a:lnTo>
                  <a:lnTo>
                    <a:pt x="697075" y="445336"/>
                  </a:lnTo>
                  <a:lnTo>
                    <a:pt x="671279" y="483301"/>
                  </a:lnTo>
                  <a:lnTo>
                    <a:pt x="643458" y="519740"/>
                  </a:lnTo>
                  <a:lnTo>
                    <a:pt x="613687" y="554567"/>
                  </a:lnTo>
                  <a:lnTo>
                    <a:pt x="582043" y="587701"/>
                  </a:lnTo>
                  <a:lnTo>
                    <a:pt x="548599" y="619058"/>
                  </a:lnTo>
                  <a:lnTo>
                    <a:pt x="513432" y="648555"/>
                  </a:lnTo>
                  <a:lnTo>
                    <a:pt x="476616" y="676109"/>
                  </a:lnTo>
                  <a:lnTo>
                    <a:pt x="438227" y="701636"/>
                  </a:lnTo>
                  <a:lnTo>
                    <a:pt x="398340" y="725054"/>
                  </a:lnTo>
                  <a:lnTo>
                    <a:pt x="357030" y="746278"/>
                  </a:lnTo>
                  <a:lnTo>
                    <a:pt x="314373" y="765226"/>
                  </a:lnTo>
                  <a:lnTo>
                    <a:pt x="270443" y="781814"/>
                  </a:lnTo>
                  <a:lnTo>
                    <a:pt x="225315" y="795960"/>
                  </a:lnTo>
                  <a:lnTo>
                    <a:pt x="179066" y="807580"/>
                  </a:lnTo>
                  <a:lnTo>
                    <a:pt x="131770" y="816591"/>
                  </a:lnTo>
                  <a:lnTo>
                    <a:pt x="83502" y="822909"/>
                  </a:lnTo>
                  <a:lnTo>
                    <a:pt x="83502" y="755637"/>
                  </a:lnTo>
                  <a:lnTo>
                    <a:pt x="0" y="877773"/>
                  </a:lnTo>
                  <a:lnTo>
                    <a:pt x="83502" y="991958"/>
                  </a:lnTo>
                  <a:lnTo>
                    <a:pt x="83502" y="924661"/>
                  </a:lnTo>
                  <a:lnTo>
                    <a:pt x="130964" y="919157"/>
                  </a:lnTo>
                  <a:lnTo>
                    <a:pt x="177623" y="911329"/>
                  </a:lnTo>
                  <a:lnTo>
                    <a:pt x="223422" y="901239"/>
                  </a:lnTo>
                  <a:lnTo>
                    <a:pt x="268306" y="888949"/>
                  </a:lnTo>
                  <a:lnTo>
                    <a:pt x="312216" y="874522"/>
                  </a:lnTo>
                  <a:lnTo>
                    <a:pt x="355097" y="858018"/>
                  </a:lnTo>
                  <a:lnTo>
                    <a:pt x="396893" y="839500"/>
                  </a:lnTo>
                  <a:lnTo>
                    <a:pt x="437546" y="819030"/>
                  </a:lnTo>
                  <a:lnTo>
                    <a:pt x="477000" y="796669"/>
                  </a:lnTo>
                  <a:lnTo>
                    <a:pt x="515198" y="772479"/>
                  </a:lnTo>
                  <a:lnTo>
                    <a:pt x="552085" y="746523"/>
                  </a:lnTo>
                  <a:lnTo>
                    <a:pt x="587602" y="718862"/>
                  </a:lnTo>
                  <a:lnTo>
                    <a:pt x="621695" y="689559"/>
                  </a:lnTo>
                  <a:lnTo>
                    <a:pt x="654306" y="658674"/>
                  </a:lnTo>
                  <a:lnTo>
                    <a:pt x="685379" y="626270"/>
                  </a:lnTo>
                  <a:lnTo>
                    <a:pt x="714857" y="592409"/>
                  </a:lnTo>
                  <a:lnTo>
                    <a:pt x="742683" y="557152"/>
                  </a:lnTo>
                  <a:lnTo>
                    <a:pt x="768802" y="520562"/>
                  </a:lnTo>
                  <a:lnTo>
                    <a:pt x="793156" y="482701"/>
                  </a:lnTo>
                  <a:lnTo>
                    <a:pt x="815689" y="443629"/>
                  </a:lnTo>
                  <a:lnTo>
                    <a:pt x="836344" y="403410"/>
                  </a:lnTo>
                  <a:lnTo>
                    <a:pt x="855066" y="362105"/>
                  </a:lnTo>
                  <a:lnTo>
                    <a:pt x="871796" y="319776"/>
                  </a:lnTo>
                  <a:lnTo>
                    <a:pt x="886480" y="276485"/>
                  </a:lnTo>
                  <a:lnTo>
                    <a:pt x="899059" y="232294"/>
                  </a:lnTo>
                  <a:lnTo>
                    <a:pt x="909478" y="187264"/>
                  </a:lnTo>
                  <a:lnTo>
                    <a:pt x="917681" y="141458"/>
                  </a:lnTo>
                  <a:lnTo>
                    <a:pt x="923609" y="94937"/>
                  </a:lnTo>
                  <a:lnTo>
                    <a:pt x="927208" y="47764"/>
                  </a:lnTo>
                  <a:lnTo>
                    <a:pt x="928420" y="0"/>
                  </a:lnTo>
                  <a:close/>
                </a:path>
              </a:pathLst>
            </a:custGeom>
            <a:solidFill>
              <a:srgbClr val="92D050"/>
            </a:solidFill>
          </p:spPr>
          <p:txBody>
            <a:bodyPr wrap="square" lIns="0" tIns="0" rIns="0" bIns="0" rtlCol="0"/>
            <a:lstStyle/>
            <a:p>
              <a:endParaRPr/>
            </a:p>
          </p:txBody>
        </p:sp>
        <p:sp>
          <p:nvSpPr>
            <p:cNvPr id="189" name="object 58">
              <a:extLst>
                <a:ext uri="{FF2B5EF4-FFF2-40B4-BE49-F238E27FC236}">
                  <a16:creationId xmlns:a16="http://schemas.microsoft.com/office/drawing/2014/main" id="{3EA9F6DE-75B5-475A-83C2-AF72D5872B81}"/>
                </a:ext>
              </a:extLst>
            </p:cNvPr>
            <p:cNvSpPr/>
            <p:nvPr/>
          </p:nvSpPr>
          <p:spPr>
            <a:xfrm>
              <a:off x="5057559" y="5624319"/>
              <a:ext cx="992505" cy="929005"/>
            </a:xfrm>
            <a:custGeom>
              <a:avLst/>
              <a:gdLst/>
              <a:ahLst/>
              <a:cxnLst/>
              <a:rect l="l" t="t" r="r" b="b"/>
              <a:pathLst>
                <a:path w="992504" h="929004">
                  <a:moveTo>
                    <a:pt x="114185" y="0"/>
                  </a:moveTo>
                  <a:lnTo>
                    <a:pt x="0" y="83502"/>
                  </a:lnTo>
                  <a:lnTo>
                    <a:pt x="67297" y="83502"/>
                  </a:lnTo>
                  <a:lnTo>
                    <a:pt x="72801" y="130964"/>
                  </a:lnTo>
                  <a:lnTo>
                    <a:pt x="80629" y="177623"/>
                  </a:lnTo>
                  <a:lnTo>
                    <a:pt x="90719" y="223422"/>
                  </a:lnTo>
                  <a:lnTo>
                    <a:pt x="103008" y="268306"/>
                  </a:lnTo>
                  <a:lnTo>
                    <a:pt x="117436" y="312216"/>
                  </a:lnTo>
                  <a:lnTo>
                    <a:pt x="133940" y="355097"/>
                  </a:lnTo>
                  <a:lnTo>
                    <a:pt x="152458" y="396893"/>
                  </a:lnTo>
                  <a:lnTo>
                    <a:pt x="172928" y="437546"/>
                  </a:lnTo>
                  <a:lnTo>
                    <a:pt x="195289" y="477000"/>
                  </a:lnTo>
                  <a:lnTo>
                    <a:pt x="219479" y="515198"/>
                  </a:lnTo>
                  <a:lnTo>
                    <a:pt x="245435" y="552085"/>
                  </a:lnTo>
                  <a:lnTo>
                    <a:pt x="273096" y="587602"/>
                  </a:lnTo>
                  <a:lnTo>
                    <a:pt x="302399" y="621695"/>
                  </a:lnTo>
                  <a:lnTo>
                    <a:pt x="333284" y="654306"/>
                  </a:lnTo>
                  <a:lnTo>
                    <a:pt x="365688" y="685379"/>
                  </a:lnTo>
                  <a:lnTo>
                    <a:pt x="399549" y="714857"/>
                  </a:lnTo>
                  <a:lnTo>
                    <a:pt x="434806" y="742683"/>
                  </a:lnTo>
                  <a:lnTo>
                    <a:pt x="471396" y="768802"/>
                  </a:lnTo>
                  <a:lnTo>
                    <a:pt x="509257" y="793156"/>
                  </a:lnTo>
                  <a:lnTo>
                    <a:pt x="548329" y="815689"/>
                  </a:lnTo>
                  <a:lnTo>
                    <a:pt x="588548" y="836344"/>
                  </a:lnTo>
                  <a:lnTo>
                    <a:pt x="629853" y="855066"/>
                  </a:lnTo>
                  <a:lnTo>
                    <a:pt x="672182" y="871796"/>
                  </a:lnTo>
                  <a:lnTo>
                    <a:pt x="715473" y="886480"/>
                  </a:lnTo>
                  <a:lnTo>
                    <a:pt x="759664" y="899059"/>
                  </a:lnTo>
                  <a:lnTo>
                    <a:pt x="804694" y="909478"/>
                  </a:lnTo>
                  <a:lnTo>
                    <a:pt x="850500" y="917681"/>
                  </a:lnTo>
                  <a:lnTo>
                    <a:pt x="897021" y="923609"/>
                  </a:lnTo>
                  <a:lnTo>
                    <a:pt x="944194" y="927208"/>
                  </a:lnTo>
                  <a:lnTo>
                    <a:pt x="991958" y="928420"/>
                  </a:lnTo>
                  <a:lnTo>
                    <a:pt x="991958" y="827138"/>
                  </a:lnTo>
                  <a:lnTo>
                    <a:pt x="943299" y="825724"/>
                  </a:lnTo>
                  <a:lnTo>
                    <a:pt x="895335" y="821534"/>
                  </a:lnTo>
                  <a:lnTo>
                    <a:pt x="848148" y="814642"/>
                  </a:lnTo>
                  <a:lnTo>
                    <a:pt x="801823" y="805124"/>
                  </a:lnTo>
                  <a:lnTo>
                    <a:pt x="756443" y="793055"/>
                  </a:lnTo>
                  <a:lnTo>
                    <a:pt x="712090" y="778510"/>
                  </a:lnTo>
                  <a:lnTo>
                    <a:pt x="668848" y="761564"/>
                  </a:lnTo>
                  <a:lnTo>
                    <a:pt x="626801" y="742293"/>
                  </a:lnTo>
                  <a:lnTo>
                    <a:pt x="586031" y="720771"/>
                  </a:lnTo>
                  <a:lnTo>
                    <a:pt x="546622" y="697075"/>
                  </a:lnTo>
                  <a:lnTo>
                    <a:pt x="508656" y="671279"/>
                  </a:lnTo>
                  <a:lnTo>
                    <a:pt x="472218" y="643458"/>
                  </a:lnTo>
                  <a:lnTo>
                    <a:pt x="437391" y="613687"/>
                  </a:lnTo>
                  <a:lnTo>
                    <a:pt x="404257" y="582043"/>
                  </a:lnTo>
                  <a:lnTo>
                    <a:pt x="372899" y="548599"/>
                  </a:lnTo>
                  <a:lnTo>
                    <a:pt x="343402" y="513432"/>
                  </a:lnTo>
                  <a:lnTo>
                    <a:pt x="315849" y="476616"/>
                  </a:lnTo>
                  <a:lnTo>
                    <a:pt x="290322" y="438227"/>
                  </a:lnTo>
                  <a:lnTo>
                    <a:pt x="266904" y="398340"/>
                  </a:lnTo>
                  <a:lnTo>
                    <a:pt x="245680" y="357030"/>
                  </a:lnTo>
                  <a:lnTo>
                    <a:pt x="226732" y="314373"/>
                  </a:lnTo>
                  <a:lnTo>
                    <a:pt x="210144" y="270443"/>
                  </a:lnTo>
                  <a:lnTo>
                    <a:pt x="195998" y="225315"/>
                  </a:lnTo>
                  <a:lnTo>
                    <a:pt x="184378" y="179066"/>
                  </a:lnTo>
                  <a:lnTo>
                    <a:pt x="175367" y="131770"/>
                  </a:lnTo>
                  <a:lnTo>
                    <a:pt x="169049" y="83502"/>
                  </a:lnTo>
                  <a:lnTo>
                    <a:pt x="236321" y="83502"/>
                  </a:lnTo>
                  <a:lnTo>
                    <a:pt x="114185" y="0"/>
                  </a:lnTo>
                  <a:close/>
                </a:path>
              </a:pathLst>
            </a:custGeom>
            <a:solidFill>
              <a:srgbClr val="D99694"/>
            </a:solidFill>
          </p:spPr>
          <p:txBody>
            <a:bodyPr wrap="square" lIns="0" tIns="0" rIns="0" bIns="0" rtlCol="0"/>
            <a:lstStyle/>
            <a:p>
              <a:endParaRPr/>
            </a:p>
          </p:txBody>
        </p:sp>
        <p:sp>
          <p:nvSpPr>
            <p:cNvPr id="190" name="object 59">
              <a:extLst>
                <a:ext uri="{FF2B5EF4-FFF2-40B4-BE49-F238E27FC236}">
                  <a16:creationId xmlns:a16="http://schemas.microsoft.com/office/drawing/2014/main" id="{ACCDD812-FE15-4992-AC5A-61EC9E529DA8}"/>
                </a:ext>
              </a:extLst>
            </p:cNvPr>
            <p:cNvSpPr/>
            <p:nvPr/>
          </p:nvSpPr>
          <p:spPr>
            <a:xfrm>
              <a:off x="5121098" y="4572927"/>
              <a:ext cx="929005" cy="992505"/>
            </a:xfrm>
            <a:custGeom>
              <a:avLst/>
              <a:gdLst/>
              <a:ahLst/>
              <a:cxnLst/>
              <a:rect l="l" t="t" r="r" b="b"/>
              <a:pathLst>
                <a:path w="929004" h="992504">
                  <a:moveTo>
                    <a:pt x="844918" y="0"/>
                  </a:moveTo>
                  <a:lnTo>
                    <a:pt x="844918" y="67297"/>
                  </a:lnTo>
                  <a:lnTo>
                    <a:pt x="797456" y="72801"/>
                  </a:lnTo>
                  <a:lnTo>
                    <a:pt x="750797" y="80629"/>
                  </a:lnTo>
                  <a:lnTo>
                    <a:pt x="704997" y="90719"/>
                  </a:lnTo>
                  <a:lnTo>
                    <a:pt x="660114" y="103008"/>
                  </a:lnTo>
                  <a:lnTo>
                    <a:pt x="616204" y="117436"/>
                  </a:lnTo>
                  <a:lnTo>
                    <a:pt x="573323" y="133940"/>
                  </a:lnTo>
                  <a:lnTo>
                    <a:pt x="531527" y="152458"/>
                  </a:lnTo>
                  <a:lnTo>
                    <a:pt x="490874" y="172928"/>
                  </a:lnTo>
                  <a:lnTo>
                    <a:pt x="451420" y="195289"/>
                  </a:lnTo>
                  <a:lnTo>
                    <a:pt x="413222" y="219479"/>
                  </a:lnTo>
                  <a:lnTo>
                    <a:pt x="376335" y="245435"/>
                  </a:lnTo>
                  <a:lnTo>
                    <a:pt x="340817" y="273096"/>
                  </a:lnTo>
                  <a:lnTo>
                    <a:pt x="306725" y="302399"/>
                  </a:lnTo>
                  <a:lnTo>
                    <a:pt x="274114" y="333284"/>
                  </a:lnTo>
                  <a:lnTo>
                    <a:pt x="243041" y="365688"/>
                  </a:lnTo>
                  <a:lnTo>
                    <a:pt x="213563" y="399549"/>
                  </a:lnTo>
                  <a:lnTo>
                    <a:pt x="185737" y="434806"/>
                  </a:lnTo>
                  <a:lnTo>
                    <a:pt x="159618" y="471396"/>
                  </a:lnTo>
                  <a:lnTo>
                    <a:pt x="135264" y="509257"/>
                  </a:lnTo>
                  <a:lnTo>
                    <a:pt x="112731" y="548329"/>
                  </a:lnTo>
                  <a:lnTo>
                    <a:pt x="92075" y="588548"/>
                  </a:lnTo>
                  <a:lnTo>
                    <a:pt x="73354" y="629853"/>
                  </a:lnTo>
                  <a:lnTo>
                    <a:pt x="56623" y="672182"/>
                  </a:lnTo>
                  <a:lnTo>
                    <a:pt x="41940" y="715473"/>
                  </a:lnTo>
                  <a:lnTo>
                    <a:pt x="29361" y="759664"/>
                  </a:lnTo>
                  <a:lnTo>
                    <a:pt x="18941" y="804694"/>
                  </a:lnTo>
                  <a:lnTo>
                    <a:pt x="10739" y="850500"/>
                  </a:lnTo>
                  <a:lnTo>
                    <a:pt x="4810" y="897021"/>
                  </a:lnTo>
                  <a:lnTo>
                    <a:pt x="1212" y="944194"/>
                  </a:lnTo>
                  <a:lnTo>
                    <a:pt x="0" y="991958"/>
                  </a:lnTo>
                  <a:lnTo>
                    <a:pt x="101282" y="991958"/>
                  </a:lnTo>
                  <a:lnTo>
                    <a:pt x="102695" y="943299"/>
                  </a:lnTo>
                  <a:lnTo>
                    <a:pt x="106886" y="895335"/>
                  </a:lnTo>
                  <a:lnTo>
                    <a:pt x="113777" y="848148"/>
                  </a:lnTo>
                  <a:lnTo>
                    <a:pt x="123296" y="801823"/>
                  </a:lnTo>
                  <a:lnTo>
                    <a:pt x="135365" y="756443"/>
                  </a:lnTo>
                  <a:lnTo>
                    <a:pt x="149910" y="712090"/>
                  </a:lnTo>
                  <a:lnTo>
                    <a:pt x="166856" y="668848"/>
                  </a:lnTo>
                  <a:lnTo>
                    <a:pt x="186127" y="626801"/>
                  </a:lnTo>
                  <a:lnTo>
                    <a:pt x="207648" y="586031"/>
                  </a:lnTo>
                  <a:lnTo>
                    <a:pt x="231345" y="546622"/>
                  </a:lnTo>
                  <a:lnTo>
                    <a:pt x="257141" y="508656"/>
                  </a:lnTo>
                  <a:lnTo>
                    <a:pt x="284962" y="472218"/>
                  </a:lnTo>
                  <a:lnTo>
                    <a:pt x="314732" y="437391"/>
                  </a:lnTo>
                  <a:lnTo>
                    <a:pt x="346377" y="404257"/>
                  </a:lnTo>
                  <a:lnTo>
                    <a:pt x="379820" y="372899"/>
                  </a:lnTo>
                  <a:lnTo>
                    <a:pt x="414988" y="343402"/>
                  </a:lnTo>
                  <a:lnTo>
                    <a:pt x="451803" y="315849"/>
                  </a:lnTo>
                  <a:lnTo>
                    <a:pt x="490192" y="290322"/>
                  </a:lnTo>
                  <a:lnTo>
                    <a:pt x="530080" y="266904"/>
                  </a:lnTo>
                  <a:lnTo>
                    <a:pt x="571390" y="245680"/>
                  </a:lnTo>
                  <a:lnTo>
                    <a:pt x="614047" y="226732"/>
                  </a:lnTo>
                  <a:lnTo>
                    <a:pt x="657977" y="210144"/>
                  </a:lnTo>
                  <a:lnTo>
                    <a:pt x="703105" y="195998"/>
                  </a:lnTo>
                  <a:lnTo>
                    <a:pt x="749354" y="184378"/>
                  </a:lnTo>
                  <a:lnTo>
                    <a:pt x="796650" y="175367"/>
                  </a:lnTo>
                  <a:lnTo>
                    <a:pt x="844918" y="169049"/>
                  </a:lnTo>
                  <a:lnTo>
                    <a:pt x="844918" y="236321"/>
                  </a:lnTo>
                  <a:lnTo>
                    <a:pt x="928420" y="114185"/>
                  </a:lnTo>
                  <a:lnTo>
                    <a:pt x="844918" y="0"/>
                  </a:lnTo>
                  <a:close/>
                </a:path>
              </a:pathLst>
            </a:custGeom>
            <a:solidFill>
              <a:srgbClr val="00B0F0"/>
            </a:solidFill>
          </p:spPr>
          <p:txBody>
            <a:bodyPr wrap="square" lIns="0" tIns="0" rIns="0" bIns="0" rtlCol="0"/>
            <a:lstStyle/>
            <a:p>
              <a:endParaRPr/>
            </a:p>
          </p:txBody>
        </p:sp>
      </p:grpSp>
      <p:sp>
        <p:nvSpPr>
          <p:cNvPr id="191" name="object 60">
            <a:extLst>
              <a:ext uri="{FF2B5EF4-FFF2-40B4-BE49-F238E27FC236}">
                <a16:creationId xmlns:a16="http://schemas.microsoft.com/office/drawing/2014/main" id="{B35EFBBB-D90F-40CE-B9AF-F57373DAB35E}"/>
              </a:ext>
            </a:extLst>
          </p:cNvPr>
          <p:cNvSpPr txBox="1"/>
          <p:nvPr/>
        </p:nvSpPr>
        <p:spPr>
          <a:xfrm>
            <a:off x="6106000" y="5576880"/>
            <a:ext cx="995680" cy="714375"/>
          </a:xfrm>
          <a:prstGeom prst="rect">
            <a:avLst/>
          </a:prstGeom>
        </p:spPr>
        <p:txBody>
          <a:bodyPr vert="horz" wrap="square" lIns="0" tIns="50165" rIns="0" bIns="0" rtlCol="0">
            <a:spAutoFit/>
          </a:bodyPr>
          <a:lstStyle/>
          <a:p>
            <a:pPr marL="12700">
              <a:lnSpc>
                <a:spcPct val="100000"/>
              </a:lnSpc>
              <a:spcBef>
                <a:spcPts val="395"/>
              </a:spcBef>
            </a:pPr>
            <a:r>
              <a:rPr sz="1700" b="1" spc="-20" dirty="0">
                <a:solidFill>
                  <a:srgbClr val="92D050"/>
                </a:solidFill>
                <a:latin typeface="Calibri"/>
                <a:cs typeface="Calibri"/>
              </a:rPr>
              <a:t>Test</a:t>
            </a:r>
            <a:endParaRPr sz="1700">
              <a:latin typeface="Calibri"/>
              <a:cs typeface="Calibri"/>
            </a:endParaRPr>
          </a:p>
          <a:p>
            <a:pPr marL="71120" marR="5080">
              <a:lnSpc>
                <a:spcPct val="100000"/>
              </a:lnSpc>
              <a:spcBef>
                <a:spcPts val="204"/>
              </a:spcBef>
            </a:pPr>
            <a:r>
              <a:rPr sz="1200" spc="-15" dirty="0">
                <a:latin typeface="Meiryo UI"/>
                <a:cs typeface="Meiryo UI"/>
              </a:rPr>
              <a:t>ハイスループット</a:t>
            </a:r>
            <a:r>
              <a:rPr sz="1200" spc="-10" dirty="0">
                <a:latin typeface="Meiryo UI"/>
                <a:cs typeface="Meiryo UI"/>
              </a:rPr>
              <a:t>高精度評価</a:t>
            </a:r>
            <a:endParaRPr sz="1200">
              <a:latin typeface="Meiryo UI"/>
              <a:cs typeface="Meiryo UI"/>
            </a:endParaRPr>
          </a:p>
        </p:txBody>
      </p:sp>
      <p:sp>
        <p:nvSpPr>
          <p:cNvPr id="192" name="object 61">
            <a:extLst>
              <a:ext uri="{FF2B5EF4-FFF2-40B4-BE49-F238E27FC236}">
                <a16:creationId xmlns:a16="http://schemas.microsoft.com/office/drawing/2014/main" id="{14F23BBF-60A3-412B-AB96-1A6CA854B932}"/>
              </a:ext>
            </a:extLst>
          </p:cNvPr>
          <p:cNvSpPr txBox="1"/>
          <p:nvPr/>
        </p:nvSpPr>
        <p:spPr>
          <a:xfrm>
            <a:off x="4890520" y="5536845"/>
            <a:ext cx="865505" cy="782320"/>
          </a:xfrm>
          <a:prstGeom prst="rect">
            <a:avLst/>
          </a:prstGeom>
        </p:spPr>
        <p:txBody>
          <a:bodyPr vert="horz" wrap="square" lIns="0" tIns="90170" rIns="0" bIns="0" rtlCol="0">
            <a:spAutoFit/>
          </a:bodyPr>
          <a:lstStyle/>
          <a:p>
            <a:pPr marL="333375">
              <a:lnSpc>
                <a:spcPct val="100000"/>
              </a:lnSpc>
              <a:spcBef>
                <a:spcPts val="710"/>
              </a:spcBef>
            </a:pPr>
            <a:r>
              <a:rPr sz="1700" b="1" spc="-10" dirty="0">
                <a:solidFill>
                  <a:srgbClr val="D99694"/>
                </a:solidFill>
                <a:latin typeface="Calibri"/>
                <a:cs typeface="Calibri"/>
              </a:rPr>
              <a:t>Learn</a:t>
            </a:r>
            <a:endParaRPr sz="1700">
              <a:latin typeface="Calibri"/>
              <a:cs typeface="Calibri"/>
            </a:endParaRPr>
          </a:p>
          <a:p>
            <a:pPr marL="12700" marR="5080">
              <a:lnSpc>
                <a:spcPct val="100000"/>
              </a:lnSpc>
              <a:spcBef>
                <a:spcPts val="425"/>
              </a:spcBef>
            </a:pPr>
            <a:r>
              <a:rPr sz="1200" spc="-10" dirty="0">
                <a:latin typeface="Meiryo UI"/>
                <a:cs typeface="Meiryo UI"/>
              </a:rPr>
              <a:t>AI,IT</a:t>
            </a:r>
            <a:r>
              <a:rPr sz="1200" spc="-20" dirty="0">
                <a:latin typeface="Meiryo UI"/>
                <a:cs typeface="Meiryo UI"/>
              </a:rPr>
              <a:t>技術を</a:t>
            </a:r>
            <a:r>
              <a:rPr sz="1200" spc="-15" dirty="0">
                <a:latin typeface="Meiryo UI"/>
                <a:cs typeface="Meiryo UI"/>
              </a:rPr>
              <a:t>活用した学習</a:t>
            </a:r>
            <a:endParaRPr sz="1200">
              <a:latin typeface="Meiryo UI"/>
              <a:cs typeface="Meiryo UI"/>
            </a:endParaRPr>
          </a:p>
        </p:txBody>
      </p:sp>
      <p:grpSp>
        <p:nvGrpSpPr>
          <p:cNvPr id="193" name="object 62">
            <a:extLst>
              <a:ext uri="{FF2B5EF4-FFF2-40B4-BE49-F238E27FC236}">
                <a16:creationId xmlns:a16="http://schemas.microsoft.com/office/drawing/2014/main" id="{F188899A-5891-477E-A0AD-E3131CCE8EB1}"/>
              </a:ext>
            </a:extLst>
          </p:cNvPr>
          <p:cNvGrpSpPr/>
          <p:nvPr/>
        </p:nvGrpSpPr>
        <p:grpSpPr>
          <a:xfrm>
            <a:off x="4837703" y="4425517"/>
            <a:ext cx="2078989" cy="2138045"/>
            <a:chOff x="5032438" y="4544059"/>
            <a:chExt cx="2078989" cy="2138045"/>
          </a:xfrm>
        </p:grpSpPr>
        <p:sp>
          <p:nvSpPr>
            <p:cNvPr id="194" name="object 63">
              <a:extLst>
                <a:ext uri="{FF2B5EF4-FFF2-40B4-BE49-F238E27FC236}">
                  <a16:creationId xmlns:a16="http://schemas.microsoft.com/office/drawing/2014/main" id="{BAFD7542-43FA-48AD-B379-6D99856E85A0}"/>
                </a:ext>
              </a:extLst>
            </p:cNvPr>
            <p:cNvSpPr/>
            <p:nvPr/>
          </p:nvSpPr>
          <p:spPr>
            <a:xfrm>
              <a:off x="5050536" y="5594191"/>
              <a:ext cx="2042795" cy="0"/>
            </a:xfrm>
            <a:custGeom>
              <a:avLst/>
              <a:gdLst/>
              <a:ahLst/>
              <a:cxnLst/>
              <a:rect l="l" t="t" r="r" b="b"/>
              <a:pathLst>
                <a:path w="2042795">
                  <a:moveTo>
                    <a:pt x="0" y="0"/>
                  </a:moveTo>
                  <a:lnTo>
                    <a:pt x="409955" y="0"/>
                  </a:lnTo>
                </a:path>
                <a:path w="2042795">
                  <a:moveTo>
                    <a:pt x="1648967" y="0"/>
                  </a:moveTo>
                  <a:lnTo>
                    <a:pt x="2042261" y="0"/>
                  </a:lnTo>
                </a:path>
              </a:pathLst>
            </a:custGeom>
            <a:ln w="35750">
              <a:solidFill>
                <a:srgbClr val="C0C0C0"/>
              </a:solidFill>
            </a:ln>
          </p:spPr>
          <p:txBody>
            <a:bodyPr wrap="square" lIns="0" tIns="0" rIns="0" bIns="0" rtlCol="0"/>
            <a:lstStyle/>
            <a:p>
              <a:endParaRPr/>
            </a:p>
          </p:txBody>
        </p:sp>
        <p:sp>
          <p:nvSpPr>
            <p:cNvPr id="195" name="object 64">
              <a:extLst>
                <a:ext uri="{FF2B5EF4-FFF2-40B4-BE49-F238E27FC236}">
                  <a16:creationId xmlns:a16="http://schemas.microsoft.com/office/drawing/2014/main" id="{0B9CA8B1-F999-41B6-82F7-8CBFCBBEB5F7}"/>
                </a:ext>
              </a:extLst>
            </p:cNvPr>
            <p:cNvSpPr/>
            <p:nvPr/>
          </p:nvSpPr>
          <p:spPr>
            <a:xfrm>
              <a:off x="6079534" y="4556759"/>
              <a:ext cx="0" cy="2112645"/>
            </a:xfrm>
            <a:custGeom>
              <a:avLst/>
              <a:gdLst/>
              <a:ahLst/>
              <a:cxnLst/>
              <a:rect l="l" t="t" r="r" b="b"/>
              <a:pathLst>
                <a:path h="2112645">
                  <a:moveTo>
                    <a:pt x="0" y="1193292"/>
                  </a:moveTo>
                  <a:lnTo>
                    <a:pt x="0" y="2112429"/>
                  </a:lnTo>
                </a:path>
                <a:path h="2112645">
                  <a:moveTo>
                    <a:pt x="0" y="0"/>
                  </a:moveTo>
                  <a:lnTo>
                    <a:pt x="0" y="931164"/>
                  </a:lnTo>
                </a:path>
              </a:pathLst>
            </a:custGeom>
            <a:ln w="24980">
              <a:solidFill>
                <a:srgbClr val="C0C0C0"/>
              </a:solidFill>
            </a:ln>
          </p:spPr>
          <p:txBody>
            <a:bodyPr wrap="square" lIns="0" tIns="0" rIns="0" bIns="0" rtlCol="0"/>
            <a:lstStyle/>
            <a:p>
              <a:endParaRPr/>
            </a:p>
          </p:txBody>
        </p:sp>
        <p:sp>
          <p:nvSpPr>
            <p:cNvPr id="196" name="object 65">
              <a:extLst>
                <a:ext uri="{FF2B5EF4-FFF2-40B4-BE49-F238E27FC236}">
                  <a16:creationId xmlns:a16="http://schemas.microsoft.com/office/drawing/2014/main" id="{D8CFE295-9D59-42C8-BE8C-D8E1CFDD15D3}"/>
                </a:ext>
              </a:extLst>
            </p:cNvPr>
            <p:cNvSpPr/>
            <p:nvPr/>
          </p:nvSpPr>
          <p:spPr>
            <a:xfrm>
              <a:off x="5460492" y="5487923"/>
              <a:ext cx="1239520" cy="262255"/>
            </a:xfrm>
            <a:custGeom>
              <a:avLst/>
              <a:gdLst/>
              <a:ahLst/>
              <a:cxnLst/>
              <a:rect l="l" t="t" r="r" b="b"/>
              <a:pathLst>
                <a:path w="1239520" h="262254">
                  <a:moveTo>
                    <a:pt x="1239012" y="0"/>
                  </a:moveTo>
                  <a:lnTo>
                    <a:pt x="0" y="0"/>
                  </a:lnTo>
                  <a:lnTo>
                    <a:pt x="0" y="262128"/>
                  </a:lnTo>
                  <a:lnTo>
                    <a:pt x="1239012" y="262128"/>
                  </a:lnTo>
                  <a:lnTo>
                    <a:pt x="1239012" y="0"/>
                  </a:lnTo>
                  <a:close/>
                </a:path>
              </a:pathLst>
            </a:custGeom>
            <a:solidFill>
              <a:srgbClr val="FFFFFF"/>
            </a:solidFill>
          </p:spPr>
          <p:txBody>
            <a:bodyPr wrap="square" lIns="0" tIns="0" rIns="0" bIns="0" rtlCol="0"/>
            <a:lstStyle/>
            <a:p>
              <a:endParaRPr/>
            </a:p>
          </p:txBody>
        </p:sp>
      </p:grpSp>
      <p:sp>
        <p:nvSpPr>
          <p:cNvPr id="197" name="object 66">
            <a:extLst>
              <a:ext uri="{FF2B5EF4-FFF2-40B4-BE49-F238E27FC236}">
                <a16:creationId xmlns:a16="http://schemas.microsoft.com/office/drawing/2014/main" id="{CC767E0C-974A-408D-A9FE-5305D69FD78C}"/>
              </a:ext>
            </a:extLst>
          </p:cNvPr>
          <p:cNvSpPr txBox="1"/>
          <p:nvPr/>
        </p:nvSpPr>
        <p:spPr>
          <a:xfrm>
            <a:off x="5493782" y="5403155"/>
            <a:ext cx="874394" cy="193675"/>
          </a:xfrm>
          <a:prstGeom prst="rect">
            <a:avLst/>
          </a:prstGeom>
        </p:spPr>
        <p:txBody>
          <a:bodyPr vert="horz" wrap="square" lIns="0" tIns="12700" rIns="0" bIns="0" rtlCol="0">
            <a:spAutoFit/>
          </a:bodyPr>
          <a:lstStyle/>
          <a:p>
            <a:pPr marL="12700">
              <a:lnSpc>
                <a:spcPct val="100000"/>
              </a:lnSpc>
              <a:spcBef>
                <a:spcPts val="100"/>
              </a:spcBef>
            </a:pPr>
            <a:r>
              <a:rPr sz="1100" b="1" spc="-10" dirty="0">
                <a:latin typeface="Meiryo UI"/>
                <a:cs typeface="Meiryo UI"/>
              </a:rPr>
              <a:t>DBTL</a:t>
            </a:r>
            <a:r>
              <a:rPr sz="1100" b="1" spc="-20" dirty="0">
                <a:latin typeface="Meiryo UI"/>
                <a:cs typeface="Meiryo UI"/>
              </a:rPr>
              <a:t>サイクル</a:t>
            </a:r>
            <a:endParaRPr sz="1100">
              <a:latin typeface="Meiryo UI"/>
              <a:cs typeface="Meiryo UI"/>
            </a:endParaRPr>
          </a:p>
        </p:txBody>
      </p:sp>
      <p:sp>
        <p:nvSpPr>
          <p:cNvPr id="198" name="object 67">
            <a:extLst>
              <a:ext uri="{FF2B5EF4-FFF2-40B4-BE49-F238E27FC236}">
                <a16:creationId xmlns:a16="http://schemas.microsoft.com/office/drawing/2014/main" id="{ED0FF31E-D1C6-4301-9C49-17F72954655F}"/>
              </a:ext>
            </a:extLst>
          </p:cNvPr>
          <p:cNvSpPr txBox="1"/>
          <p:nvPr/>
        </p:nvSpPr>
        <p:spPr>
          <a:xfrm>
            <a:off x="6052660" y="4614871"/>
            <a:ext cx="851535" cy="672465"/>
          </a:xfrm>
          <a:prstGeom prst="rect">
            <a:avLst/>
          </a:prstGeom>
        </p:spPr>
        <p:txBody>
          <a:bodyPr vert="horz" wrap="square" lIns="0" tIns="12700" rIns="0" bIns="0" rtlCol="0">
            <a:spAutoFit/>
          </a:bodyPr>
          <a:lstStyle/>
          <a:p>
            <a:pPr marL="76200" marR="5080">
              <a:lnSpc>
                <a:spcPct val="100000"/>
              </a:lnSpc>
              <a:spcBef>
                <a:spcPts val="100"/>
              </a:spcBef>
            </a:pPr>
            <a:r>
              <a:rPr sz="1200" spc="-10" dirty="0">
                <a:latin typeface="Meiryo UI"/>
                <a:cs typeface="Meiryo UI"/>
              </a:rPr>
              <a:t>遺伝子合成</a:t>
            </a:r>
            <a:r>
              <a:rPr sz="1200" spc="-15" dirty="0">
                <a:latin typeface="Meiryo UI"/>
                <a:cs typeface="Meiryo UI"/>
              </a:rPr>
              <a:t>ゲノム編集</a:t>
            </a:r>
            <a:endParaRPr sz="1200">
              <a:latin typeface="Meiryo UI"/>
              <a:cs typeface="Meiryo UI"/>
            </a:endParaRPr>
          </a:p>
          <a:p>
            <a:pPr marL="12700">
              <a:lnSpc>
                <a:spcPct val="100000"/>
              </a:lnSpc>
              <a:spcBef>
                <a:spcPts val="170"/>
              </a:spcBef>
            </a:pPr>
            <a:r>
              <a:rPr sz="1700" b="1" spc="-10" dirty="0">
                <a:solidFill>
                  <a:srgbClr val="FF0000"/>
                </a:solidFill>
                <a:latin typeface="Calibri"/>
                <a:cs typeface="Calibri"/>
              </a:rPr>
              <a:t>Build</a:t>
            </a:r>
            <a:endParaRPr sz="1700">
              <a:latin typeface="Calibri"/>
              <a:cs typeface="Calibri"/>
            </a:endParaRPr>
          </a:p>
        </p:txBody>
      </p:sp>
      <p:sp>
        <p:nvSpPr>
          <p:cNvPr id="199" name="object 68">
            <a:extLst>
              <a:ext uri="{FF2B5EF4-FFF2-40B4-BE49-F238E27FC236}">
                <a16:creationId xmlns:a16="http://schemas.microsoft.com/office/drawing/2014/main" id="{CC15A7C6-37EA-459C-A963-6A8FD3F306FA}"/>
              </a:ext>
            </a:extLst>
          </p:cNvPr>
          <p:cNvSpPr txBox="1"/>
          <p:nvPr/>
        </p:nvSpPr>
        <p:spPr>
          <a:xfrm>
            <a:off x="4865611" y="4625234"/>
            <a:ext cx="922019" cy="662305"/>
          </a:xfrm>
          <a:prstGeom prst="rect">
            <a:avLst/>
          </a:prstGeom>
        </p:spPr>
        <p:txBody>
          <a:bodyPr vert="horz" wrap="square" lIns="0" tIns="12700" rIns="0" bIns="0" rtlCol="0">
            <a:spAutoFit/>
          </a:bodyPr>
          <a:lstStyle/>
          <a:p>
            <a:pPr marL="12700" marR="186690">
              <a:lnSpc>
                <a:spcPct val="100000"/>
              </a:lnSpc>
              <a:spcBef>
                <a:spcPts val="100"/>
              </a:spcBef>
            </a:pPr>
            <a:r>
              <a:rPr sz="1200" spc="-20" dirty="0">
                <a:latin typeface="Meiryo UI"/>
                <a:cs typeface="Meiryo UI"/>
              </a:rPr>
              <a:t>ゲノムレベル</a:t>
            </a:r>
            <a:r>
              <a:rPr sz="1200" spc="-15" dirty="0">
                <a:latin typeface="Meiryo UI"/>
                <a:cs typeface="Meiryo UI"/>
              </a:rPr>
              <a:t>での設計</a:t>
            </a:r>
            <a:endParaRPr sz="1200">
              <a:latin typeface="Meiryo UI"/>
              <a:cs typeface="Meiryo UI"/>
            </a:endParaRPr>
          </a:p>
          <a:p>
            <a:pPr marL="304800">
              <a:lnSpc>
                <a:spcPct val="100000"/>
              </a:lnSpc>
              <a:spcBef>
                <a:spcPts val="90"/>
              </a:spcBef>
            </a:pPr>
            <a:r>
              <a:rPr sz="1700" b="1" spc="-10" dirty="0">
                <a:solidFill>
                  <a:srgbClr val="376092"/>
                </a:solidFill>
                <a:latin typeface="Calibri"/>
                <a:cs typeface="Calibri"/>
              </a:rPr>
              <a:t>Design</a:t>
            </a:r>
            <a:endParaRPr sz="1700">
              <a:latin typeface="Calibri"/>
              <a:cs typeface="Calibri"/>
            </a:endParaRPr>
          </a:p>
        </p:txBody>
      </p:sp>
      <p:grpSp>
        <p:nvGrpSpPr>
          <p:cNvPr id="200" name="object 69">
            <a:extLst>
              <a:ext uri="{FF2B5EF4-FFF2-40B4-BE49-F238E27FC236}">
                <a16:creationId xmlns:a16="http://schemas.microsoft.com/office/drawing/2014/main" id="{8514CC2D-75F6-4683-8927-95810E802E3A}"/>
              </a:ext>
            </a:extLst>
          </p:cNvPr>
          <p:cNvGrpSpPr/>
          <p:nvPr/>
        </p:nvGrpSpPr>
        <p:grpSpPr>
          <a:xfrm>
            <a:off x="3676224" y="2241127"/>
            <a:ext cx="4577715" cy="2832735"/>
            <a:chOff x="3870959" y="2232660"/>
            <a:chExt cx="4577715" cy="2832735"/>
          </a:xfrm>
        </p:grpSpPr>
        <p:sp>
          <p:nvSpPr>
            <p:cNvPr id="201" name="object 70">
              <a:extLst>
                <a:ext uri="{FF2B5EF4-FFF2-40B4-BE49-F238E27FC236}">
                  <a16:creationId xmlns:a16="http://schemas.microsoft.com/office/drawing/2014/main" id="{DBB6C393-3C3D-4F85-89B3-BD21EABA26DF}"/>
                </a:ext>
              </a:extLst>
            </p:cNvPr>
            <p:cNvSpPr/>
            <p:nvPr/>
          </p:nvSpPr>
          <p:spPr>
            <a:xfrm>
              <a:off x="7456383" y="5054506"/>
              <a:ext cx="992505" cy="10795"/>
            </a:xfrm>
            <a:custGeom>
              <a:avLst/>
              <a:gdLst/>
              <a:ahLst/>
              <a:cxnLst/>
              <a:rect l="l" t="t" r="r" b="b"/>
              <a:pathLst>
                <a:path w="992504" h="10795">
                  <a:moveTo>
                    <a:pt x="992124" y="0"/>
                  </a:moveTo>
                  <a:lnTo>
                    <a:pt x="744093" y="0"/>
                  </a:lnTo>
                  <a:lnTo>
                    <a:pt x="0" y="0"/>
                  </a:lnTo>
                  <a:lnTo>
                    <a:pt x="0" y="10667"/>
                  </a:lnTo>
                  <a:lnTo>
                    <a:pt x="992124" y="10667"/>
                  </a:lnTo>
                  <a:lnTo>
                    <a:pt x="992124" y="0"/>
                  </a:lnTo>
                  <a:close/>
                </a:path>
              </a:pathLst>
            </a:custGeom>
            <a:solidFill>
              <a:srgbClr val="FF0000"/>
            </a:solidFill>
          </p:spPr>
          <p:txBody>
            <a:bodyPr wrap="square" lIns="0" tIns="0" rIns="0" bIns="0" rtlCol="0"/>
            <a:lstStyle/>
            <a:p>
              <a:endParaRPr/>
            </a:p>
          </p:txBody>
        </p:sp>
        <p:pic>
          <p:nvPicPr>
            <p:cNvPr id="202" name="object 71">
              <a:extLst>
                <a:ext uri="{FF2B5EF4-FFF2-40B4-BE49-F238E27FC236}">
                  <a16:creationId xmlns:a16="http://schemas.microsoft.com/office/drawing/2014/main" id="{FCC8565C-2B29-4098-A306-2FA7AA3FAAF9}"/>
                </a:ext>
              </a:extLst>
            </p:cNvPr>
            <p:cNvPicPr/>
            <p:nvPr/>
          </p:nvPicPr>
          <p:blipFill>
            <a:blip r:embed="rId13" cstate="print"/>
            <a:stretch>
              <a:fillRect/>
            </a:stretch>
          </p:blipFill>
          <p:spPr>
            <a:xfrm>
              <a:off x="3881627" y="2253996"/>
              <a:ext cx="2343911" cy="413003"/>
            </a:xfrm>
            <a:prstGeom prst="rect">
              <a:avLst/>
            </a:prstGeom>
          </p:spPr>
        </p:pic>
        <p:pic>
          <p:nvPicPr>
            <p:cNvPr id="203" name="object 72">
              <a:extLst>
                <a:ext uri="{FF2B5EF4-FFF2-40B4-BE49-F238E27FC236}">
                  <a16:creationId xmlns:a16="http://schemas.microsoft.com/office/drawing/2014/main" id="{85B9D066-7E8A-44D9-BA38-E63C865AA28E}"/>
                </a:ext>
              </a:extLst>
            </p:cNvPr>
            <p:cNvPicPr/>
            <p:nvPr/>
          </p:nvPicPr>
          <p:blipFill>
            <a:blip r:embed="rId14" cstate="print"/>
            <a:stretch>
              <a:fillRect/>
            </a:stretch>
          </p:blipFill>
          <p:spPr>
            <a:xfrm>
              <a:off x="3870959" y="2232660"/>
              <a:ext cx="2356103" cy="512063"/>
            </a:xfrm>
            <a:prstGeom prst="rect">
              <a:avLst/>
            </a:prstGeom>
          </p:spPr>
        </p:pic>
        <p:pic>
          <p:nvPicPr>
            <p:cNvPr id="204" name="object 73">
              <a:extLst>
                <a:ext uri="{FF2B5EF4-FFF2-40B4-BE49-F238E27FC236}">
                  <a16:creationId xmlns:a16="http://schemas.microsoft.com/office/drawing/2014/main" id="{276C1BF0-6C06-4A0D-A1D7-E5BAC5086501}"/>
                </a:ext>
              </a:extLst>
            </p:cNvPr>
            <p:cNvPicPr/>
            <p:nvPr/>
          </p:nvPicPr>
          <p:blipFill>
            <a:blip r:embed="rId15" cstate="print"/>
            <a:stretch>
              <a:fillRect/>
            </a:stretch>
          </p:blipFill>
          <p:spPr>
            <a:xfrm>
              <a:off x="3928871" y="2281428"/>
              <a:ext cx="2249423" cy="318515"/>
            </a:xfrm>
            <a:prstGeom prst="rect">
              <a:avLst/>
            </a:prstGeom>
          </p:spPr>
        </p:pic>
        <p:sp>
          <p:nvSpPr>
            <p:cNvPr id="205" name="object 74">
              <a:extLst>
                <a:ext uri="{FF2B5EF4-FFF2-40B4-BE49-F238E27FC236}">
                  <a16:creationId xmlns:a16="http://schemas.microsoft.com/office/drawing/2014/main" id="{0B031FB6-A836-49AF-845F-7AA26B099166}"/>
                </a:ext>
              </a:extLst>
            </p:cNvPr>
            <p:cNvSpPr/>
            <p:nvPr/>
          </p:nvSpPr>
          <p:spPr>
            <a:xfrm>
              <a:off x="3928871" y="2281428"/>
              <a:ext cx="2249805" cy="318770"/>
            </a:xfrm>
            <a:custGeom>
              <a:avLst/>
              <a:gdLst/>
              <a:ahLst/>
              <a:cxnLst/>
              <a:rect l="l" t="t" r="r" b="b"/>
              <a:pathLst>
                <a:path w="2249804" h="318769">
                  <a:moveTo>
                    <a:pt x="0" y="0"/>
                  </a:moveTo>
                  <a:lnTo>
                    <a:pt x="2249424" y="0"/>
                  </a:lnTo>
                  <a:lnTo>
                    <a:pt x="2249424"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206" name="object 75">
            <a:extLst>
              <a:ext uri="{FF2B5EF4-FFF2-40B4-BE49-F238E27FC236}">
                <a16:creationId xmlns:a16="http://schemas.microsoft.com/office/drawing/2014/main" id="{1D97D0F9-E630-4138-B337-4C66280BCCF1}"/>
              </a:ext>
            </a:extLst>
          </p:cNvPr>
          <p:cNvSpPr txBox="1"/>
          <p:nvPr/>
        </p:nvSpPr>
        <p:spPr>
          <a:xfrm>
            <a:off x="3738709" y="2349691"/>
            <a:ext cx="2240280" cy="269240"/>
          </a:xfrm>
          <a:prstGeom prst="rect">
            <a:avLst/>
          </a:prstGeom>
        </p:spPr>
        <p:txBody>
          <a:bodyPr vert="horz" wrap="square" lIns="0" tIns="12065" rIns="0" bIns="0" rtlCol="0">
            <a:spAutoFit/>
          </a:bodyPr>
          <a:lstStyle/>
          <a:p>
            <a:pPr marL="102235">
              <a:lnSpc>
                <a:spcPct val="100000"/>
              </a:lnSpc>
              <a:spcBef>
                <a:spcPts val="95"/>
              </a:spcBef>
            </a:pPr>
            <a:r>
              <a:rPr sz="1600" b="1" spc="-25" dirty="0">
                <a:latin typeface="メイリオ"/>
                <a:cs typeface="メイリオ"/>
              </a:rPr>
              <a:t>ゲノム編集の技術革</a:t>
            </a:r>
            <a:r>
              <a:rPr sz="1600" b="1" spc="-50" dirty="0">
                <a:latin typeface="メイリオ"/>
                <a:cs typeface="メイリオ"/>
              </a:rPr>
              <a:t>新</a:t>
            </a:r>
            <a:endParaRPr sz="1600" dirty="0">
              <a:latin typeface="メイリオ"/>
              <a:cs typeface="メイリオ"/>
            </a:endParaRPr>
          </a:p>
        </p:txBody>
      </p:sp>
      <p:grpSp>
        <p:nvGrpSpPr>
          <p:cNvPr id="207" name="object 76">
            <a:extLst>
              <a:ext uri="{FF2B5EF4-FFF2-40B4-BE49-F238E27FC236}">
                <a16:creationId xmlns:a16="http://schemas.microsoft.com/office/drawing/2014/main" id="{0BCA306F-19A7-4F27-871E-F55ED2F92E29}"/>
              </a:ext>
            </a:extLst>
          </p:cNvPr>
          <p:cNvGrpSpPr/>
          <p:nvPr/>
        </p:nvGrpSpPr>
        <p:grpSpPr>
          <a:xfrm>
            <a:off x="7266769" y="2247222"/>
            <a:ext cx="2062480" cy="512445"/>
            <a:chOff x="7461504" y="2238755"/>
            <a:chExt cx="2062480" cy="512445"/>
          </a:xfrm>
        </p:grpSpPr>
        <p:pic>
          <p:nvPicPr>
            <p:cNvPr id="208" name="object 77">
              <a:extLst>
                <a:ext uri="{FF2B5EF4-FFF2-40B4-BE49-F238E27FC236}">
                  <a16:creationId xmlns:a16="http://schemas.microsoft.com/office/drawing/2014/main" id="{97B6F8E4-2B71-45CE-A15A-986990CB7F05}"/>
                </a:ext>
              </a:extLst>
            </p:cNvPr>
            <p:cNvPicPr/>
            <p:nvPr/>
          </p:nvPicPr>
          <p:blipFill>
            <a:blip r:embed="rId16" cstate="print"/>
            <a:stretch>
              <a:fillRect/>
            </a:stretch>
          </p:blipFill>
          <p:spPr>
            <a:xfrm>
              <a:off x="7461504" y="2258567"/>
              <a:ext cx="2061971" cy="413003"/>
            </a:xfrm>
            <a:prstGeom prst="rect">
              <a:avLst/>
            </a:prstGeom>
          </p:spPr>
        </p:pic>
        <p:pic>
          <p:nvPicPr>
            <p:cNvPr id="209" name="object 78">
              <a:extLst>
                <a:ext uri="{FF2B5EF4-FFF2-40B4-BE49-F238E27FC236}">
                  <a16:creationId xmlns:a16="http://schemas.microsoft.com/office/drawing/2014/main" id="{92D49A95-B31B-4103-99AA-973E932CADAE}"/>
                </a:ext>
              </a:extLst>
            </p:cNvPr>
            <p:cNvPicPr/>
            <p:nvPr/>
          </p:nvPicPr>
          <p:blipFill>
            <a:blip r:embed="rId17" cstate="print"/>
            <a:stretch>
              <a:fillRect/>
            </a:stretch>
          </p:blipFill>
          <p:spPr>
            <a:xfrm>
              <a:off x="7514844" y="2604515"/>
              <a:ext cx="1953767" cy="146303"/>
            </a:xfrm>
            <a:prstGeom prst="rect">
              <a:avLst/>
            </a:prstGeom>
          </p:spPr>
        </p:pic>
        <p:pic>
          <p:nvPicPr>
            <p:cNvPr id="210" name="object 79">
              <a:extLst>
                <a:ext uri="{FF2B5EF4-FFF2-40B4-BE49-F238E27FC236}">
                  <a16:creationId xmlns:a16="http://schemas.microsoft.com/office/drawing/2014/main" id="{2950BD8A-3181-4A3C-9FED-D2955B51B2A5}"/>
                </a:ext>
              </a:extLst>
            </p:cNvPr>
            <p:cNvPicPr/>
            <p:nvPr/>
          </p:nvPicPr>
          <p:blipFill>
            <a:blip r:embed="rId18" cstate="print"/>
            <a:stretch>
              <a:fillRect/>
            </a:stretch>
          </p:blipFill>
          <p:spPr>
            <a:xfrm>
              <a:off x="7514844" y="2238755"/>
              <a:ext cx="1953767" cy="47244"/>
            </a:xfrm>
            <a:prstGeom prst="rect">
              <a:avLst/>
            </a:prstGeom>
          </p:spPr>
        </p:pic>
        <p:pic>
          <p:nvPicPr>
            <p:cNvPr id="211" name="object 80">
              <a:extLst>
                <a:ext uri="{FF2B5EF4-FFF2-40B4-BE49-F238E27FC236}">
                  <a16:creationId xmlns:a16="http://schemas.microsoft.com/office/drawing/2014/main" id="{DB41C844-D9D9-47B5-AA53-837DE5F016EB}"/>
                </a:ext>
              </a:extLst>
            </p:cNvPr>
            <p:cNvPicPr/>
            <p:nvPr/>
          </p:nvPicPr>
          <p:blipFill>
            <a:blip r:embed="rId19" cstate="print"/>
            <a:stretch>
              <a:fillRect/>
            </a:stretch>
          </p:blipFill>
          <p:spPr>
            <a:xfrm>
              <a:off x="7508748" y="2285999"/>
              <a:ext cx="1967483" cy="318515"/>
            </a:xfrm>
            <a:prstGeom prst="rect">
              <a:avLst/>
            </a:prstGeom>
          </p:spPr>
        </p:pic>
        <p:sp>
          <p:nvSpPr>
            <p:cNvPr id="212" name="object 81">
              <a:extLst>
                <a:ext uri="{FF2B5EF4-FFF2-40B4-BE49-F238E27FC236}">
                  <a16:creationId xmlns:a16="http://schemas.microsoft.com/office/drawing/2014/main" id="{FC0589C6-C998-40DB-B4DA-C51C7EE58FA4}"/>
                </a:ext>
              </a:extLst>
            </p:cNvPr>
            <p:cNvSpPr/>
            <p:nvPr/>
          </p:nvSpPr>
          <p:spPr>
            <a:xfrm>
              <a:off x="7508748" y="2285999"/>
              <a:ext cx="1967864" cy="318770"/>
            </a:xfrm>
            <a:custGeom>
              <a:avLst/>
              <a:gdLst/>
              <a:ahLst/>
              <a:cxnLst/>
              <a:rect l="l" t="t" r="r" b="b"/>
              <a:pathLst>
                <a:path w="1967865" h="318769">
                  <a:moveTo>
                    <a:pt x="0" y="0"/>
                  </a:moveTo>
                  <a:lnTo>
                    <a:pt x="1967483" y="0"/>
                  </a:lnTo>
                  <a:lnTo>
                    <a:pt x="1967483"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213" name="object 82">
            <a:extLst>
              <a:ext uri="{FF2B5EF4-FFF2-40B4-BE49-F238E27FC236}">
                <a16:creationId xmlns:a16="http://schemas.microsoft.com/office/drawing/2014/main" id="{FBE75C36-8221-483F-ACDB-4B4A6B32CDFF}"/>
              </a:ext>
            </a:extLst>
          </p:cNvPr>
          <p:cNvSpPr txBox="1"/>
          <p:nvPr/>
        </p:nvSpPr>
        <p:spPr>
          <a:xfrm>
            <a:off x="7348080" y="2359523"/>
            <a:ext cx="1986280" cy="269240"/>
          </a:xfrm>
          <a:prstGeom prst="rect">
            <a:avLst/>
          </a:prstGeom>
        </p:spPr>
        <p:txBody>
          <a:bodyPr vert="horz" wrap="square" lIns="0" tIns="12065" rIns="0" bIns="0" rtlCol="0">
            <a:spAutoFit/>
          </a:bodyPr>
          <a:lstStyle/>
          <a:p>
            <a:pPr marL="165735">
              <a:lnSpc>
                <a:spcPct val="100000"/>
              </a:lnSpc>
              <a:spcBef>
                <a:spcPts val="95"/>
              </a:spcBef>
            </a:pPr>
            <a:r>
              <a:rPr sz="1600" b="1" spc="-20" dirty="0">
                <a:latin typeface="メイリオ"/>
                <a:cs typeface="メイリオ"/>
              </a:rPr>
              <a:t>IT/AI</a:t>
            </a:r>
            <a:r>
              <a:rPr sz="1600" b="1" spc="-25" dirty="0">
                <a:latin typeface="メイリオ"/>
                <a:cs typeface="メイリオ"/>
              </a:rPr>
              <a:t>技術の発</a:t>
            </a:r>
            <a:r>
              <a:rPr sz="1600" b="1" spc="-50" dirty="0">
                <a:latin typeface="メイリオ"/>
                <a:cs typeface="メイリオ"/>
              </a:rPr>
              <a:t>展</a:t>
            </a:r>
            <a:endParaRPr sz="1600" dirty="0">
              <a:latin typeface="メイリオ"/>
              <a:cs typeface="メイリオ"/>
            </a:endParaRPr>
          </a:p>
        </p:txBody>
      </p:sp>
      <p:grpSp>
        <p:nvGrpSpPr>
          <p:cNvPr id="214" name="object 83">
            <a:extLst>
              <a:ext uri="{FF2B5EF4-FFF2-40B4-BE49-F238E27FC236}">
                <a16:creationId xmlns:a16="http://schemas.microsoft.com/office/drawing/2014/main" id="{D1FD4848-EA4A-4205-B9F8-45BCF9167D68}"/>
              </a:ext>
            </a:extLst>
          </p:cNvPr>
          <p:cNvGrpSpPr/>
          <p:nvPr/>
        </p:nvGrpSpPr>
        <p:grpSpPr>
          <a:xfrm>
            <a:off x="7160089" y="4661993"/>
            <a:ext cx="2054860" cy="1614170"/>
            <a:chOff x="7354824" y="4780535"/>
            <a:chExt cx="2054860" cy="1614170"/>
          </a:xfrm>
        </p:grpSpPr>
        <p:pic>
          <p:nvPicPr>
            <p:cNvPr id="215" name="object 84">
              <a:extLst>
                <a:ext uri="{FF2B5EF4-FFF2-40B4-BE49-F238E27FC236}">
                  <a16:creationId xmlns:a16="http://schemas.microsoft.com/office/drawing/2014/main" id="{36D0FD9E-D960-49B2-BFBF-8F42AC9649D2}"/>
                </a:ext>
              </a:extLst>
            </p:cNvPr>
            <p:cNvPicPr/>
            <p:nvPr/>
          </p:nvPicPr>
          <p:blipFill>
            <a:blip r:embed="rId20" cstate="print"/>
            <a:stretch>
              <a:fillRect/>
            </a:stretch>
          </p:blipFill>
          <p:spPr>
            <a:xfrm>
              <a:off x="7354824" y="5356860"/>
              <a:ext cx="886967" cy="1037844"/>
            </a:xfrm>
            <a:prstGeom prst="rect">
              <a:avLst/>
            </a:prstGeom>
          </p:spPr>
        </p:pic>
        <p:sp>
          <p:nvSpPr>
            <p:cNvPr id="216" name="object 85">
              <a:extLst>
                <a:ext uri="{FF2B5EF4-FFF2-40B4-BE49-F238E27FC236}">
                  <a16:creationId xmlns:a16="http://schemas.microsoft.com/office/drawing/2014/main" id="{F062D735-4627-481E-BF6C-89A7689C46EC}"/>
                </a:ext>
              </a:extLst>
            </p:cNvPr>
            <p:cNvSpPr/>
            <p:nvPr/>
          </p:nvSpPr>
          <p:spPr>
            <a:xfrm>
              <a:off x="8428875" y="4790695"/>
              <a:ext cx="970915" cy="861694"/>
            </a:xfrm>
            <a:custGeom>
              <a:avLst/>
              <a:gdLst/>
              <a:ahLst/>
              <a:cxnLst/>
              <a:rect l="l" t="t" r="r" b="b"/>
              <a:pathLst>
                <a:path w="970915" h="861695">
                  <a:moveTo>
                    <a:pt x="40754" y="87375"/>
                  </a:moveTo>
                  <a:lnTo>
                    <a:pt x="47620" y="53363"/>
                  </a:lnTo>
                  <a:lnTo>
                    <a:pt x="66344" y="25590"/>
                  </a:lnTo>
                  <a:lnTo>
                    <a:pt x="94118" y="6865"/>
                  </a:lnTo>
                  <a:lnTo>
                    <a:pt x="128130" y="0"/>
                  </a:lnTo>
                  <a:lnTo>
                    <a:pt x="195694" y="0"/>
                  </a:lnTo>
                  <a:lnTo>
                    <a:pt x="428104" y="0"/>
                  </a:lnTo>
                  <a:lnTo>
                    <a:pt x="883018" y="0"/>
                  </a:lnTo>
                  <a:lnTo>
                    <a:pt x="917030" y="6865"/>
                  </a:lnTo>
                  <a:lnTo>
                    <a:pt x="944803" y="25590"/>
                  </a:lnTo>
                  <a:lnTo>
                    <a:pt x="963528" y="53363"/>
                  </a:lnTo>
                  <a:lnTo>
                    <a:pt x="970394" y="87375"/>
                  </a:lnTo>
                  <a:lnTo>
                    <a:pt x="970394" y="305815"/>
                  </a:lnTo>
                  <a:lnTo>
                    <a:pt x="970394" y="436879"/>
                  </a:lnTo>
                  <a:lnTo>
                    <a:pt x="963528" y="470892"/>
                  </a:lnTo>
                  <a:lnTo>
                    <a:pt x="944803" y="498665"/>
                  </a:lnTo>
                  <a:lnTo>
                    <a:pt x="917030" y="517390"/>
                  </a:lnTo>
                  <a:lnTo>
                    <a:pt x="883018" y="524255"/>
                  </a:lnTo>
                  <a:lnTo>
                    <a:pt x="428104" y="524255"/>
                  </a:lnTo>
                  <a:lnTo>
                    <a:pt x="0" y="861212"/>
                  </a:lnTo>
                  <a:lnTo>
                    <a:pt x="195694" y="524255"/>
                  </a:lnTo>
                  <a:lnTo>
                    <a:pt x="128130" y="524255"/>
                  </a:lnTo>
                  <a:lnTo>
                    <a:pt x="94118" y="517390"/>
                  </a:lnTo>
                  <a:lnTo>
                    <a:pt x="66344" y="498665"/>
                  </a:lnTo>
                  <a:lnTo>
                    <a:pt x="47620" y="470892"/>
                  </a:lnTo>
                  <a:lnTo>
                    <a:pt x="40754" y="436879"/>
                  </a:lnTo>
                  <a:lnTo>
                    <a:pt x="40754" y="305815"/>
                  </a:lnTo>
                  <a:lnTo>
                    <a:pt x="40754" y="87375"/>
                  </a:lnTo>
                  <a:close/>
                </a:path>
              </a:pathLst>
            </a:custGeom>
            <a:ln w="19812">
              <a:solidFill>
                <a:srgbClr val="808080"/>
              </a:solidFill>
            </a:ln>
          </p:spPr>
          <p:txBody>
            <a:bodyPr wrap="square" lIns="0" tIns="0" rIns="0" bIns="0" rtlCol="0"/>
            <a:lstStyle/>
            <a:p>
              <a:endParaRPr/>
            </a:p>
          </p:txBody>
        </p:sp>
      </p:grpSp>
      <p:sp>
        <p:nvSpPr>
          <p:cNvPr id="217" name="object 86">
            <a:extLst>
              <a:ext uri="{FF2B5EF4-FFF2-40B4-BE49-F238E27FC236}">
                <a16:creationId xmlns:a16="http://schemas.microsoft.com/office/drawing/2014/main" id="{CB10184A-A06B-4B5C-96C7-AB24C0FB6B90}"/>
              </a:ext>
            </a:extLst>
          </p:cNvPr>
          <p:cNvSpPr txBox="1"/>
          <p:nvPr/>
        </p:nvSpPr>
        <p:spPr>
          <a:xfrm>
            <a:off x="8380805" y="4668679"/>
            <a:ext cx="715010" cy="529590"/>
          </a:xfrm>
          <a:prstGeom prst="rect">
            <a:avLst/>
          </a:prstGeom>
        </p:spPr>
        <p:txBody>
          <a:bodyPr vert="horz" wrap="square" lIns="0" tIns="12700" rIns="0" bIns="0" rtlCol="0">
            <a:spAutoFit/>
          </a:bodyPr>
          <a:lstStyle/>
          <a:p>
            <a:pPr marL="12700" marR="5080" algn="ctr">
              <a:lnSpc>
                <a:spcPct val="100000"/>
              </a:lnSpc>
              <a:spcBef>
                <a:spcPts val="100"/>
              </a:spcBef>
            </a:pPr>
            <a:r>
              <a:rPr sz="1100" b="1" dirty="0">
                <a:latin typeface="Meiryo UI"/>
                <a:cs typeface="Meiryo UI"/>
              </a:rPr>
              <a:t>有用物質の生産性が大幅に向上</a:t>
            </a:r>
            <a:endParaRPr sz="1100">
              <a:latin typeface="Meiryo UI"/>
              <a:cs typeface="Meiryo UI"/>
            </a:endParaRPr>
          </a:p>
        </p:txBody>
      </p:sp>
      <p:grpSp>
        <p:nvGrpSpPr>
          <p:cNvPr id="218" name="object 87">
            <a:extLst>
              <a:ext uri="{FF2B5EF4-FFF2-40B4-BE49-F238E27FC236}">
                <a16:creationId xmlns:a16="http://schemas.microsoft.com/office/drawing/2014/main" id="{AFE57AA7-E13A-44E3-8F9D-621D953B834F}"/>
              </a:ext>
            </a:extLst>
          </p:cNvPr>
          <p:cNvGrpSpPr/>
          <p:nvPr/>
        </p:nvGrpSpPr>
        <p:grpSpPr>
          <a:xfrm>
            <a:off x="4651585" y="3994987"/>
            <a:ext cx="4863465" cy="2593340"/>
            <a:chOff x="4846320" y="4113529"/>
            <a:chExt cx="4863465" cy="2593340"/>
          </a:xfrm>
        </p:grpSpPr>
        <p:sp>
          <p:nvSpPr>
            <p:cNvPr id="219" name="object 88">
              <a:extLst>
                <a:ext uri="{FF2B5EF4-FFF2-40B4-BE49-F238E27FC236}">
                  <a16:creationId xmlns:a16="http://schemas.microsoft.com/office/drawing/2014/main" id="{CCC07889-9674-4A4C-B967-D1EC07BB2F09}"/>
                </a:ext>
              </a:extLst>
            </p:cNvPr>
            <p:cNvSpPr/>
            <p:nvPr/>
          </p:nvSpPr>
          <p:spPr>
            <a:xfrm>
              <a:off x="8345424" y="5707379"/>
              <a:ext cx="300355" cy="279400"/>
            </a:xfrm>
            <a:custGeom>
              <a:avLst/>
              <a:gdLst/>
              <a:ahLst/>
              <a:cxnLst/>
              <a:rect l="l" t="t" r="r" b="b"/>
              <a:pathLst>
                <a:path w="300354" h="279400">
                  <a:moveTo>
                    <a:pt x="36576" y="0"/>
                  </a:moveTo>
                  <a:lnTo>
                    <a:pt x="0" y="0"/>
                  </a:lnTo>
                  <a:lnTo>
                    <a:pt x="0" y="278904"/>
                  </a:lnTo>
                  <a:lnTo>
                    <a:pt x="36576" y="278904"/>
                  </a:lnTo>
                  <a:lnTo>
                    <a:pt x="36576" y="0"/>
                  </a:lnTo>
                  <a:close/>
                </a:path>
                <a:path w="300354" h="279400">
                  <a:moveTo>
                    <a:pt x="92951" y="0"/>
                  </a:moveTo>
                  <a:lnTo>
                    <a:pt x="56388" y="0"/>
                  </a:lnTo>
                  <a:lnTo>
                    <a:pt x="56388" y="278904"/>
                  </a:lnTo>
                  <a:lnTo>
                    <a:pt x="92951" y="278904"/>
                  </a:lnTo>
                  <a:lnTo>
                    <a:pt x="92951" y="0"/>
                  </a:lnTo>
                  <a:close/>
                </a:path>
                <a:path w="300354" h="279400">
                  <a:moveTo>
                    <a:pt x="149352" y="0"/>
                  </a:moveTo>
                  <a:lnTo>
                    <a:pt x="112776" y="0"/>
                  </a:lnTo>
                  <a:lnTo>
                    <a:pt x="112776" y="278904"/>
                  </a:lnTo>
                  <a:lnTo>
                    <a:pt x="149352" y="278904"/>
                  </a:lnTo>
                  <a:lnTo>
                    <a:pt x="149352" y="0"/>
                  </a:lnTo>
                  <a:close/>
                </a:path>
                <a:path w="300354" h="279400">
                  <a:moveTo>
                    <a:pt x="300228" y="139446"/>
                  </a:moveTo>
                  <a:lnTo>
                    <a:pt x="167640" y="0"/>
                  </a:lnTo>
                  <a:lnTo>
                    <a:pt x="167640" y="278892"/>
                  </a:lnTo>
                  <a:lnTo>
                    <a:pt x="300228" y="139446"/>
                  </a:lnTo>
                  <a:close/>
                </a:path>
              </a:pathLst>
            </a:custGeom>
            <a:solidFill>
              <a:srgbClr val="5ECCF3"/>
            </a:solidFill>
          </p:spPr>
          <p:txBody>
            <a:bodyPr wrap="square" lIns="0" tIns="0" rIns="0" bIns="0" rtlCol="0"/>
            <a:lstStyle/>
            <a:p>
              <a:endParaRPr/>
            </a:p>
          </p:txBody>
        </p:sp>
        <p:sp>
          <p:nvSpPr>
            <p:cNvPr id="220" name="object 89">
              <a:extLst>
                <a:ext uri="{FF2B5EF4-FFF2-40B4-BE49-F238E27FC236}">
                  <a16:creationId xmlns:a16="http://schemas.microsoft.com/office/drawing/2014/main" id="{AC654F70-9738-4B09-8712-BFE2748F1DD0}"/>
                </a:ext>
              </a:extLst>
            </p:cNvPr>
            <p:cNvSpPr/>
            <p:nvPr/>
          </p:nvSpPr>
          <p:spPr>
            <a:xfrm>
              <a:off x="7271766" y="4645918"/>
              <a:ext cx="2307590" cy="1940560"/>
            </a:xfrm>
            <a:custGeom>
              <a:avLst/>
              <a:gdLst/>
              <a:ahLst/>
              <a:cxnLst/>
              <a:rect l="l" t="t" r="r" b="b"/>
              <a:pathLst>
                <a:path w="2307590" h="1940559">
                  <a:moveTo>
                    <a:pt x="0" y="323342"/>
                  </a:moveTo>
                  <a:lnTo>
                    <a:pt x="3505" y="275561"/>
                  </a:lnTo>
                  <a:lnTo>
                    <a:pt x="13690" y="229957"/>
                  </a:lnTo>
                  <a:lnTo>
                    <a:pt x="30052" y="187030"/>
                  </a:lnTo>
                  <a:lnTo>
                    <a:pt x="52092" y="147279"/>
                  </a:lnTo>
                  <a:lnTo>
                    <a:pt x="79311" y="111206"/>
                  </a:lnTo>
                  <a:lnTo>
                    <a:pt x="111206" y="79311"/>
                  </a:lnTo>
                  <a:lnTo>
                    <a:pt x="147279" y="52092"/>
                  </a:lnTo>
                  <a:lnTo>
                    <a:pt x="187030" y="30052"/>
                  </a:lnTo>
                  <a:lnTo>
                    <a:pt x="229957" y="13690"/>
                  </a:lnTo>
                  <a:lnTo>
                    <a:pt x="275561" y="3505"/>
                  </a:lnTo>
                  <a:lnTo>
                    <a:pt x="323342" y="0"/>
                  </a:lnTo>
                  <a:lnTo>
                    <a:pt x="1983994" y="0"/>
                  </a:lnTo>
                  <a:lnTo>
                    <a:pt x="2031774" y="3505"/>
                  </a:lnTo>
                  <a:lnTo>
                    <a:pt x="2077378" y="13690"/>
                  </a:lnTo>
                  <a:lnTo>
                    <a:pt x="2120305" y="30052"/>
                  </a:lnTo>
                  <a:lnTo>
                    <a:pt x="2160056" y="52092"/>
                  </a:lnTo>
                  <a:lnTo>
                    <a:pt x="2196129" y="79311"/>
                  </a:lnTo>
                  <a:lnTo>
                    <a:pt x="2228024" y="111206"/>
                  </a:lnTo>
                  <a:lnTo>
                    <a:pt x="2255243" y="147279"/>
                  </a:lnTo>
                  <a:lnTo>
                    <a:pt x="2277283" y="187030"/>
                  </a:lnTo>
                  <a:lnTo>
                    <a:pt x="2293645" y="229957"/>
                  </a:lnTo>
                  <a:lnTo>
                    <a:pt x="2303830" y="275561"/>
                  </a:lnTo>
                  <a:lnTo>
                    <a:pt x="2307336" y="323342"/>
                  </a:lnTo>
                  <a:lnTo>
                    <a:pt x="2307336" y="1616697"/>
                  </a:lnTo>
                  <a:lnTo>
                    <a:pt x="2303830" y="1664478"/>
                  </a:lnTo>
                  <a:lnTo>
                    <a:pt x="2293645" y="1710083"/>
                  </a:lnTo>
                  <a:lnTo>
                    <a:pt x="2277283" y="1753011"/>
                  </a:lnTo>
                  <a:lnTo>
                    <a:pt x="2255243" y="1792763"/>
                  </a:lnTo>
                  <a:lnTo>
                    <a:pt x="2228024" y="1828838"/>
                  </a:lnTo>
                  <a:lnTo>
                    <a:pt x="2196129" y="1860735"/>
                  </a:lnTo>
                  <a:lnTo>
                    <a:pt x="2160056" y="1887955"/>
                  </a:lnTo>
                  <a:lnTo>
                    <a:pt x="2120305" y="1909997"/>
                  </a:lnTo>
                  <a:lnTo>
                    <a:pt x="2077378" y="1926360"/>
                  </a:lnTo>
                  <a:lnTo>
                    <a:pt x="2031774" y="1936545"/>
                  </a:lnTo>
                  <a:lnTo>
                    <a:pt x="1983994" y="1940052"/>
                  </a:lnTo>
                  <a:lnTo>
                    <a:pt x="323342" y="1940052"/>
                  </a:lnTo>
                  <a:lnTo>
                    <a:pt x="275561" y="1936545"/>
                  </a:lnTo>
                  <a:lnTo>
                    <a:pt x="229957" y="1926360"/>
                  </a:lnTo>
                  <a:lnTo>
                    <a:pt x="187030" y="1909997"/>
                  </a:lnTo>
                  <a:lnTo>
                    <a:pt x="147279" y="1887955"/>
                  </a:lnTo>
                  <a:lnTo>
                    <a:pt x="111206" y="1860735"/>
                  </a:lnTo>
                  <a:lnTo>
                    <a:pt x="79311" y="1828838"/>
                  </a:lnTo>
                  <a:lnTo>
                    <a:pt x="52092" y="1792763"/>
                  </a:lnTo>
                  <a:lnTo>
                    <a:pt x="30052" y="1753011"/>
                  </a:lnTo>
                  <a:lnTo>
                    <a:pt x="13690" y="1710083"/>
                  </a:lnTo>
                  <a:lnTo>
                    <a:pt x="3505" y="1664478"/>
                  </a:lnTo>
                  <a:lnTo>
                    <a:pt x="0" y="1616697"/>
                  </a:lnTo>
                  <a:lnTo>
                    <a:pt x="0" y="323342"/>
                  </a:lnTo>
                  <a:close/>
                </a:path>
              </a:pathLst>
            </a:custGeom>
            <a:ln w="38100">
              <a:solidFill>
                <a:srgbClr val="FFBE3C"/>
              </a:solidFill>
            </a:ln>
          </p:spPr>
          <p:txBody>
            <a:bodyPr wrap="square" lIns="0" tIns="0" rIns="0" bIns="0" rtlCol="0"/>
            <a:lstStyle/>
            <a:p>
              <a:endParaRPr/>
            </a:p>
          </p:txBody>
        </p:sp>
        <p:sp>
          <p:nvSpPr>
            <p:cNvPr id="221" name="object 90">
              <a:extLst>
                <a:ext uri="{FF2B5EF4-FFF2-40B4-BE49-F238E27FC236}">
                  <a16:creationId xmlns:a16="http://schemas.microsoft.com/office/drawing/2014/main" id="{B804353C-840D-46B4-8299-6D4DC9A65DA5}"/>
                </a:ext>
              </a:extLst>
            </p:cNvPr>
            <p:cNvSpPr/>
            <p:nvPr/>
          </p:nvSpPr>
          <p:spPr>
            <a:xfrm>
              <a:off x="4846320" y="4113529"/>
              <a:ext cx="4863465" cy="2593340"/>
            </a:xfrm>
            <a:custGeom>
              <a:avLst/>
              <a:gdLst/>
              <a:ahLst/>
              <a:cxnLst/>
              <a:rect l="l" t="t" r="r" b="b"/>
              <a:pathLst>
                <a:path w="4863465" h="2593340">
                  <a:moveTo>
                    <a:pt x="4832604" y="30480"/>
                  </a:moveTo>
                  <a:lnTo>
                    <a:pt x="4786884" y="30480"/>
                  </a:lnTo>
                  <a:lnTo>
                    <a:pt x="4786884" y="76200"/>
                  </a:lnTo>
                  <a:lnTo>
                    <a:pt x="4786884" y="2517140"/>
                  </a:lnTo>
                  <a:lnTo>
                    <a:pt x="76200" y="2517140"/>
                  </a:lnTo>
                  <a:lnTo>
                    <a:pt x="76200" y="76200"/>
                  </a:lnTo>
                  <a:lnTo>
                    <a:pt x="4786884" y="76200"/>
                  </a:lnTo>
                  <a:lnTo>
                    <a:pt x="4786884" y="30480"/>
                  </a:lnTo>
                  <a:lnTo>
                    <a:pt x="30480" y="30480"/>
                  </a:lnTo>
                  <a:lnTo>
                    <a:pt x="30480" y="76200"/>
                  </a:lnTo>
                  <a:lnTo>
                    <a:pt x="30480" y="2517140"/>
                  </a:lnTo>
                  <a:lnTo>
                    <a:pt x="30480" y="2562860"/>
                  </a:lnTo>
                  <a:lnTo>
                    <a:pt x="4832604" y="2562860"/>
                  </a:lnTo>
                  <a:lnTo>
                    <a:pt x="4832604" y="2517406"/>
                  </a:lnTo>
                  <a:lnTo>
                    <a:pt x="4832604" y="2517140"/>
                  </a:lnTo>
                  <a:lnTo>
                    <a:pt x="4832604" y="76200"/>
                  </a:lnTo>
                  <a:lnTo>
                    <a:pt x="4832604" y="75946"/>
                  </a:lnTo>
                  <a:lnTo>
                    <a:pt x="4832604" y="30480"/>
                  </a:lnTo>
                  <a:close/>
                </a:path>
                <a:path w="4863465" h="2593340">
                  <a:moveTo>
                    <a:pt x="4863084" y="0"/>
                  </a:moveTo>
                  <a:lnTo>
                    <a:pt x="38100" y="0"/>
                  </a:lnTo>
                  <a:lnTo>
                    <a:pt x="38100" y="15240"/>
                  </a:lnTo>
                  <a:lnTo>
                    <a:pt x="4847844" y="15240"/>
                  </a:lnTo>
                  <a:lnTo>
                    <a:pt x="4847844" y="2578100"/>
                  </a:lnTo>
                  <a:lnTo>
                    <a:pt x="15240" y="2578100"/>
                  </a:lnTo>
                  <a:lnTo>
                    <a:pt x="15240" y="15240"/>
                  </a:lnTo>
                  <a:lnTo>
                    <a:pt x="0" y="15240"/>
                  </a:lnTo>
                  <a:lnTo>
                    <a:pt x="0" y="2578100"/>
                  </a:lnTo>
                  <a:lnTo>
                    <a:pt x="0" y="2593340"/>
                  </a:lnTo>
                  <a:lnTo>
                    <a:pt x="4863084" y="2593340"/>
                  </a:lnTo>
                  <a:lnTo>
                    <a:pt x="4863084" y="2578100"/>
                  </a:lnTo>
                  <a:lnTo>
                    <a:pt x="4863084" y="15240"/>
                  </a:lnTo>
                  <a:lnTo>
                    <a:pt x="4863084" y="0"/>
                  </a:lnTo>
                  <a:close/>
                </a:path>
              </a:pathLst>
            </a:custGeom>
            <a:solidFill>
              <a:srgbClr val="F79646"/>
            </a:solidFill>
          </p:spPr>
          <p:txBody>
            <a:bodyPr wrap="square" lIns="0" tIns="0" rIns="0" bIns="0" rtlCol="0"/>
            <a:lstStyle/>
            <a:p>
              <a:endParaRPr/>
            </a:p>
          </p:txBody>
        </p:sp>
        <p:pic>
          <p:nvPicPr>
            <p:cNvPr id="222" name="object 91">
              <a:extLst>
                <a:ext uri="{FF2B5EF4-FFF2-40B4-BE49-F238E27FC236}">
                  <a16:creationId xmlns:a16="http://schemas.microsoft.com/office/drawing/2014/main" id="{A61435FA-BE61-4C86-A48A-24D8BF226A70}"/>
                </a:ext>
              </a:extLst>
            </p:cNvPr>
            <p:cNvPicPr/>
            <p:nvPr/>
          </p:nvPicPr>
          <p:blipFill>
            <a:blip r:embed="rId21" cstate="print"/>
            <a:stretch>
              <a:fillRect/>
            </a:stretch>
          </p:blipFill>
          <p:spPr>
            <a:xfrm>
              <a:off x="9025128" y="5654039"/>
              <a:ext cx="516635" cy="563879"/>
            </a:xfrm>
            <a:prstGeom prst="rect">
              <a:avLst/>
            </a:prstGeom>
          </p:spPr>
        </p:pic>
      </p:grpSp>
      <p:sp>
        <p:nvSpPr>
          <p:cNvPr id="223" name="object 92">
            <a:extLst>
              <a:ext uri="{FF2B5EF4-FFF2-40B4-BE49-F238E27FC236}">
                <a16:creationId xmlns:a16="http://schemas.microsoft.com/office/drawing/2014/main" id="{3D2B672A-63A8-4649-8E27-8A80C3FF4FC9}"/>
              </a:ext>
            </a:extLst>
          </p:cNvPr>
          <p:cNvSpPr txBox="1"/>
          <p:nvPr/>
        </p:nvSpPr>
        <p:spPr>
          <a:xfrm>
            <a:off x="8105956" y="6031604"/>
            <a:ext cx="1164590"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latin typeface="Meiryo UI"/>
                <a:cs typeface="Meiryo UI"/>
              </a:rPr>
              <a:t>機能性ポリマーなど高機能材料原料</a:t>
            </a:r>
            <a:endParaRPr sz="1200">
              <a:latin typeface="Meiryo UI"/>
              <a:cs typeface="Meiryo UI"/>
            </a:endParaRPr>
          </a:p>
        </p:txBody>
      </p:sp>
      <p:sp>
        <p:nvSpPr>
          <p:cNvPr id="230" name="object 99">
            <a:extLst>
              <a:ext uri="{FF2B5EF4-FFF2-40B4-BE49-F238E27FC236}">
                <a16:creationId xmlns:a16="http://schemas.microsoft.com/office/drawing/2014/main" id="{E74FA44F-22A0-4229-9D46-706C4552D4E1}"/>
              </a:ext>
            </a:extLst>
          </p:cNvPr>
          <p:cNvSpPr txBox="1"/>
          <p:nvPr/>
        </p:nvSpPr>
        <p:spPr>
          <a:xfrm>
            <a:off x="2922589" y="4095133"/>
            <a:ext cx="1306195" cy="186690"/>
          </a:xfrm>
          <a:prstGeom prst="rect">
            <a:avLst/>
          </a:prstGeom>
        </p:spPr>
        <p:txBody>
          <a:bodyPr vert="horz" wrap="square" lIns="0" tIns="13335" rIns="0" bIns="0" rtlCol="0">
            <a:spAutoFit/>
          </a:bodyPr>
          <a:lstStyle/>
          <a:p>
            <a:pPr marL="12700">
              <a:lnSpc>
                <a:spcPct val="100000"/>
              </a:lnSpc>
              <a:spcBef>
                <a:spcPts val="105"/>
              </a:spcBef>
            </a:pPr>
            <a:r>
              <a:rPr sz="1050" b="1" spc="-10" dirty="0">
                <a:latin typeface="Meiryo UI"/>
                <a:cs typeface="Meiryo UI"/>
              </a:rPr>
              <a:t>DNA</a:t>
            </a:r>
            <a:r>
              <a:rPr sz="1050" b="1" spc="-15" dirty="0">
                <a:latin typeface="Meiryo UI"/>
                <a:cs typeface="Meiryo UI"/>
              </a:rPr>
              <a:t>合成コストの低下</a:t>
            </a:r>
            <a:endParaRPr sz="1050">
              <a:latin typeface="Meiryo UI"/>
              <a:cs typeface="Meiryo UI"/>
            </a:endParaRPr>
          </a:p>
        </p:txBody>
      </p:sp>
      <p:grpSp>
        <p:nvGrpSpPr>
          <p:cNvPr id="231" name="object 100">
            <a:extLst>
              <a:ext uri="{FF2B5EF4-FFF2-40B4-BE49-F238E27FC236}">
                <a16:creationId xmlns:a16="http://schemas.microsoft.com/office/drawing/2014/main" id="{9EC107B1-4B2D-4741-8421-7CAA0A0EF921}"/>
              </a:ext>
            </a:extLst>
          </p:cNvPr>
          <p:cNvGrpSpPr/>
          <p:nvPr/>
        </p:nvGrpSpPr>
        <p:grpSpPr>
          <a:xfrm>
            <a:off x="609683" y="4938138"/>
            <a:ext cx="1353820" cy="535940"/>
            <a:chOff x="804418" y="4929671"/>
            <a:chExt cx="1353820" cy="535940"/>
          </a:xfrm>
        </p:grpSpPr>
        <p:sp>
          <p:nvSpPr>
            <p:cNvPr id="232" name="object 101">
              <a:extLst>
                <a:ext uri="{FF2B5EF4-FFF2-40B4-BE49-F238E27FC236}">
                  <a16:creationId xmlns:a16="http://schemas.microsoft.com/office/drawing/2014/main" id="{5FAF066E-3659-4291-885A-E2659DDDF00E}"/>
                </a:ext>
              </a:extLst>
            </p:cNvPr>
            <p:cNvSpPr/>
            <p:nvPr/>
          </p:nvSpPr>
          <p:spPr>
            <a:xfrm>
              <a:off x="814578" y="4939831"/>
              <a:ext cx="1333500" cy="515620"/>
            </a:xfrm>
            <a:custGeom>
              <a:avLst/>
              <a:gdLst/>
              <a:ahLst/>
              <a:cxnLst/>
              <a:rect l="l" t="t" r="r" b="b"/>
              <a:pathLst>
                <a:path w="1333500" h="515620">
                  <a:moveTo>
                    <a:pt x="1084072" y="234911"/>
                  </a:moveTo>
                  <a:lnTo>
                    <a:pt x="46736" y="234911"/>
                  </a:lnTo>
                  <a:lnTo>
                    <a:pt x="28546" y="238585"/>
                  </a:lnTo>
                  <a:lnTo>
                    <a:pt x="13690" y="248602"/>
                  </a:lnTo>
                  <a:lnTo>
                    <a:pt x="3673" y="263458"/>
                  </a:lnTo>
                  <a:lnTo>
                    <a:pt x="0" y="281647"/>
                  </a:lnTo>
                  <a:lnTo>
                    <a:pt x="0" y="468591"/>
                  </a:lnTo>
                  <a:lnTo>
                    <a:pt x="3673" y="486781"/>
                  </a:lnTo>
                  <a:lnTo>
                    <a:pt x="13690" y="501637"/>
                  </a:lnTo>
                  <a:lnTo>
                    <a:pt x="28546" y="511654"/>
                  </a:lnTo>
                  <a:lnTo>
                    <a:pt x="46736" y="515327"/>
                  </a:lnTo>
                  <a:lnTo>
                    <a:pt x="1084072" y="515327"/>
                  </a:lnTo>
                  <a:lnTo>
                    <a:pt x="1102261" y="511654"/>
                  </a:lnTo>
                  <a:lnTo>
                    <a:pt x="1117117" y="501637"/>
                  </a:lnTo>
                  <a:lnTo>
                    <a:pt x="1127134" y="486781"/>
                  </a:lnTo>
                  <a:lnTo>
                    <a:pt x="1130808" y="468591"/>
                  </a:lnTo>
                  <a:lnTo>
                    <a:pt x="1130808" y="281647"/>
                  </a:lnTo>
                  <a:lnTo>
                    <a:pt x="1127134" y="263458"/>
                  </a:lnTo>
                  <a:lnTo>
                    <a:pt x="1117117" y="248602"/>
                  </a:lnTo>
                  <a:lnTo>
                    <a:pt x="1102261" y="238585"/>
                  </a:lnTo>
                  <a:lnTo>
                    <a:pt x="1084072" y="234911"/>
                  </a:lnTo>
                  <a:close/>
                </a:path>
                <a:path w="1333500" h="515620">
                  <a:moveTo>
                    <a:pt x="1333157" y="0"/>
                  </a:moveTo>
                  <a:lnTo>
                    <a:pt x="659638" y="234911"/>
                  </a:lnTo>
                  <a:lnTo>
                    <a:pt x="942340" y="234911"/>
                  </a:lnTo>
                  <a:lnTo>
                    <a:pt x="1333157" y="0"/>
                  </a:lnTo>
                  <a:close/>
                </a:path>
              </a:pathLst>
            </a:custGeom>
            <a:solidFill>
              <a:srgbClr val="FFFFFF"/>
            </a:solidFill>
          </p:spPr>
          <p:txBody>
            <a:bodyPr wrap="square" lIns="0" tIns="0" rIns="0" bIns="0" rtlCol="0"/>
            <a:lstStyle/>
            <a:p>
              <a:endParaRPr/>
            </a:p>
          </p:txBody>
        </p:sp>
        <p:sp>
          <p:nvSpPr>
            <p:cNvPr id="233" name="object 102">
              <a:extLst>
                <a:ext uri="{FF2B5EF4-FFF2-40B4-BE49-F238E27FC236}">
                  <a16:creationId xmlns:a16="http://schemas.microsoft.com/office/drawing/2014/main" id="{2E390A85-D4BA-47D2-9F4B-3414825AF16E}"/>
                </a:ext>
              </a:extLst>
            </p:cNvPr>
            <p:cNvSpPr/>
            <p:nvPr/>
          </p:nvSpPr>
          <p:spPr>
            <a:xfrm>
              <a:off x="814578" y="4939831"/>
              <a:ext cx="1333500" cy="515620"/>
            </a:xfrm>
            <a:custGeom>
              <a:avLst/>
              <a:gdLst/>
              <a:ahLst/>
              <a:cxnLst/>
              <a:rect l="l" t="t" r="r" b="b"/>
              <a:pathLst>
                <a:path w="1333500" h="515620">
                  <a:moveTo>
                    <a:pt x="0" y="281647"/>
                  </a:moveTo>
                  <a:lnTo>
                    <a:pt x="3673" y="263458"/>
                  </a:lnTo>
                  <a:lnTo>
                    <a:pt x="13690" y="248602"/>
                  </a:lnTo>
                  <a:lnTo>
                    <a:pt x="28546" y="238585"/>
                  </a:lnTo>
                  <a:lnTo>
                    <a:pt x="46736" y="234911"/>
                  </a:lnTo>
                  <a:lnTo>
                    <a:pt x="659638" y="234911"/>
                  </a:lnTo>
                  <a:lnTo>
                    <a:pt x="1333157" y="0"/>
                  </a:lnTo>
                  <a:lnTo>
                    <a:pt x="942340" y="234911"/>
                  </a:lnTo>
                  <a:lnTo>
                    <a:pt x="1084072" y="234911"/>
                  </a:lnTo>
                  <a:lnTo>
                    <a:pt x="1102261" y="238585"/>
                  </a:lnTo>
                  <a:lnTo>
                    <a:pt x="1117117" y="248602"/>
                  </a:lnTo>
                  <a:lnTo>
                    <a:pt x="1127134" y="263458"/>
                  </a:lnTo>
                  <a:lnTo>
                    <a:pt x="1130808" y="281647"/>
                  </a:lnTo>
                  <a:lnTo>
                    <a:pt x="1130808" y="351751"/>
                  </a:lnTo>
                  <a:lnTo>
                    <a:pt x="1130808" y="468591"/>
                  </a:lnTo>
                  <a:lnTo>
                    <a:pt x="1127134" y="486781"/>
                  </a:lnTo>
                  <a:lnTo>
                    <a:pt x="1117117" y="501637"/>
                  </a:lnTo>
                  <a:lnTo>
                    <a:pt x="1102261" y="511654"/>
                  </a:lnTo>
                  <a:lnTo>
                    <a:pt x="1084072" y="515327"/>
                  </a:lnTo>
                  <a:lnTo>
                    <a:pt x="942340" y="515327"/>
                  </a:lnTo>
                  <a:lnTo>
                    <a:pt x="659638" y="515327"/>
                  </a:lnTo>
                  <a:lnTo>
                    <a:pt x="46736" y="515327"/>
                  </a:lnTo>
                  <a:lnTo>
                    <a:pt x="28546" y="511654"/>
                  </a:lnTo>
                  <a:lnTo>
                    <a:pt x="13690" y="501637"/>
                  </a:lnTo>
                  <a:lnTo>
                    <a:pt x="3673" y="486781"/>
                  </a:lnTo>
                  <a:lnTo>
                    <a:pt x="0" y="468591"/>
                  </a:lnTo>
                  <a:lnTo>
                    <a:pt x="0" y="351751"/>
                  </a:lnTo>
                  <a:lnTo>
                    <a:pt x="0" y="281647"/>
                  </a:lnTo>
                  <a:close/>
                </a:path>
              </a:pathLst>
            </a:custGeom>
            <a:ln w="19812">
              <a:solidFill>
                <a:srgbClr val="808080"/>
              </a:solidFill>
            </a:ln>
          </p:spPr>
          <p:txBody>
            <a:bodyPr wrap="square" lIns="0" tIns="0" rIns="0" bIns="0" rtlCol="0"/>
            <a:lstStyle/>
            <a:p>
              <a:endParaRPr/>
            </a:p>
          </p:txBody>
        </p:sp>
      </p:grpSp>
      <p:sp>
        <p:nvSpPr>
          <p:cNvPr id="234" name="object 103">
            <a:extLst>
              <a:ext uri="{FF2B5EF4-FFF2-40B4-BE49-F238E27FC236}">
                <a16:creationId xmlns:a16="http://schemas.microsoft.com/office/drawing/2014/main" id="{307217A4-2B49-4E42-A00E-67D557CF67E6}"/>
              </a:ext>
            </a:extLst>
          </p:cNvPr>
          <p:cNvSpPr txBox="1"/>
          <p:nvPr/>
        </p:nvSpPr>
        <p:spPr>
          <a:xfrm>
            <a:off x="733161" y="5149331"/>
            <a:ext cx="902969" cy="346710"/>
          </a:xfrm>
          <a:prstGeom prst="rect">
            <a:avLst/>
          </a:prstGeom>
        </p:spPr>
        <p:txBody>
          <a:bodyPr vert="horz" wrap="square" lIns="0" tIns="13335" rIns="0" bIns="0" rtlCol="0">
            <a:spAutoFit/>
          </a:bodyPr>
          <a:lstStyle/>
          <a:p>
            <a:pPr marL="100965" marR="5080" indent="-88900">
              <a:lnSpc>
                <a:spcPct val="100000"/>
              </a:lnSpc>
              <a:spcBef>
                <a:spcPts val="105"/>
              </a:spcBef>
            </a:pPr>
            <a:r>
              <a:rPr sz="1050" b="1" spc="-20" dirty="0">
                <a:latin typeface="Meiryo UI"/>
                <a:cs typeface="Meiryo UI"/>
              </a:rPr>
              <a:t>シークエンシング</a:t>
            </a:r>
            <a:r>
              <a:rPr sz="1050" b="1" spc="-15" dirty="0">
                <a:latin typeface="Meiryo UI"/>
                <a:cs typeface="Meiryo UI"/>
              </a:rPr>
              <a:t>コストの低下</a:t>
            </a:r>
            <a:endParaRPr sz="1050">
              <a:latin typeface="Meiryo UI"/>
              <a:cs typeface="Meiryo UI"/>
            </a:endParaRPr>
          </a:p>
        </p:txBody>
      </p:sp>
      <p:sp>
        <p:nvSpPr>
          <p:cNvPr id="235" name="object 104">
            <a:extLst>
              <a:ext uri="{FF2B5EF4-FFF2-40B4-BE49-F238E27FC236}">
                <a16:creationId xmlns:a16="http://schemas.microsoft.com/office/drawing/2014/main" id="{CEC1E613-7029-4024-A12E-90A06C15E7F3}"/>
              </a:ext>
            </a:extLst>
          </p:cNvPr>
          <p:cNvSpPr txBox="1"/>
          <p:nvPr/>
        </p:nvSpPr>
        <p:spPr>
          <a:xfrm>
            <a:off x="319664" y="6564914"/>
            <a:ext cx="4146550" cy="193675"/>
          </a:xfrm>
          <a:prstGeom prst="rect">
            <a:avLst/>
          </a:prstGeom>
        </p:spPr>
        <p:txBody>
          <a:bodyPr vert="horz" wrap="square" lIns="0" tIns="12700" rIns="0" bIns="0" rtlCol="0">
            <a:spAutoFit/>
          </a:bodyPr>
          <a:lstStyle/>
          <a:p>
            <a:pPr marL="12700">
              <a:lnSpc>
                <a:spcPct val="100000"/>
              </a:lnSpc>
              <a:spcBef>
                <a:spcPts val="100"/>
              </a:spcBef>
            </a:pPr>
            <a:r>
              <a:rPr sz="1100" spc="-10" dirty="0">
                <a:latin typeface="Meiryo UI"/>
                <a:cs typeface="Meiryo UI"/>
                <a:hlinkClick r:id="rId22"/>
              </a:rPr>
              <a:t>http://www.bioeconomycapital.com/bioeconomy-dashboard</a:t>
            </a:r>
            <a:endParaRPr sz="1100">
              <a:latin typeface="Meiryo UI"/>
              <a:cs typeface="Meiryo UI"/>
            </a:endParaRPr>
          </a:p>
        </p:txBody>
      </p:sp>
      <p:grpSp>
        <p:nvGrpSpPr>
          <p:cNvPr id="236" name="object 105">
            <a:extLst>
              <a:ext uri="{FF2B5EF4-FFF2-40B4-BE49-F238E27FC236}">
                <a16:creationId xmlns:a16="http://schemas.microsoft.com/office/drawing/2014/main" id="{D12F573A-812A-4D6E-96C3-3AB90FFF478B}"/>
              </a:ext>
            </a:extLst>
          </p:cNvPr>
          <p:cNvGrpSpPr/>
          <p:nvPr/>
        </p:nvGrpSpPr>
        <p:grpSpPr>
          <a:xfrm>
            <a:off x="4581480" y="3889578"/>
            <a:ext cx="2417445" cy="565785"/>
            <a:chOff x="4776215" y="4008120"/>
            <a:chExt cx="2417445" cy="565785"/>
          </a:xfrm>
        </p:grpSpPr>
        <p:pic>
          <p:nvPicPr>
            <p:cNvPr id="237" name="object 106">
              <a:extLst>
                <a:ext uri="{FF2B5EF4-FFF2-40B4-BE49-F238E27FC236}">
                  <a16:creationId xmlns:a16="http://schemas.microsoft.com/office/drawing/2014/main" id="{EE1A1F88-A2BB-48B9-9E7D-C11D7E0F494D}"/>
                </a:ext>
              </a:extLst>
            </p:cNvPr>
            <p:cNvPicPr/>
            <p:nvPr/>
          </p:nvPicPr>
          <p:blipFill>
            <a:blip r:embed="rId23" cstate="print"/>
            <a:stretch>
              <a:fillRect/>
            </a:stretch>
          </p:blipFill>
          <p:spPr>
            <a:xfrm>
              <a:off x="4789932" y="4037076"/>
              <a:ext cx="2389631" cy="443483"/>
            </a:xfrm>
            <a:prstGeom prst="rect">
              <a:avLst/>
            </a:prstGeom>
          </p:spPr>
        </p:pic>
        <p:pic>
          <p:nvPicPr>
            <p:cNvPr id="238" name="object 107">
              <a:extLst>
                <a:ext uri="{FF2B5EF4-FFF2-40B4-BE49-F238E27FC236}">
                  <a16:creationId xmlns:a16="http://schemas.microsoft.com/office/drawing/2014/main" id="{68DB60EA-9C25-4F1A-80FC-A556698CDC6A}"/>
                </a:ext>
              </a:extLst>
            </p:cNvPr>
            <p:cNvPicPr/>
            <p:nvPr/>
          </p:nvPicPr>
          <p:blipFill>
            <a:blip r:embed="rId24" cstate="print"/>
            <a:stretch>
              <a:fillRect/>
            </a:stretch>
          </p:blipFill>
          <p:spPr>
            <a:xfrm>
              <a:off x="4776215" y="4008120"/>
              <a:ext cx="2417063" cy="565403"/>
            </a:xfrm>
            <a:prstGeom prst="rect">
              <a:avLst/>
            </a:prstGeom>
          </p:spPr>
        </p:pic>
        <p:pic>
          <p:nvPicPr>
            <p:cNvPr id="239" name="object 108">
              <a:extLst>
                <a:ext uri="{FF2B5EF4-FFF2-40B4-BE49-F238E27FC236}">
                  <a16:creationId xmlns:a16="http://schemas.microsoft.com/office/drawing/2014/main" id="{5200DBEB-E19A-4548-9DEC-EF35459AB27E}"/>
                </a:ext>
              </a:extLst>
            </p:cNvPr>
            <p:cNvPicPr/>
            <p:nvPr/>
          </p:nvPicPr>
          <p:blipFill>
            <a:blip r:embed="rId25" cstate="print"/>
            <a:stretch>
              <a:fillRect/>
            </a:stretch>
          </p:blipFill>
          <p:spPr>
            <a:xfrm>
              <a:off x="4837175" y="4064508"/>
              <a:ext cx="2295143" cy="348995"/>
            </a:xfrm>
            <a:prstGeom prst="rect">
              <a:avLst/>
            </a:prstGeom>
          </p:spPr>
        </p:pic>
        <p:sp>
          <p:nvSpPr>
            <p:cNvPr id="240" name="object 109">
              <a:extLst>
                <a:ext uri="{FF2B5EF4-FFF2-40B4-BE49-F238E27FC236}">
                  <a16:creationId xmlns:a16="http://schemas.microsoft.com/office/drawing/2014/main" id="{9AB8CDBC-F837-4F8A-9898-E4284D927300}"/>
                </a:ext>
              </a:extLst>
            </p:cNvPr>
            <p:cNvSpPr/>
            <p:nvPr/>
          </p:nvSpPr>
          <p:spPr>
            <a:xfrm>
              <a:off x="4837175" y="4064508"/>
              <a:ext cx="2295525" cy="349250"/>
            </a:xfrm>
            <a:custGeom>
              <a:avLst/>
              <a:gdLst/>
              <a:ahLst/>
              <a:cxnLst/>
              <a:rect l="l" t="t" r="r" b="b"/>
              <a:pathLst>
                <a:path w="2295525" h="349250">
                  <a:moveTo>
                    <a:pt x="0" y="0"/>
                  </a:moveTo>
                  <a:lnTo>
                    <a:pt x="2295144" y="0"/>
                  </a:lnTo>
                  <a:lnTo>
                    <a:pt x="2295144" y="348996"/>
                  </a:lnTo>
                  <a:lnTo>
                    <a:pt x="0" y="348996"/>
                  </a:lnTo>
                  <a:lnTo>
                    <a:pt x="0" y="0"/>
                  </a:lnTo>
                  <a:close/>
                </a:path>
              </a:pathLst>
            </a:custGeom>
            <a:ln w="9143">
              <a:solidFill>
                <a:srgbClr val="F69240"/>
              </a:solidFill>
            </a:ln>
          </p:spPr>
          <p:txBody>
            <a:bodyPr wrap="square" lIns="0" tIns="0" rIns="0" bIns="0" rtlCol="0"/>
            <a:lstStyle/>
            <a:p>
              <a:endParaRPr/>
            </a:p>
          </p:txBody>
        </p:sp>
      </p:grpSp>
      <p:sp>
        <p:nvSpPr>
          <p:cNvPr id="241" name="object 110">
            <a:extLst>
              <a:ext uri="{FF2B5EF4-FFF2-40B4-BE49-F238E27FC236}">
                <a16:creationId xmlns:a16="http://schemas.microsoft.com/office/drawing/2014/main" id="{43A32971-61A7-4A28-8ADF-1AA3D4110322}"/>
              </a:ext>
            </a:extLst>
          </p:cNvPr>
          <p:cNvSpPr txBox="1"/>
          <p:nvPr/>
        </p:nvSpPr>
        <p:spPr>
          <a:xfrm>
            <a:off x="4754399" y="4004173"/>
            <a:ext cx="2220595" cy="299720"/>
          </a:xfrm>
          <a:prstGeom prst="rect">
            <a:avLst/>
          </a:prstGeom>
        </p:spPr>
        <p:txBody>
          <a:bodyPr vert="horz" wrap="square" lIns="0" tIns="12700" rIns="0" bIns="0" rtlCol="0">
            <a:spAutoFit/>
          </a:bodyPr>
          <a:lstStyle/>
          <a:p>
            <a:pPr marL="48260">
              <a:lnSpc>
                <a:spcPct val="100000"/>
              </a:lnSpc>
              <a:spcBef>
                <a:spcPts val="100"/>
              </a:spcBef>
            </a:pPr>
            <a:r>
              <a:rPr sz="1800" b="1" spc="-10" dirty="0">
                <a:latin typeface="メイリオ"/>
                <a:cs typeface="メイリオ"/>
              </a:rPr>
              <a:t>スマートセルの創出</a:t>
            </a:r>
            <a:endParaRPr sz="1800" dirty="0">
              <a:latin typeface="メイリオ"/>
              <a:cs typeface="メイリオ"/>
            </a:endParaRPr>
          </a:p>
        </p:txBody>
      </p:sp>
      <p:sp>
        <p:nvSpPr>
          <p:cNvPr id="247" name="object 116">
            <a:extLst>
              <a:ext uri="{FF2B5EF4-FFF2-40B4-BE49-F238E27FC236}">
                <a16:creationId xmlns:a16="http://schemas.microsoft.com/office/drawing/2014/main" id="{862F0497-5138-43D7-89E3-DB4A3F3EF326}"/>
              </a:ext>
            </a:extLst>
          </p:cNvPr>
          <p:cNvSpPr txBox="1"/>
          <p:nvPr/>
        </p:nvSpPr>
        <p:spPr>
          <a:xfrm>
            <a:off x="7152656" y="4700759"/>
            <a:ext cx="1113790" cy="419734"/>
          </a:xfrm>
          <a:prstGeom prst="rect">
            <a:avLst/>
          </a:prstGeom>
        </p:spPr>
        <p:txBody>
          <a:bodyPr vert="horz" wrap="square" lIns="0" tIns="12065" rIns="0" bIns="0" rtlCol="0">
            <a:spAutoFit/>
          </a:bodyPr>
          <a:lstStyle/>
          <a:p>
            <a:pPr marL="108585">
              <a:lnSpc>
                <a:spcPts val="1795"/>
              </a:lnSpc>
              <a:spcBef>
                <a:spcPts val="95"/>
              </a:spcBef>
            </a:pPr>
            <a:r>
              <a:rPr sz="1600" b="1" spc="-10" dirty="0">
                <a:solidFill>
                  <a:srgbClr val="FF0000"/>
                </a:solidFill>
                <a:latin typeface="Meiryo UI"/>
                <a:cs typeface="Meiryo UI"/>
              </a:rPr>
              <a:t>ス</a:t>
            </a:r>
            <a:r>
              <a:rPr sz="1600" b="1" spc="-25" dirty="0">
                <a:solidFill>
                  <a:srgbClr val="FF0000"/>
                </a:solidFill>
                <a:latin typeface="Meiryo UI"/>
                <a:cs typeface="Meiryo UI"/>
              </a:rPr>
              <a:t>マートセ</a:t>
            </a:r>
            <a:r>
              <a:rPr sz="1600" b="1" spc="-50" dirty="0">
                <a:solidFill>
                  <a:srgbClr val="FF0000"/>
                </a:solidFill>
                <a:latin typeface="Meiryo UI"/>
                <a:cs typeface="Meiryo UI"/>
              </a:rPr>
              <a:t>ル</a:t>
            </a:r>
            <a:endParaRPr sz="1600" dirty="0">
              <a:latin typeface="Meiryo UI"/>
              <a:cs typeface="Meiryo UI"/>
            </a:endParaRPr>
          </a:p>
          <a:p>
            <a:pPr marL="12700">
              <a:lnSpc>
                <a:spcPts val="1315"/>
              </a:lnSpc>
            </a:pPr>
            <a:r>
              <a:rPr sz="1200" dirty="0">
                <a:solidFill>
                  <a:srgbClr val="FF0000"/>
                </a:solidFill>
                <a:latin typeface="Meiryo UI"/>
                <a:cs typeface="Meiryo UI"/>
              </a:rPr>
              <a:t>（</a:t>
            </a:r>
            <a:r>
              <a:rPr sz="1200" spc="-10" dirty="0">
                <a:solidFill>
                  <a:srgbClr val="FF0000"/>
                </a:solidFill>
                <a:latin typeface="Meiryo UI"/>
                <a:cs typeface="Meiryo UI"/>
              </a:rPr>
              <a:t>かしこい細胞</a:t>
            </a:r>
            <a:r>
              <a:rPr sz="1200" spc="-50" dirty="0">
                <a:solidFill>
                  <a:srgbClr val="FF0000"/>
                </a:solidFill>
                <a:latin typeface="Meiryo UI"/>
                <a:cs typeface="Meiryo UI"/>
              </a:rPr>
              <a:t>）</a:t>
            </a:r>
            <a:endParaRPr sz="1200" dirty="0">
              <a:latin typeface="Meiryo UI"/>
              <a:cs typeface="Meiryo UI"/>
            </a:endParaRPr>
          </a:p>
        </p:txBody>
      </p:sp>
      <p:pic>
        <p:nvPicPr>
          <p:cNvPr id="249" name="object 29">
            <a:extLst>
              <a:ext uri="{FF2B5EF4-FFF2-40B4-BE49-F238E27FC236}">
                <a16:creationId xmlns:a16="http://schemas.microsoft.com/office/drawing/2014/main" id="{857E6B6A-7E30-42A3-B053-9319E8184C43}"/>
              </a:ext>
            </a:extLst>
          </p:cNvPr>
          <p:cNvPicPr/>
          <p:nvPr/>
        </p:nvPicPr>
        <p:blipFill>
          <a:blip r:embed="rId26" cstate="print"/>
          <a:stretch>
            <a:fillRect/>
          </a:stretch>
        </p:blipFill>
        <p:spPr>
          <a:xfrm>
            <a:off x="9372007" y="2330842"/>
            <a:ext cx="1475219" cy="1627619"/>
          </a:xfrm>
          <a:prstGeom prst="rect">
            <a:avLst/>
          </a:prstGeom>
        </p:spPr>
      </p:pic>
      <p:pic>
        <p:nvPicPr>
          <p:cNvPr id="250" name="object 30">
            <a:extLst>
              <a:ext uri="{FF2B5EF4-FFF2-40B4-BE49-F238E27FC236}">
                <a16:creationId xmlns:a16="http://schemas.microsoft.com/office/drawing/2014/main" id="{9C71F3EC-3CED-4891-BA60-676F73B52517}"/>
              </a:ext>
            </a:extLst>
          </p:cNvPr>
          <p:cNvPicPr/>
          <p:nvPr/>
        </p:nvPicPr>
        <p:blipFill>
          <a:blip r:embed="rId20" cstate="print"/>
          <a:stretch>
            <a:fillRect/>
          </a:stretch>
        </p:blipFill>
        <p:spPr>
          <a:xfrm>
            <a:off x="9567067" y="2525914"/>
            <a:ext cx="886968" cy="1039368"/>
          </a:xfrm>
          <a:prstGeom prst="rect">
            <a:avLst/>
          </a:prstGeom>
        </p:spPr>
      </p:pic>
      <p:grpSp>
        <p:nvGrpSpPr>
          <p:cNvPr id="251" name="object 45">
            <a:extLst>
              <a:ext uri="{FF2B5EF4-FFF2-40B4-BE49-F238E27FC236}">
                <a16:creationId xmlns:a16="http://schemas.microsoft.com/office/drawing/2014/main" id="{9A5BFABF-3695-4785-968C-BBD9EFD78128}"/>
              </a:ext>
            </a:extLst>
          </p:cNvPr>
          <p:cNvGrpSpPr/>
          <p:nvPr/>
        </p:nvGrpSpPr>
        <p:grpSpPr>
          <a:xfrm>
            <a:off x="10338210" y="2487826"/>
            <a:ext cx="1828800" cy="570230"/>
            <a:chOff x="4497323" y="1836432"/>
            <a:chExt cx="1828800" cy="570230"/>
          </a:xfrm>
        </p:grpSpPr>
        <p:pic>
          <p:nvPicPr>
            <p:cNvPr id="252" name="object 46">
              <a:extLst>
                <a:ext uri="{FF2B5EF4-FFF2-40B4-BE49-F238E27FC236}">
                  <a16:creationId xmlns:a16="http://schemas.microsoft.com/office/drawing/2014/main" id="{64E97D76-2648-46DF-8EF8-3E7720C0F0C9}"/>
                </a:ext>
              </a:extLst>
            </p:cNvPr>
            <p:cNvPicPr/>
            <p:nvPr/>
          </p:nvPicPr>
          <p:blipFill>
            <a:blip r:embed="rId27" cstate="print"/>
            <a:stretch>
              <a:fillRect/>
            </a:stretch>
          </p:blipFill>
          <p:spPr>
            <a:xfrm>
              <a:off x="4497323" y="1836432"/>
              <a:ext cx="1737359" cy="569962"/>
            </a:xfrm>
            <a:prstGeom prst="rect">
              <a:avLst/>
            </a:prstGeom>
          </p:spPr>
        </p:pic>
        <p:pic>
          <p:nvPicPr>
            <p:cNvPr id="253" name="object 47">
              <a:extLst>
                <a:ext uri="{FF2B5EF4-FFF2-40B4-BE49-F238E27FC236}">
                  <a16:creationId xmlns:a16="http://schemas.microsoft.com/office/drawing/2014/main" id="{9EA8065D-3F41-4D15-91BC-A375D18B8C51}"/>
                </a:ext>
              </a:extLst>
            </p:cNvPr>
            <p:cNvPicPr/>
            <p:nvPr/>
          </p:nvPicPr>
          <p:blipFill>
            <a:blip r:embed="rId28" cstate="print"/>
            <a:stretch>
              <a:fillRect/>
            </a:stretch>
          </p:blipFill>
          <p:spPr>
            <a:xfrm>
              <a:off x="5954267" y="1969007"/>
              <a:ext cx="371855" cy="356615"/>
            </a:xfrm>
            <a:prstGeom prst="rect">
              <a:avLst/>
            </a:prstGeom>
          </p:spPr>
        </p:pic>
      </p:grpSp>
      <p:sp>
        <p:nvSpPr>
          <p:cNvPr id="254" name="object 48">
            <a:extLst>
              <a:ext uri="{FF2B5EF4-FFF2-40B4-BE49-F238E27FC236}">
                <a16:creationId xmlns:a16="http://schemas.microsoft.com/office/drawing/2014/main" id="{5E3CE9ED-BB48-4039-87CE-A088F8E673E9}"/>
              </a:ext>
            </a:extLst>
          </p:cNvPr>
          <p:cNvSpPr txBox="1"/>
          <p:nvPr/>
        </p:nvSpPr>
        <p:spPr>
          <a:xfrm>
            <a:off x="9453843" y="2110062"/>
            <a:ext cx="2727325" cy="1281430"/>
          </a:xfrm>
          <a:prstGeom prst="rect">
            <a:avLst/>
          </a:prstGeom>
        </p:spPr>
        <p:txBody>
          <a:bodyPr vert="horz" wrap="square" lIns="0" tIns="94615" rIns="0" bIns="0" rtlCol="0">
            <a:spAutoFit/>
          </a:bodyPr>
          <a:lstStyle/>
          <a:p>
            <a:pPr marL="12700">
              <a:lnSpc>
                <a:spcPct val="100000"/>
              </a:lnSpc>
              <a:spcBef>
                <a:spcPts val="745"/>
              </a:spcBef>
            </a:pPr>
            <a:r>
              <a:rPr sz="1800" b="1" spc="-15" dirty="0">
                <a:solidFill>
                  <a:srgbClr val="1F497D"/>
                </a:solidFill>
                <a:latin typeface="Meiryo UI"/>
                <a:cs typeface="Meiryo UI"/>
              </a:rPr>
              <a:t>【潜在的な生物機能の発現】</a:t>
            </a:r>
            <a:endParaRPr sz="1800" dirty="0">
              <a:latin typeface="Meiryo UI"/>
              <a:cs typeface="Meiryo UI"/>
            </a:endParaRPr>
          </a:p>
          <a:p>
            <a:pPr marL="1043305">
              <a:lnSpc>
                <a:spcPct val="100000"/>
              </a:lnSpc>
              <a:spcBef>
                <a:spcPts val="725"/>
              </a:spcBef>
            </a:pPr>
            <a:r>
              <a:rPr sz="2000" b="1" dirty="0">
                <a:latin typeface="Meiryo UI"/>
                <a:cs typeface="Meiryo UI"/>
              </a:rPr>
              <a:t>Smart</a:t>
            </a:r>
            <a:r>
              <a:rPr sz="2000" b="1" spc="-15" dirty="0">
                <a:latin typeface="Meiryo UI"/>
                <a:cs typeface="Meiryo UI"/>
              </a:rPr>
              <a:t> </a:t>
            </a:r>
            <a:r>
              <a:rPr sz="2000" b="1" spc="-20" dirty="0">
                <a:latin typeface="Meiryo UI"/>
                <a:cs typeface="Meiryo UI"/>
              </a:rPr>
              <a:t>Cell</a:t>
            </a:r>
            <a:r>
              <a:rPr sz="1200" b="1" spc="-20" dirty="0">
                <a:latin typeface="Meiryo UI"/>
                <a:cs typeface="Meiryo UI"/>
              </a:rPr>
              <a:t>※</a:t>
            </a:r>
            <a:endParaRPr sz="1200" dirty="0">
              <a:latin typeface="Meiryo UI"/>
              <a:cs typeface="Meiryo UI"/>
            </a:endParaRPr>
          </a:p>
          <a:p>
            <a:pPr marL="1130935" marR="196215" indent="-123825" algn="just">
              <a:lnSpc>
                <a:spcPct val="100000"/>
              </a:lnSpc>
              <a:spcBef>
                <a:spcPts val="355"/>
              </a:spcBef>
            </a:pPr>
            <a:r>
              <a:rPr sz="1000" spc="-10" dirty="0">
                <a:latin typeface="Meiryo UI"/>
                <a:cs typeface="Meiryo UI"/>
              </a:rPr>
              <a:t>※高度</a:t>
            </a:r>
            <a:r>
              <a:rPr sz="1000" spc="-20" dirty="0">
                <a:latin typeface="Meiryo UI"/>
                <a:cs typeface="Meiryo UI"/>
              </a:rPr>
              <a:t>に</a:t>
            </a:r>
            <a:r>
              <a:rPr sz="1000" spc="-10" dirty="0">
                <a:latin typeface="Meiryo UI"/>
                <a:cs typeface="Meiryo UI"/>
              </a:rPr>
              <a:t>機能がデ</a:t>
            </a:r>
            <a:r>
              <a:rPr sz="1000" spc="-20" dirty="0">
                <a:latin typeface="Meiryo UI"/>
                <a:cs typeface="Meiryo UI"/>
              </a:rPr>
              <a:t>ザ</a:t>
            </a:r>
            <a:r>
              <a:rPr sz="1000" spc="-10" dirty="0">
                <a:latin typeface="Meiryo UI"/>
                <a:cs typeface="Meiryo UI"/>
              </a:rPr>
              <a:t>イン</a:t>
            </a:r>
            <a:r>
              <a:rPr sz="1000" spc="-20" dirty="0">
                <a:latin typeface="Meiryo UI"/>
                <a:cs typeface="Meiryo UI"/>
              </a:rPr>
              <a:t>さ</a:t>
            </a:r>
            <a:r>
              <a:rPr sz="1000" spc="-10" dirty="0">
                <a:latin typeface="Meiryo UI"/>
                <a:cs typeface="Meiryo UI"/>
              </a:rPr>
              <a:t>れ</a:t>
            </a:r>
            <a:r>
              <a:rPr sz="1000" spc="-50" dirty="0">
                <a:latin typeface="Meiryo UI"/>
                <a:cs typeface="Meiryo UI"/>
              </a:rPr>
              <a:t>、</a:t>
            </a:r>
            <a:r>
              <a:rPr sz="1000" spc="-10" dirty="0">
                <a:latin typeface="Meiryo UI"/>
                <a:cs typeface="Meiryo UI"/>
              </a:rPr>
              <a:t>機能の発現が制御</a:t>
            </a:r>
            <a:r>
              <a:rPr sz="1000" spc="-20" dirty="0">
                <a:latin typeface="Meiryo UI"/>
                <a:cs typeface="Meiryo UI"/>
              </a:rPr>
              <a:t>された</a:t>
            </a:r>
            <a:r>
              <a:rPr sz="1000" spc="-50" dirty="0">
                <a:latin typeface="Meiryo UI"/>
                <a:cs typeface="Meiryo UI"/>
              </a:rPr>
              <a:t>生</a:t>
            </a:r>
            <a:r>
              <a:rPr sz="1000" spc="-10" dirty="0">
                <a:latin typeface="Meiryo UI"/>
                <a:cs typeface="Meiryo UI"/>
              </a:rPr>
              <a:t>物細胞</a:t>
            </a:r>
            <a:r>
              <a:rPr sz="1000" spc="-50" dirty="0">
                <a:latin typeface="Meiryo UI"/>
                <a:cs typeface="Meiryo UI"/>
              </a:rPr>
              <a:t>。</a:t>
            </a:r>
            <a:endParaRPr sz="1000" dirty="0">
              <a:latin typeface="Meiryo UI"/>
              <a:cs typeface="Meiryo UI"/>
            </a:endParaRPr>
          </a:p>
        </p:txBody>
      </p:sp>
      <p:sp>
        <p:nvSpPr>
          <p:cNvPr id="255" name="object 33">
            <a:extLst>
              <a:ext uri="{FF2B5EF4-FFF2-40B4-BE49-F238E27FC236}">
                <a16:creationId xmlns:a16="http://schemas.microsoft.com/office/drawing/2014/main" id="{A1152D9D-672A-4A0D-ACE8-5CD8165BA032}"/>
              </a:ext>
            </a:extLst>
          </p:cNvPr>
          <p:cNvSpPr/>
          <p:nvPr/>
        </p:nvSpPr>
        <p:spPr>
          <a:xfrm>
            <a:off x="9684307" y="4049983"/>
            <a:ext cx="2377440" cy="925194"/>
          </a:xfrm>
          <a:custGeom>
            <a:avLst/>
            <a:gdLst/>
            <a:ahLst/>
            <a:cxnLst/>
            <a:rect l="l" t="t" r="r" b="b"/>
            <a:pathLst>
              <a:path w="2377440" h="925194">
                <a:moveTo>
                  <a:pt x="2223262" y="0"/>
                </a:moveTo>
                <a:lnTo>
                  <a:pt x="154178" y="0"/>
                </a:lnTo>
                <a:lnTo>
                  <a:pt x="105444" y="7859"/>
                </a:lnTo>
                <a:lnTo>
                  <a:pt x="63121" y="29746"/>
                </a:lnTo>
                <a:lnTo>
                  <a:pt x="29746" y="63121"/>
                </a:lnTo>
                <a:lnTo>
                  <a:pt x="7859" y="105444"/>
                </a:lnTo>
                <a:lnTo>
                  <a:pt x="0" y="154177"/>
                </a:lnTo>
                <a:lnTo>
                  <a:pt x="0" y="770889"/>
                </a:lnTo>
                <a:lnTo>
                  <a:pt x="7859" y="819618"/>
                </a:lnTo>
                <a:lnTo>
                  <a:pt x="29746" y="861941"/>
                </a:lnTo>
                <a:lnTo>
                  <a:pt x="63121" y="895317"/>
                </a:lnTo>
                <a:lnTo>
                  <a:pt x="105444" y="917207"/>
                </a:lnTo>
                <a:lnTo>
                  <a:pt x="154178" y="925067"/>
                </a:lnTo>
                <a:lnTo>
                  <a:pt x="2223262" y="925067"/>
                </a:lnTo>
                <a:lnTo>
                  <a:pt x="2271995" y="917207"/>
                </a:lnTo>
                <a:lnTo>
                  <a:pt x="2314318" y="895317"/>
                </a:lnTo>
                <a:lnTo>
                  <a:pt x="2347693" y="861941"/>
                </a:lnTo>
                <a:lnTo>
                  <a:pt x="2369580" y="819618"/>
                </a:lnTo>
                <a:lnTo>
                  <a:pt x="2377440" y="770889"/>
                </a:lnTo>
                <a:lnTo>
                  <a:pt x="2377440" y="154177"/>
                </a:lnTo>
                <a:lnTo>
                  <a:pt x="2369580" y="105444"/>
                </a:lnTo>
                <a:lnTo>
                  <a:pt x="2347693" y="63121"/>
                </a:lnTo>
                <a:lnTo>
                  <a:pt x="2314318" y="29746"/>
                </a:lnTo>
                <a:lnTo>
                  <a:pt x="2271995" y="7859"/>
                </a:lnTo>
                <a:lnTo>
                  <a:pt x="2223262" y="0"/>
                </a:lnTo>
                <a:close/>
              </a:path>
            </a:pathLst>
          </a:custGeom>
          <a:solidFill>
            <a:srgbClr val="C6D9F1"/>
          </a:solidFill>
        </p:spPr>
        <p:txBody>
          <a:bodyPr wrap="square" lIns="0" tIns="0" rIns="0" bIns="0" rtlCol="0"/>
          <a:lstStyle/>
          <a:p>
            <a:endParaRPr/>
          </a:p>
        </p:txBody>
      </p:sp>
      <p:sp>
        <p:nvSpPr>
          <p:cNvPr id="256" name="object 34">
            <a:extLst>
              <a:ext uri="{FF2B5EF4-FFF2-40B4-BE49-F238E27FC236}">
                <a16:creationId xmlns:a16="http://schemas.microsoft.com/office/drawing/2014/main" id="{66CB4CA2-46EF-4BF3-AF17-076153145199}"/>
              </a:ext>
            </a:extLst>
          </p:cNvPr>
          <p:cNvSpPr txBox="1"/>
          <p:nvPr/>
        </p:nvSpPr>
        <p:spPr>
          <a:xfrm>
            <a:off x="9808704" y="3717587"/>
            <a:ext cx="1774189" cy="1128395"/>
          </a:xfrm>
          <a:prstGeom prst="rect">
            <a:avLst/>
          </a:prstGeom>
        </p:spPr>
        <p:txBody>
          <a:bodyPr vert="horz" wrap="square" lIns="0" tIns="12065" rIns="0" bIns="0" rtlCol="0">
            <a:spAutoFit/>
          </a:bodyPr>
          <a:lstStyle/>
          <a:p>
            <a:pPr marL="176530">
              <a:lnSpc>
                <a:spcPct val="100000"/>
              </a:lnSpc>
              <a:spcBef>
                <a:spcPts val="95"/>
              </a:spcBef>
            </a:pPr>
            <a:r>
              <a:rPr sz="1600" b="1" spc="-10" dirty="0">
                <a:solidFill>
                  <a:srgbClr val="1F497D"/>
                </a:solidFill>
                <a:latin typeface="Meiryo UI"/>
                <a:cs typeface="Meiryo UI"/>
              </a:rPr>
              <a:t>【</a:t>
            </a:r>
            <a:r>
              <a:rPr sz="1600" b="1" spc="-25" dirty="0">
                <a:solidFill>
                  <a:srgbClr val="1F497D"/>
                </a:solidFill>
                <a:latin typeface="Meiryo UI"/>
                <a:cs typeface="Meiryo UI"/>
              </a:rPr>
              <a:t>機能発現を制御</a:t>
            </a:r>
            <a:r>
              <a:rPr sz="1600" b="1" spc="-50" dirty="0">
                <a:solidFill>
                  <a:srgbClr val="1F497D"/>
                </a:solidFill>
                <a:latin typeface="Meiryo UI"/>
                <a:cs typeface="Meiryo UI"/>
              </a:rPr>
              <a:t>】</a:t>
            </a:r>
            <a:endParaRPr sz="1600">
              <a:latin typeface="Meiryo UI"/>
              <a:cs typeface="Meiryo UI"/>
            </a:endParaRPr>
          </a:p>
          <a:p>
            <a:pPr marL="191135" indent="-179070">
              <a:lnSpc>
                <a:spcPct val="100000"/>
              </a:lnSpc>
              <a:spcBef>
                <a:spcPts val="1725"/>
              </a:spcBef>
              <a:buSzPct val="92857"/>
              <a:buFont typeface="Meiryo UI"/>
              <a:buChar char="●"/>
              <a:tabLst>
                <a:tab pos="191770" algn="l"/>
              </a:tabLst>
            </a:pPr>
            <a:r>
              <a:rPr sz="1400" b="1" spc="-15" dirty="0">
                <a:latin typeface="Meiryo UI"/>
                <a:cs typeface="Meiryo UI"/>
              </a:rPr>
              <a:t>ゲノム編集技術</a:t>
            </a:r>
            <a:endParaRPr sz="1400">
              <a:latin typeface="Meiryo UI"/>
              <a:cs typeface="Meiryo UI"/>
            </a:endParaRPr>
          </a:p>
          <a:p>
            <a:pPr marL="191135" indent="-179070">
              <a:lnSpc>
                <a:spcPct val="100000"/>
              </a:lnSpc>
              <a:buSzPct val="92857"/>
              <a:buFont typeface="Meiryo UI"/>
              <a:buChar char="●"/>
              <a:tabLst>
                <a:tab pos="191770" algn="l"/>
              </a:tabLst>
            </a:pPr>
            <a:r>
              <a:rPr sz="1400" b="1" spc="-15" dirty="0">
                <a:latin typeface="Meiryo UI"/>
                <a:cs typeface="Meiryo UI"/>
              </a:rPr>
              <a:t>代謝制御</a:t>
            </a:r>
            <a:endParaRPr sz="1400">
              <a:latin typeface="Meiryo UI"/>
              <a:cs typeface="Meiryo UI"/>
            </a:endParaRPr>
          </a:p>
          <a:p>
            <a:pPr marL="12700">
              <a:lnSpc>
                <a:spcPct val="100000"/>
              </a:lnSpc>
            </a:pPr>
            <a:r>
              <a:rPr sz="1400" b="1" spc="-10" dirty="0">
                <a:latin typeface="Meiryo UI"/>
                <a:cs typeface="Meiryo UI"/>
              </a:rPr>
              <a:t>●培養・育種技術</a:t>
            </a:r>
            <a:endParaRPr sz="1400">
              <a:latin typeface="Meiryo UI"/>
              <a:cs typeface="Meiryo UI"/>
            </a:endParaRPr>
          </a:p>
        </p:txBody>
      </p:sp>
      <p:pic>
        <p:nvPicPr>
          <p:cNvPr id="257" name="object 55">
            <a:extLst>
              <a:ext uri="{FF2B5EF4-FFF2-40B4-BE49-F238E27FC236}">
                <a16:creationId xmlns:a16="http://schemas.microsoft.com/office/drawing/2014/main" id="{DF9CF752-2827-4994-BC1F-B8934445FFB6}"/>
              </a:ext>
            </a:extLst>
          </p:cNvPr>
          <p:cNvPicPr/>
          <p:nvPr/>
        </p:nvPicPr>
        <p:blipFill>
          <a:blip r:embed="rId29" cstate="print"/>
          <a:stretch>
            <a:fillRect/>
          </a:stretch>
        </p:blipFill>
        <p:spPr>
          <a:xfrm>
            <a:off x="11061228" y="3877146"/>
            <a:ext cx="1199408" cy="1488324"/>
          </a:xfrm>
          <a:prstGeom prst="rect">
            <a:avLst/>
          </a:prstGeom>
        </p:spPr>
      </p:pic>
      <p:sp>
        <p:nvSpPr>
          <p:cNvPr id="258" name="object 31">
            <a:extLst>
              <a:ext uri="{FF2B5EF4-FFF2-40B4-BE49-F238E27FC236}">
                <a16:creationId xmlns:a16="http://schemas.microsoft.com/office/drawing/2014/main" id="{CFEBC5B6-72F4-48E4-B589-8FF477777622}"/>
              </a:ext>
            </a:extLst>
          </p:cNvPr>
          <p:cNvSpPr/>
          <p:nvPr/>
        </p:nvSpPr>
        <p:spPr>
          <a:xfrm>
            <a:off x="9731305" y="5715846"/>
            <a:ext cx="2377440" cy="927100"/>
          </a:xfrm>
          <a:custGeom>
            <a:avLst/>
            <a:gdLst/>
            <a:ahLst/>
            <a:cxnLst/>
            <a:rect l="l" t="t" r="r" b="b"/>
            <a:pathLst>
              <a:path w="2377440" h="927100">
                <a:moveTo>
                  <a:pt x="2223008" y="0"/>
                </a:moveTo>
                <a:lnTo>
                  <a:pt x="154432" y="0"/>
                </a:lnTo>
                <a:lnTo>
                  <a:pt x="105618" y="7872"/>
                </a:lnTo>
                <a:lnTo>
                  <a:pt x="63225" y="29795"/>
                </a:lnTo>
                <a:lnTo>
                  <a:pt x="29795" y="63225"/>
                </a:lnTo>
                <a:lnTo>
                  <a:pt x="7872" y="105618"/>
                </a:lnTo>
                <a:lnTo>
                  <a:pt x="0" y="154432"/>
                </a:lnTo>
                <a:lnTo>
                  <a:pt x="0" y="772160"/>
                </a:lnTo>
                <a:lnTo>
                  <a:pt x="7872" y="820968"/>
                </a:lnTo>
                <a:lnTo>
                  <a:pt x="29795" y="863361"/>
                </a:lnTo>
                <a:lnTo>
                  <a:pt x="63225" y="896792"/>
                </a:lnTo>
                <a:lnTo>
                  <a:pt x="105618" y="918718"/>
                </a:lnTo>
                <a:lnTo>
                  <a:pt x="154432" y="926592"/>
                </a:lnTo>
                <a:lnTo>
                  <a:pt x="2223008" y="926592"/>
                </a:lnTo>
                <a:lnTo>
                  <a:pt x="2271821" y="918718"/>
                </a:lnTo>
                <a:lnTo>
                  <a:pt x="2314214" y="896792"/>
                </a:lnTo>
                <a:lnTo>
                  <a:pt x="2347644" y="863361"/>
                </a:lnTo>
                <a:lnTo>
                  <a:pt x="2369567" y="820968"/>
                </a:lnTo>
                <a:lnTo>
                  <a:pt x="2377440" y="772160"/>
                </a:lnTo>
                <a:lnTo>
                  <a:pt x="2377440" y="154432"/>
                </a:lnTo>
                <a:lnTo>
                  <a:pt x="2369567" y="105618"/>
                </a:lnTo>
                <a:lnTo>
                  <a:pt x="2347644" y="63225"/>
                </a:lnTo>
                <a:lnTo>
                  <a:pt x="2314214" y="29795"/>
                </a:lnTo>
                <a:lnTo>
                  <a:pt x="2271821" y="7872"/>
                </a:lnTo>
                <a:lnTo>
                  <a:pt x="2223008" y="0"/>
                </a:lnTo>
                <a:close/>
              </a:path>
            </a:pathLst>
          </a:custGeom>
          <a:solidFill>
            <a:srgbClr val="C6D9F1"/>
          </a:solidFill>
        </p:spPr>
        <p:txBody>
          <a:bodyPr wrap="square" lIns="0" tIns="0" rIns="0" bIns="0" rtlCol="0"/>
          <a:lstStyle/>
          <a:p>
            <a:endParaRPr/>
          </a:p>
        </p:txBody>
      </p:sp>
      <p:sp>
        <p:nvSpPr>
          <p:cNvPr id="259" name="object 32">
            <a:extLst>
              <a:ext uri="{FF2B5EF4-FFF2-40B4-BE49-F238E27FC236}">
                <a16:creationId xmlns:a16="http://schemas.microsoft.com/office/drawing/2014/main" id="{19BBD46A-32FC-4A89-945D-70A2A9BCE82F}"/>
              </a:ext>
            </a:extLst>
          </p:cNvPr>
          <p:cNvSpPr txBox="1"/>
          <p:nvPr/>
        </p:nvSpPr>
        <p:spPr>
          <a:xfrm>
            <a:off x="9855706" y="5321012"/>
            <a:ext cx="2053589" cy="1298575"/>
          </a:xfrm>
          <a:prstGeom prst="rect">
            <a:avLst/>
          </a:prstGeom>
        </p:spPr>
        <p:txBody>
          <a:bodyPr vert="horz" wrap="square" lIns="0" tIns="105410" rIns="0" bIns="0" rtlCol="0">
            <a:spAutoFit/>
          </a:bodyPr>
          <a:lstStyle/>
          <a:p>
            <a:pPr marL="88265">
              <a:lnSpc>
                <a:spcPct val="100000"/>
              </a:lnSpc>
              <a:spcBef>
                <a:spcPts val="830"/>
              </a:spcBef>
            </a:pPr>
            <a:r>
              <a:rPr sz="1600" b="1" spc="-10" dirty="0">
                <a:solidFill>
                  <a:srgbClr val="1F497D"/>
                </a:solidFill>
                <a:latin typeface="Meiryo UI"/>
                <a:cs typeface="Meiryo UI"/>
              </a:rPr>
              <a:t>【</a:t>
            </a:r>
            <a:r>
              <a:rPr sz="1600" b="1" spc="-25" dirty="0">
                <a:solidFill>
                  <a:srgbClr val="1F497D"/>
                </a:solidFill>
                <a:latin typeface="Meiryo UI"/>
                <a:cs typeface="Meiryo UI"/>
              </a:rPr>
              <a:t>生物機能をデ</a:t>
            </a:r>
            <a:r>
              <a:rPr sz="1600" b="1" spc="-20" dirty="0">
                <a:solidFill>
                  <a:srgbClr val="1F497D"/>
                </a:solidFill>
                <a:latin typeface="Meiryo UI"/>
                <a:cs typeface="Meiryo UI"/>
              </a:rPr>
              <a:t>ザ</a:t>
            </a:r>
            <a:r>
              <a:rPr sz="1600" b="1" spc="-25" dirty="0">
                <a:solidFill>
                  <a:srgbClr val="1F497D"/>
                </a:solidFill>
                <a:latin typeface="Meiryo UI"/>
                <a:cs typeface="Meiryo UI"/>
              </a:rPr>
              <a:t>イン</a:t>
            </a:r>
            <a:r>
              <a:rPr sz="1600" b="1" spc="-50" dirty="0">
                <a:solidFill>
                  <a:srgbClr val="1F497D"/>
                </a:solidFill>
                <a:latin typeface="Meiryo UI"/>
                <a:cs typeface="Meiryo UI"/>
              </a:rPr>
              <a:t>】</a:t>
            </a:r>
            <a:endParaRPr sz="1600" dirty="0">
              <a:latin typeface="Meiryo UI"/>
              <a:cs typeface="Meiryo UI"/>
            </a:endParaRPr>
          </a:p>
          <a:p>
            <a:pPr marL="12700" marR="5080" algn="just">
              <a:lnSpc>
                <a:spcPct val="100000"/>
              </a:lnSpc>
              <a:spcBef>
                <a:spcPts val="650"/>
              </a:spcBef>
              <a:buSzPct val="92857"/>
              <a:buFont typeface="Meiryo UI"/>
              <a:buChar char="●"/>
              <a:tabLst>
                <a:tab pos="191770" algn="l"/>
              </a:tabLst>
            </a:pPr>
            <a:r>
              <a:rPr sz="1400" b="1" dirty="0">
                <a:latin typeface="Meiryo UI"/>
                <a:cs typeface="Meiryo UI"/>
              </a:rPr>
              <a:t>生物情報</a:t>
            </a:r>
            <a:r>
              <a:rPr sz="1400" spc="-10" dirty="0">
                <a:latin typeface="Meiryo UI"/>
                <a:cs typeface="Meiryo UI"/>
              </a:rPr>
              <a:t>（DNA/RNA</a:t>
            </a:r>
            <a:r>
              <a:rPr sz="1400" spc="-50" dirty="0">
                <a:latin typeface="Meiryo UI"/>
                <a:cs typeface="Meiryo UI"/>
              </a:rPr>
              <a:t>、</a:t>
            </a:r>
            <a:r>
              <a:rPr sz="1400" spc="-20" dirty="0">
                <a:latin typeface="Meiryo UI"/>
                <a:cs typeface="Meiryo UI"/>
              </a:rPr>
              <a:t>タンパク質、代謝物、代謝経</a:t>
            </a:r>
            <a:r>
              <a:rPr sz="1400" dirty="0">
                <a:latin typeface="Meiryo UI"/>
                <a:cs typeface="Meiryo UI"/>
              </a:rPr>
              <a:t>路等）</a:t>
            </a:r>
            <a:r>
              <a:rPr sz="1400" spc="-20" dirty="0">
                <a:latin typeface="Meiryo UI"/>
                <a:cs typeface="Meiryo UI"/>
              </a:rPr>
              <a:t>のビックデータ</a:t>
            </a:r>
            <a:endParaRPr sz="1400" dirty="0">
              <a:latin typeface="Meiryo UI"/>
              <a:cs typeface="Meiryo UI"/>
            </a:endParaRPr>
          </a:p>
          <a:p>
            <a:pPr marL="191135" indent="-179070">
              <a:lnSpc>
                <a:spcPct val="100000"/>
              </a:lnSpc>
              <a:buSzPct val="92857"/>
              <a:buFont typeface="Meiryo UI"/>
              <a:buChar char="●"/>
              <a:tabLst>
                <a:tab pos="191770" algn="l"/>
              </a:tabLst>
            </a:pPr>
            <a:r>
              <a:rPr sz="1400" b="1" dirty="0">
                <a:latin typeface="Meiryo UI"/>
                <a:cs typeface="Meiryo UI"/>
              </a:rPr>
              <a:t>IT・AI</a:t>
            </a:r>
            <a:r>
              <a:rPr sz="1400" b="1" spc="-25" dirty="0">
                <a:latin typeface="Meiryo UI"/>
                <a:cs typeface="Meiryo UI"/>
              </a:rPr>
              <a:t>技術</a:t>
            </a:r>
            <a:endParaRPr sz="1400" dirty="0">
              <a:latin typeface="Meiryo UI"/>
              <a:cs typeface="Meiryo UI"/>
            </a:endParaRPr>
          </a:p>
        </p:txBody>
      </p:sp>
      <p:sp>
        <p:nvSpPr>
          <p:cNvPr id="2" name="テキスト ボックス 1">
            <a:extLst>
              <a:ext uri="{FF2B5EF4-FFF2-40B4-BE49-F238E27FC236}">
                <a16:creationId xmlns:a16="http://schemas.microsoft.com/office/drawing/2014/main" id="{8AF61A34-F192-49CB-AE50-E1E11D0DA311}"/>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
        <p:nvSpPr>
          <p:cNvPr id="3" name="正方形/長方形 2">
            <a:extLst>
              <a:ext uri="{FF2B5EF4-FFF2-40B4-BE49-F238E27FC236}">
                <a16:creationId xmlns:a16="http://schemas.microsoft.com/office/drawing/2014/main" id="{B7ED64C3-1C03-675F-4416-283637F25497}"/>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ゲノム技術＋</a:t>
            </a:r>
          </a:p>
        </p:txBody>
      </p:sp>
    </p:spTree>
    <p:extLst>
      <p:ext uri="{BB962C8B-B14F-4D97-AF65-F5344CB8AC3E}">
        <p14:creationId xmlns:p14="http://schemas.microsoft.com/office/powerpoint/2010/main" val="382781643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79497</TotalTime>
  <Words>7771</Words>
  <Application>Microsoft Office PowerPoint</Application>
  <PresentationFormat>ワイド画面</PresentationFormat>
  <Paragraphs>1252</Paragraphs>
  <Slides>56</Slides>
  <Notes>9</Notes>
  <HiddenSlides>0</HiddenSlides>
  <MMClips>0</MMClips>
  <ScaleCrop>false</ScaleCrop>
  <HeadingPairs>
    <vt:vector size="6" baseType="variant">
      <vt:variant>
        <vt:lpstr>使用されているフォント</vt:lpstr>
      </vt:variant>
      <vt:variant>
        <vt:i4>31</vt:i4>
      </vt:variant>
      <vt:variant>
        <vt:lpstr>テーマ</vt:lpstr>
      </vt:variant>
      <vt:variant>
        <vt:i4>1</vt:i4>
      </vt:variant>
      <vt:variant>
        <vt:lpstr>スライド タイトル</vt:lpstr>
      </vt:variant>
      <vt:variant>
        <vt:i4>56</vt:i4>
      </vt:variant>
    </vt:vector>
  </HeadingPairs>
  <TitlesOfParts>
    <vt:vector size="88" baseType="lpstr">
      <vt:lpstr>BIZ UDPゴシック</vt:lpstr>
      <vt:lpstr>BIZ UDP明朝 Medium</vt:lpstr>
      <vt:lpstr>BIZ UDゴシック</vt:lpstr>
      <vt:lpstr>HGP創英角ﾎﾟｯﾌﾟ体</vt:lpstr>
      <vt:lpstr>HGS教科書体</vt:lpstr>
      <vt:lpstr>Malgun Gothic</vt:lpstr>
      <vt:lpstr>Meiryo UI</vt:lpstr>
      <vt:lpstr>UD デジタル 教科書体 NK-B</vt:lpstr>
      <vt:lpstr>UD デジタル 教科書体 NK-R</vt:lpstr>
      <vt:lpstr>UD デジタル 教科書体 NK-R</vt:lpstr>
      <vt:lpstr>UD デジタル 教科書体 NP-B</vt:lpstr>
      <vt:lpstr>UD デジタル 教科書体 N-R</vt:lpstr>
      <vt:lpstr>Yet R</vt:lpstr>
      <vt:lpstr>メイリオ</vt:lpstr>
      <vt:lpstr>游ゴシック</vt:lpstr>
      <vt:lpstr>游ゴシック Light</vt:lpstr>
      <vt:lpstr>游ゴシック Medium</vt:lpstr>
      <vt:lpstr>72 Black</vt:lpstr>
      <vt:lpstr>Amasis MT Pro Black</vt:lpstr>
      <vt:lpstr>Amasis MT Pro Medium</vt:lpstr>
      <vt:lpstr>Arial</vt:lpstr>
      <vt:lpstr>Arial Black</vt:lpstr>
      <vt:lpstr>Arial Rounded MT Bold</vt:lpstr>
      <vt:lpstr>Berlin Sans FB Demi</vt:lpstr>
      <vt:lpstr>Britannic Bold</vt:lpstr>
      <vt:lpstr>Calibri</vt:lpstr>
      <vt:lpstr>Cooper Black</vt:lpstr>
      <vt:lpstr>Helvetica</vt:lpstr>
      <vt:lpstr>Segoe UI Black</vt:lpstr>
      <vt:lpstr>Verdana Pro Black</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316</cp:revision>
  <cp:lastPrinted>2023-07-25T02:16:56Z</cp:lastPrinted>
  <dcterms:created xsi:type="dcterms:W3CDTF">2023-03-29T00:02:56Z</dcterms:created>
  <dcterms:modified xsi:type="dcterms:W3CDTF">2023-11-27T04:46:39Z</dcterms:modified>
</cp:coreProperties>
</file>